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6.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7.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8.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9.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0.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1.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12.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13.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64" r:id="rId4"/>
    <p:sldMasterId id="2147484082" r:id="rId5"/>
    <p:sldMasterId id="2147484046" r:id="rId6"/>
    <p:sldMasterId id="2147484153" r:id="rId7"/>
    <p:sldMasterId id="2147484191" r:id="rId8"/>
    <p:sldMasterId id="2147484202" r:id="rId9"/>
    <p:sldMasterId id="2147484213" r:id="rId10"/>
    <p:sldMasterId id="2147484300" r:id="rId11"/>
    <p:sldMasterId id="2147484336" r:id="rId12"/>
    <p:sldMasterId id="2147484368" r:id="rId13"/>
    <p:sldMasterId id="2147484404" r:id="rId14"/>
    <p:sldMasterId id="2147484440" r:id="rId15"/>
    <p:sldMasterId id="2147484476" r:id="rId16"/>
    <p:sldMasterId id="2147484512" r:id="rId17"/>
  </p:sldMasterIdLst>
  <p:notesMasterIdLst>
    <p:notesMasterId r:id="rId59"/>
  </p:notesMasterIdLst>
  <p:handoutMasterIdLst>
    <p:handoutMasterId r:id="rId60"/>
  </p:handoutMasterIdLst>
  <p:sldIdLst>
    <p:sldId id="778" r:id="rId18"/>
    <p:sldId id="989" r:id="rId19"/>
    <p:sldId id="990" r:id="rId20"/>
    <p:sldId id="991" r:id="rId21"/>
    <p:sldId id="999" r:id="rId22"/>
    <p:sldId id="946" r:id="rId23"/>
    <p:sldId id="992" r:id="rId24"/>
    <p:sldId id="948" r:id="rId25"/>
    <p:sldId id="867" r:id="rId26"/>
    <p:sldId id="911" r:id="rId27"/>
    <p:sldId id="970" r:id="rId28"/>
    <p:sldId id="971" r:id="rId29"/>
    <p:sldId id="972" r:id="rId30"/>
    <p:sldId id="974" r:id="rId31"/>
    <p:sldId id="975" r:id="rId32"/>
    <p:sldId id="976" r:id="rId33"/>
    <p:sldId id="993" r:id="rId34"/>
    <p:sldId id="958" r:id="rId35"/>
    <p:sldId id="959" r:id="rId36"/>
    <p:sldId id="960" r:id="rId37"/>
    <p:sldId id="994" r:id="rId38"/>
    <p:sldId id="995" r:id="rId39"/>
    <p:sldId id="996" r:id="rId40"/>
    <p:sldId id="997" r:id="rId41"/>
    <p:sldId id="998" r:id="rId42"/>
    <p:sldId id="966" r:id="rId43"/>
    <p:sldId id="968" r:id="rId44"/>
    <p:sldId id="1001" r:id="rId45"/>
    <p:sldId id="1000" r:id="rId46"/>
    <p:sldId id="922" r:id="rId47"/>
    <p:sldId id="890" r:id="rId48"/>
    <p:sldId id="891" r:id="rId49"/>
    <p:sldId id="894" r:id="rId50"/>
    <p:sldId id="949" r:id="rId51"/>
    <p:sldId id="950" r:id="rId52"/>
    <p:sldId id="988" r:id="rId53"/>
    <p:sldId id="983" r:id="rId54"/>
    <p:sldId id="984" r:id="rId55"/>
    <p:sldId id="985" r:id="rId56"/>
    <p:sldId id="986" r:id="rId57"/>
    <p:sldId id="987" r:id="rId58"/>
  </p:sldIdLst>
  <p:sldSz cx="12436475" cy="6994525"/>
  <p:notesSz cx="6858000" cy="9144000"/>
  <p:defaultTextStyle>
    <a:defPPr>
      <a:defRPr lang="en-US"/>
    </a:defPPr>
    <a:lvl1pPr marL="0" algn="l" defTabSz="932742" rtl="0" eaLnBrk="1" latinLnBrk="0" hangingPunct="1">
      <a:defRPr sz="1836" kern="1200">
        <a:solidFill>
          <a:schemeClr val="tx1"/>
        </a:solidFill>
        <a:latin typeface="+mn-lt"/>
        <a:ea typeface="+mn-ea"/>
        <a:cs typeface="+mn-cs"/>
      </a:defRPr>
    </a:lvl1pPr>
    <a:lvl2pPr marL="466371" algn="l" defTabSz="932742" rtl="0" eaLnBrk="1" latinLnBrk="0" hangingPunct="1">
      <a:defRPr sz="1836" kern="1200">
        <a:solidFill>
          <a:schemeClr val="tx1"/>
        </a:solidFill>
        <a:latin typeface="+mn-lt"/>
        <a:ea typeface="+mn-ea"/>
        <a:cs typeface="+mn-cs"/>
      </a:defRPr>
    </a:lvl2pPr>
    <a:lvl3pPr marL="932742" algn="l" defTabSz="932742" rtl="0" eaLnBrk="1" latinLnBrk="0" hangingPunct="1">
      <a:defRPr sz="1836" kern="1200">
        <a:solidFill>
          <a:schemeClr val="tx1"/>
        </a:solidFill>
        <a:latin typeface="+mn-lt"/>
        <a:ea typeface="+mn-ea"/>
        <a:cs typeface="+mn-cs"/>
      </a:defRPr>
    </a:lvl3pPr>
    <a:lvl4pPr marL="1399113" algn="l" defTabSz="932742" rtl="0" eaLnBrk="1" latinLnBrk="0" hangingPunct="1">
      <a:defRPr sz="1836" kern="1200">
        <a:solidFill>
          <a:schemeClr val="tx1"/>
        </a:solidFill>
        <a:latin typeface="+mn-lt"/>
        <a:ea typeface="+mn-ea"/>
        <a:cs typeface="+mn-cs"/>
      </a:defRPr>
    </a:lvl4pPr>
    <a:lvl5pPr marL="1865484" algn="l" defTabSz="932742" rtl="0" eaLnBrk="1" latinLnBrk="0" hangingPunct="1">
      <a:defRPr sz="1836" kern="1200">
        <a:solidFill>
          <a:schemeClr val="tx1"/>
        </a:solidFill>
        <a:latin typeface="+mn-lt"/>
        <a:ea typeface="+mn-ea"/>
        <a:cs typeface="+mn-cs"/>
      </a:defRPr>
    </a:lvl5pPr>
    <a:lvl6pPr marL="2331856" algn="l" defTabSz="932742" rtl="0" eaLnBrk="1" latinLnBrk="0" hangingPunct="1">
      <a:defRPr sz="1836" kern="1200">
        <a:solidFill>
          <a:schemeClr val="tx1"/>
        </a:solidFill>
        <a:latin typeface="+mn-lt"/>
        <a:ea typeface="+mn-ea"/>
        <a:cs typeface="+mn-cs"/>
      </a:defRPr>
    </a:lvl6pPr>
    <a:lvl7pPr marL="2798226" algn="l" defTabSz="932742" rtl="0" eaLnBrk="1" latinLnBrk="0" hangingPunct="1">
      <a:defRPr sz="1836" kern="1200">
        <a:solidFill>
          <a:schemeClr val="tx1"/>
        </a:solidFill>
        <a:latin typeface="+mn-lt"/>
        <a:ea typeface="+mn-ea"/>
        <a:cs typeface="+mn-cs"/>
      </a:defRPr>
    </a:lvl7pPr>
    <a:lvl8pPr marL="3264597" algn="l" defTabSz="932742" rtl="0" eaLnBrk="1" latinLnBrk="0" hangingPunct="1">
      <a:defRPr sz="1836" kern="1200">
        <a:solidFill>
          <a:schemeClr val="tx1"/>
        </a:solidFill>
        <a:latin typeface="+mn-lt"/>
        <a:ea typeface="+mn-ea"/>
        <a:cs typeface="+mn-cs"/>
      </a:defRPr>
    </a:lvl8pPr>
    <a:lvl9pPr marL="3730969" algn="l" defTabSz="932742"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47EAC62-7370-924F-BC5F-6CB22CF3DEC6}">
          <p14:sldIdLst>
            <p14:sldId id="778"/>
            <p14:sldId id="989"/>
            <p14:sldId id="990"/>
            <p14:sldId id="991"/>
          </p14:sldIdLst>
        </p14:section>
        <p14:section name="overview" id="{4268C248-251D-3A43-9982-D259019C06D7}">
          <p14:sldIdLst>
            <p14:sldId id="999"/>
            <p14:sldId id="946"/>
            <p14:sldId id="992"/>
            <p14:sldId id="948"/>
            <p14:sldId id="867"/>
          </p14:sldIdLst>
        </p14:section>
        <p14:section name="dev-addins" id="{AD22E3F3-6283-BA43-AD0B-86A2EA78F6EA}">
          <p14:sldIdLst>
            <p14:sldId id="911"/>
            <p14:sldId id="970"/>
            <p14:sldId id="971"/>
            <p14:sldId id="972"/>
            <p14:sldId id="974"/>
            <p14:sldId id="975"/>
            <p14:sldId id="976"/>
            <p14:sldId id="993"/>
            <p14:sldId id="958"/>
            <p14:sldId id="959"/>
            <p14:sldId id="960"/>
            <p14:sldId id="994"/>
            <p14:sldId id="995"/>
            <p14:sldId id="996"/>
            <p14:sldId id="997"/>
            <p14:sldId id="998"/>
            <p14:sldId id="966"/>
            <p14:sldId id="968"/>
            <p14:sldId id="1001"/>
            <p14:sldId id="1000"/>
          </p14:sldIdLst>
        </p14:section>
        <p14:section name="package-deployment" id="{73636A57-9720-A74B-A8D4-BB448F4AFE83}">
          <p14:sldIdLst>
            <p14:sldId id="922"/>
            <p14:sldId id="890"/>
            <p14:sldId id="891"/>
            <p14:sldId id="894"/>
          </p14:sldIdLst>
        </p14:section>
        <p14:section name="outro" id="{9F36AE8C-F3DE-7340-B2BE-96B10C6A9323}">
          <p14:sldIdLst>
            <p14:sldId id="949"/>
            <p14:sldId id="950"/>
            <p14:sldId id="988"/>
            <p14:sldId id="983"/>
            <p14:sldId id="984"/>
            <p14:sldId id="985"/>
            <p14:sldId id="986"/>
            <p14:sldId id="987"/>
          </p14:sldIdLst>
        </p14:section>
      </p14:sectionLst>
    </p:ext>
    <p:ext uri="{EFAFB233-063F-42B5-8137-9DF3F51BA10A}">
      <p15:sldGuideLst xmlns:p15="http://schemas.microsoft.com/office/powerpoint/2012/main">
        <p15:guide id="6" orient="horz" pos="835" userDrawn="1">
          <p15:clr>
            <a:srgbClr val="A4A3A4"/>
          </p15:clr>
        </p15:guide>
        <p15:guide id="7" orient="horz" pos="2202" userDrawn="1">
          <p15:clr>
            <a:srgbClr val="A4A3A4"/>
          </p15:clr>
        </p15:guide>
        <p15:guide id="17" pos="3917" userDrawn="1">
          <p15:clr>
            <a:srgbClr val="A4A3A4"/>
          </p15:clr>
        </p15:guide>
        <p15:guide id="18" orient="horz" pos="220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5C2D91"/>
    <a:srgbClr val="FF8C00"/>
    <a:srgbClr val="FFB900"/>
    <a:srgbClr val="EB3C00"/>
    <a:srgbClr val="0042AC"/>
    <a:srgbClr val="68217A"/>
    <a:srgbClr val="0072C6"/>
    <a:srgbClr val="2D82FF"/>
    <a:srgbClr val="0088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34" autoAdjust="0"/>
    <p:restoredTop sz="96814" autoAdjust="0"/>
  </p:normalViewPr>
  <p:slideViewPr>
    <p:cSldViewPr snapToGrid="0">
      <p:cViewPr varScale="1">
        <p:scale>
          <a:sx n="76" d="100"/>
          <a:sy n="76" d="100"/>
        </p:scale>
        <p:origin x="36" y="60"/>
      </p:cViewPr>
      <p:guideLst>
        <p:guide orient="horz" pos="835"/>
        <p:guide orient="horz" pos="2202"/>
        <p:guide pos="3917"/>
        <p:guide orient="horz" pos="2203"/>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61"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12/31/2015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Because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a:t>
            </a:r>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12/31/2015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Because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a:t>
            </a:r>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856" algn="l" defTabSz="932742" rtl="0" eaLnBrk="1" latinLnBrk="0" hangingPunct="1">
      <a:defRPr sz="1224" kern="1200">
        <a:solidFill>
          <a:schemeClr val="tx1"/>
        </a:solidFill>
        <a:latin typeface="+mn-lt"/>
        <a:ea typeface="+mn-ea"/>
        <a:cs typeface="+mn-cs"/>
      </a:defRPr>
    </a:lvl6pPr>
    <a:lvl7pPr marL="2798226" algn="l" defTabSz="932742" rtl="0" eaLnBrk="1" latinLnBrk="0" hangingPunct="1">
      <a:defRPr sz="1224" kern="1200">
        <a:solidFill>
          <a:schemeClr val="tx1"/>
        </a:solidFill>
        <a:latin typeface="+mn-lt"/>
        <a:ea typeface="+mn-ea"/>
        <a:cs typeface="+mn-cs"/>
      </a:defRPr>
    </a:lvl7pPr>
    <a:lvl8pPr marL="3264597" algn="l" defTabSz="932742" rtl="0" eaLnBrk="1" latinLnBrk="0" hangingPunct="1">
      <a:defRPr sz="1224" kern="1200">
        <a:solidFill>
          <a:schemeClr val="tx1"/>
        </a:solidFill>
        <a:latin typeface="+mn-lt"/>
        <a:ea typeface="+mn-ea"/>
        <a:cs typeface="+mn-cs"/>
      </a:defRPr>
    </a:lvl8pPr>
    <a:lvl9pPr marL="3730969" algn="l" defTabSz="932742"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top code listing shows how to create bindings in JavaScript code using </a:t>
            </a:r>
            <a:r>
              <a:rPr lang="en-US" dirty="0" err="1" smtClean="0"/>
              <a:t>addFromNamedItemAsync</a:t>
            </a:r>
            <a:r>
              <a:rPr lang="en-US" dirty="0" smtClean="0"/>
              <a:t>. Note that the first parameter</a:t>
            </a:r>
            <a:r>
              <a:rPr lang="en-US" baseline="0" dirty="0" smtClean="0"/>
              <a:t> (e.g. </a:t>
            </a:r>
            <a:r>
              <a:rPr lang="en-US" b="1" baseline="0" dirty="0" smtClean="0"/>
              <a:t>"firstName"</a:t>
            </a:r>
            <a:r>
              <a:rPr lang="en-US" baseline="0" dirty="0" smtClean="0"/>
              <a:t>) is used to indicate which content control you want to bind to. The third argument (e.g. </a:t>
            </a:r>
            <a:r>
              <a:rPr lang="en-US" b="1" baseline="0" dirty="0" smtClean="0"/>
              <a:t>{ id: 'firstName' }</a:t>
            </a:r>
            <a:r>
              <a:rPr lang="en-US" baseline="0" dirty="0" smtClean="0"/>
              <a:t> is used</a:t>
            </a:r>
            <a:r>
              <a:rPr lang="en-US" dirty="0" smtClean="0"/>
              <a:t> to create the binding ID that will be used to retrieve the binding when call the </a:t>
            </a:r>
            <a:r>
              <a:rPr lang="en-US" dirty="0" err="1" smtClean="0"/>
              <a:t>Office.select</a:t>
            </a:r>
            <a:r>
              <a:rPr lang="en-US" dirty="0" smtClean="0"/>
              <a:t> function.</a:t>
            </a:r>
          </a:p>
          <a:p>
            <a:endParaRPr lang="en-US" dirty="0" smtClean="0"/>
          </a:p>
          <a:p>
            <a:r>
              <a:rPr lang="en-US" dirty="0" smtClean="0"/>
              <a:t>Note that</a:t>
            </a:r>
            <a:r>
              <a:rPr lang="en-US" baseline="0" dirty="0" smtClean="0"/>
              <a:t> the call to </a:t>
            </a:r>
            <a:r>
              <a:rPr lang="en-US" dirty="0" err="1" smtClean="0"/>
              <a:t>Office.select</a:t>
            </a:r>
            <a:r>
              <a:rPr lang="en-US" dirty="0" smtClean="0"/>
              <a:t> gets the binding using</a:t>
            </a:r>
            <a:r>
              <a:rPr lang="en-US" baseline="0" dirty="0" smtClean="0"/>
              <a:t> a syntax of "bindings#" followed by the ID of a registered binding.</a:t>
            </a:r>
            <a:endParaRPr lang="en-US" dirty="0" smtClean="0"/>
          </a:p>
          <a:p>
            <a:endParaRPr lang="en-US" dirty="0" smtClean="0"/>
          </a:p>
          <a:p>
            <a:endParaRPr lang="en-US" dirty="0"/>
          </a:p>
        </p:txBody>
      </p:sp>
      <p:sp>
        <p:nvSpPr>
          <p:cNvPr id="4" name="Date Placeholder 3"/>
          <p:cNvSpPr>
            <a:spLocks noGrp="1"/>
          </p:cNvSpPr>
          <p:nvPr>
            <p:ph type="dt" idx="10"/>
          </p:nvPr>
        </p:nvSpPr>
        <p:spPr/>
        <p:txBody>
          <a:bodyPr/>
          <a:lstStyle/>
          <a:p>
            <a:fld id="{78F2F61C-3C71-4D72-AAAA-EBBF57852989}"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Because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MICROSOFT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04153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code shows how to register an event handler on a binding using the </a:t>
            </a:r>
            <a:r>
              <a:rPr lang="en-US" dirty="0" err="1" smtClean="0"/>
              <a:t>addHandlerAsync</a:t>
            </a:r>
            <a:r>
              <a:rPr lang="en-US" dirty="0" smtClean="0"/>
              <a:t> function. </a:t>
            </a:r>
          </a:p>
          <a:p>
            <a:endParaRPr lang="en-US" dirty="0" smtClean="0"/>
          </a:p>
          <a:p>
            <a:r>
              <a:rPr lang="en-US" dirty="0" smtClean="0"/>
              <a:t>The call also registers</a:t>
            </a:r>
            <a:r>
              <a:rPr lang="en-US" baseline="0" dirty="0" smtClean="0"/>
              <a:t> a callback function named </a:t>
            </a:r>
            <a:r>
              <a:rPr lang="en-US" baseline="0" dirty="0" err="1" smtClean="0"/>
              <a:t>onBindingDataChanged</a:t>
            </a:r>
            <a:r>
              <a:rPr lang="en-US" baseline="0" dirty="0" smtClean="0"/>
              <a:t> which is </a:t>
            </a:r>
            <a:r>
              <a:rPr lang="en-US" dirty="0" smtClean="0"/>
              <a:t>called automatically when user updates the bound content.</a:t>
            </a:r>
          </a:p>
          <a:p>
            <a:endParaRPr lang="en-US" dirty="0"/>
          </a:p>
        </p:txBody>
      </p:sp>
      <p:sp>
        <p:nvSpPr>
          <p:cNvPr id="4" name="Date Placeholder 3"/>
          <p:cNvSpPr>
            <a:spLocks noGrp="1"/>
          </p:cNvSpPr>
          <p:nvPr>
            <p:ph type="dt" idx="10"/>
          </p:nvPr>
        </p:nvSpPr>
        <p:spPr/>
        <p:txBody>
          <a:bodyPr/>
          <a:lstStyle/>
          <a:p>
            <a:fld id="{FF14B676-97ED-41B1-9238-56ABE5960535}"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Because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MICROSOFT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333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F527F5F-A456-4E06-A0F1-9779B53B0EBD}"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Because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MICROSOFT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6734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a:t>
            </a: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presentation.  Because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presentation.  MICROSOFT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12/31/2015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19738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B3A6EA4-D441-4484-BC1A-9C72FF335DDD}"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Because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MICROSOFT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14094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B3A6EA4-D441-4484-BC1A-9C72FF335DDD}"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Because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MICROSOFT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67287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B3A6EA4-D441-4484-BC1A-9C72FF335DDD}"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Because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MICROSOFT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39178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B3A6EA4-D441-4484-BC1A-9C72FF335DDD}"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Because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MICROSOFT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33728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B3A6EA4-D441-4484-BC1A-9C72FF335DDD}"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Because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MICROSOFT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28017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B3A6EA4-D441-4484-BC1A-9C72FF335DDD}"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Because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MICROSOFT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95142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 Office Add-in can 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Office Add-ins has been designed to w</a:t>
            </a:r>
            <a:r>
              <a:rPr lang="en-US" dirty="0" smtClean="0"/>
              <a:t>ork in both Office Applications and Office Web Applications.</a:t>
            </a:r>
          </a:p>
          <a:p>
            <a:pPr lvl="1"/>
            <a:endParaRPr lang="en-US" dirty="0" smtClean="0"/>
          </a:p>
          <a:p>
            <a:r>
              <a:rPr lang="en-US" dirty="0" smtClean="0"/>
              <a:t>Office Add-ins allow 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Office Add-in, 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Because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MICROSOFT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37379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a:t>
            </a: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presentation.  Because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presentation.  MICROSOFT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12/31/2015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04102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Download the following manifest and run to show the sandbox for the new Word APIs: http://1drv.ms/1OiykkN</a:t>
            </a:r>
            <a:endParaRPr lang="en-US" dirty="0"/>
          </a:p>
        </p:txBody>
      </p:sp>
      <p:sp>
        <p:nvSpPr>
          <p:cNvPr id="4" name="Date Placeholder 3"/>
          <p:cNvSpPr>
            <a:spLocks noGrp="1"/>
          </p:cNvSpPr>
          <p:nvPr>
            <p:ph type="dt" idx="10"/>
          </p:nvPr>
        </p:nvSpPr>
        <p:spPr/>
        <p:txBody>
          <a:bodyPr/>
          <a:lstStyle/>
          <a:p>
            <a:fld id="{50EF68F8-7E01-4DE0-84A3-50BED001BD3E}"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Because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MICROSOFT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12900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a:t>
            </a: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presentation.  Because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presentation.  MICROSOFT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12/31/2015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72019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Download the following manifest and run to show the sandbox for the new Word APIs: http://1drv.ms/1OiykkN</a:t>
            </a:r>
            <a:endParaRPr lang="en-US" dirty="0"/>
          </a:p>
        </p:txBody>
      </p:sp>
      <p:sp>
        <p:nvSpPr>
          <p:cNvPr id="4" name="Date Placeholder 3"/>
          <p:cNvSpPr>
            <a:spLocks noGrp="1"/>
          </p:cNvSpPr>
          <p:nvPr>
            <p:ph type="dt" idx="10"/>
          </p:nvPr>
        </p:nvSpPr>
        <p:spPr/>
        <p:txBody>
          <a:bodyPr/>
          <a:lstStyle/>
          <a:p>
            <a:fld id="{50EF68F8-7E01-4DE0-84A3-50BED001BD3E}"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Because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MICROSOFT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6657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 it is time to deploy an add-in, the actual deployment is similar to standard web site because you must</a:t>
            </a:r>
            <a:r>
              <a:rPr lang="en-US" baseline="0" dirty="0" smtClean="0"/>
              <a:t> make the Web page for an app and the office supporting files available on a Web server. However, you must also publish the manifest to make the app discoverable for installation. </a:t>
            </a:r>
            <a:r>
              <a:rPr lang="en-US" dirty="0" smtClean="0"/>
              <a:t>IT admins can designate trusted App Catalogs via Global Policy Objects (GPO). Note</a:t>
            </a:r>
            <a:r>
              <a:rPr lang="en-US" baseline="0" dirty="0" smtClean="0"/>
              <a:t> that the m</a:t>
            </a:r>
            <a:r>
              <a:rPr lang="en-US" dirty="0" smtClean="0"/>
              <a:t>anifests for Mail Add-ins must be uploaded to Exchange 2013 App Catalog.</a:t>
            </a:r>
          </a:p>
        </p:txBody>
      </p:sp>
      <p:sp>
        <p:nvSpPr>
          <p:cNvPr id="4" name="Date Placeholder 3"/>
          <p:cNvSpPr>
            <a:spLocks noGrp="1"/>
          </p:cNvSpPr>
          <p:nvPr>
            <p:ph type="dt" idx="10"/>
          </p:nvPr>
        </p:nvSpPr>
        <p:spPr>
          <a:xfrm>
            <a:off x="3884613" y="0"/>
            <a:ext cx="2971800" cy="457200"/>
          </a:xfrm>
          <a:prstGeom prst="rect">
            <a:avLst/>
          </a:prstGeom>
        </p:spPr>
        <p:txBody>
          <a:bodyPr/>
          <a:lstStyle/>
          <a:p>
            <a:fld id="{1FACD3AE-923F-4C13-A9A6-673B7F1DFF4E}"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Because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MICROSOFT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84272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SharePoint 2013 implements the App Catalog using a site collection created from a special site template. The app Catalog is designed for Office 365 and for private corporate networks in that it is available to only</a:t>
            </a:r>
            <a:r>
              <a:rPr lang="en-US" baseline="0" dirty="0" smtClean="0"/>
              <a:t> to users who have been granted access. It p</a:t>
            </a:r>
            <a:r>
              <a:rPr lang="en-US" dirty="0" smtClean="0"/>
              <a:t>rovides users with catalog of pre-screened and pre-approved apps. An App</a:t>
            </a:r>
            <a:r>
              <a:rPr lang="en-US" baseline="0" dirty="0" smtClean="0"/>
              <a:t> Catalog can be </a:t>
            </a:r>
            <a:r>
              <a:rPr lang="en-US" dirty="0" smtClean="0"/>
              <a:t>used to deploy apps developed in-house of by 3</a:t>
            </a:r>
            <a:r>
              <a:rPr lang="en-US" baseline="30000" dirty="0" smtClean="0"/>
              <a:t>rd</a:t>
            </a:r>
            <a:r>
              <a:rPr lang="en-US" dirty="0" smtClean="0"/>
              <a:t> party ISVs. Note that the App Catalog in SharePoint</a:t>
            </a:r>
            <a:r>
              <a:rPr lang="en-US" baseline="0" dirty="0" smtClean="0"/>
              <a:t> s</a:t>
            </a:r>
            <a:r>
              <a:rPr lang="en-US" dirty="0" smtClean="0"/>
              <a:t>upports document-based apps (</a:t>
            </a:r>
            <a:r>
              <a:rPr lang="en-US" i="1" dirty="0" smtClean="0"/>
              <a:t>i.e. Task pane apps and Content apps</a:t>
            </a:r>
            <a:r>
              <a:rPr lang="en-US" dirty="0" smtClean="0"/>
              <a:t>).</a:t>
            </a:r>
          </a:p>
          <a:p>
            <a:endParaRPr lang="en-US" dirty="0" smtClean="0"/>
          </a:p>
          <a:p>
            <a:r>
              <a:rPr lang="en-US" dirty="0" smtClean="0"/>
              <a:t>As already mentioned, the SharePoint App Catalog hosted using a SharePoint 2013 site collection. The actual catalog is simply a document library to which app manifests are uploaded.</a:t>
            </a:r>
            <a:r>
              <a:rPr lang="en-US" baseline="0" dirty="0" smtClean="0"/>
              <a:t> The a</a:t>
            </a:r>
            <a:r>
              <a:rPr lang="en-US" dirty="0" smtClean="0"/>
              <a:t>dministrator can configure app security settings that</a:t>
            </a:r>
            <a:r>
              <a:rPr lang="en-US" baseline="0" dirty="0" smtClean="0"/>
              <a:t> controls who can see and install the apps inside.</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8ACEF62-E2D2-43AA-9423-0EAFEA11EF99}"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Because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MICROSOFT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06203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 File Share App Catalog provides the easiest way to deploy Apps for Office. It does not require either SharePoint 2013 or Exchange 2013. Instead, app manifest are simply</a:t>
            </a:r>
            <a:r>
              <a:rPr lang="en-US" baseline="0" dirty="0" smtClean="0"/>
              <a:t> copied to </a:t>
            </a:r>
            <a:r>
              <a:rPr lang="en-US" dirty="0" smtClean="0"/>
              <a:t>a Windows file share. Of course, the user desktops running Office Applications must be configured </a:t>
            </a:r>
            <a:r>
              <a:rPr lang="en-US" dirty="0" err="1" smtClean="0"/>
              <a:t>configured</a:t>
            </a:r>
            <a:r>
              <a:rPr lang="en-US" dirty="0" smtClean="0"/>
              <a:t> with the correct file share path to discover Apps for Office which can be done manually by user or centrally using GPO.</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19FBB715-882E-494B-9411-DF2FAA2E6AAD}"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Because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MICROSOFT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21996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12/31/2015 4:09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836449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2688">
              <a:defRPr/>
            </a:pPr>
            <a:fld id="{B9C3C9DC-C0A3-4640-9A7A-3DC41095AE2E}" type="slidenum">
              <a:rPr lang="en-US" smtClean="0">
                <a:solidFill>
                  <a:prstClr val="black"/>
                </a:solidFill>
                <a:latin typeface="Calibri" panose="020F0502020204030204"/>
              </a:rPr>
              <a:pPr defTabSz="932688">
                <a:defRPr/>
              </a:pPr>
              <a:t>38</a:t>
            </a:fld>
            <a:endParaRPr lang="en-US">
              <a:solidFill>
                <a:prstClr val="black"/>
              </a:solidFill>
              <a:latin typeface="Calibri" panose="020F0502020204030204"/>
            </a:endParaRPr>
          </a:p>
        </p:txBody>
      </p:sp>
    </p:spTree>
    <p:extLst>
      <p:ext uri="{BB962C8B-B14F-4D97-AF65-F5344CB8AC3E}">
        <p14:creationId xmlns:p14="http://schemas.microsoft.com/office/powerpoint/2010/main" val="36593137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2688">
              <a:defRPr/>
            </a:pPr>
            <a:fld id="{B9C3C9DC-C0A3-4640-9A7A-3DC41095AE2E}" type="slidenum">
              <a:rPr lang="en-US" smtClean="0">
                <a:solidFill>
                  <a:prstClr val="black"/>
                </a:solidFill>
                <a:latin typeface="Calibri" panose="020F0502020204030204"/>
              </a:rPr>
              <a:pPr defTabSz="932688">
                <a:defRPr/>
              </a:pPr>
              <a:t>39</a:t>
            </a:fld>
            <a:endParaRPr lang="en-US">
              <a:solidFill>
                <a:prstClr val="black"/>
              </a:solidFill>
              <a:latin typeface="Calibri" panose="020F0502020204030204"/>
            </a:endParaRPr>
          </a:p>
        </p:txBody>
      </p:sp>
    </p:spTree>
    <p:extLst>
      <p:ext uri="{BB962C8B-B14F-4D97-AF65-F5344CB8AC3E}">
        <p14:creationId xmlns:p14="http://schemas.microsoft.com/office/powerpoint/2010/main" val="33416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CB6D2E6-8780-4C3D-B7EC-072A27148188}"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Because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MICROSOFT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1507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12/31/2015 4:09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731918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Every App for Office must be distributed with an XML-based manifest which contains information about the app itself.</a:t>
            </a:r>
            <a:r>
              <a:rPr lang="en-US" baseline="0" dirty="0" smtClean="0"/>
              <a:t> For example, the app manifest contains an address to a Web page on the Internet which is used to load the app. The app manifest also includes information which indicates </a:t>
            </a:r>
            <a:r>
              <a:rPr lang="en-US" dirty="0" smtClean="0"/>
              <a:t>which Office applications it supports. The app manifest also defines the required capabilities which represent the set of permissions that</a:t>
            </a:r>
            <a:r>
              <a:rPr lang="en-US" baseline="0" dirty="0" smtClean="0"/>
              <a:t> the app needs 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Because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MICROSOFT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57418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smtClean="0"/>
              <a:t>Office 2013 applications</a:t>
            </a:r>
            <a:r>
              <a:rPr lang="en-US" baseline="0" dirty="0" smtClean="0"/>
              <a:t> provide users with the ability to discover add-ins and insert them. In Word and Excel, this support is included </a:t>
            </a:r>
            <a:r>
              <a:rPr lang="en-US" dirty="0" smtClean="0"/>
              <a:t>in the Ribbon inside the Insert Tab.</a:t>
            </a:r>
            <a:endParaRPr lang="en-US" baseline="0" dirty="0" smtClean="0"/>
          </a:p>
          <a:p>
            <a:pPr lvl="0"/>
            <a:endParaRPr lang="en-US" baseline="0" dirty="0" smtClean="0"/>
          </a:p>
          <a:p>
            <a:pPr lvl="0"/>
            <a:r>
              <a:rPr lang="en-US" baseline="0" dirty="0" smtClean="0"/>
              <a:t>When you drop down the Apps menu from the ribbon, you can see recently selected add-ins. If you click "Select All", you will be prompted with a dialog that allows you to look in various app directories. Once you find an add-in you want to use, you can click the Start button to insert the app into the current document and start it up. After this, you can save the current document which will then include the add-in.</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158C575-4F53-44CC-8D6E-CAE5944D2CEA}"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Because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MICROSOFT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736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350EE975-024B-4DDF-85B2-785BAABDD489}"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Because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MICROSOFT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2630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function </a:t>
            </a:r>
            <a:r>
              <a:rPr lang="en-US" dirty="0" err="1" smtClean="0"/>
              <a:t>getSelectedDataAsync</a:t>
            </a:r>
            <a:r>
              <a:rPr lang="en-US" dirty="0" smtClean="0"/>
              <a:t>() is used to read content from the selected region of the current Word document.</a:t>
            </a:r>
            <a:endParaRPr lang="en-US" dirty="0"/>
          </a:p>
        </p:txBody>
      </p:sp>
      <p:sp>
        <p:nvSpPr>
          <p:cNvPr id="4" name="Date Placeholder 3"/>
          <p:cNvSpPr>
            <a:spLocks noGrp="1"/>
          </p:cNvSpPr>
          <p:nvPr>
            <p:ph type="dt" idx="10"/>
          </p:nvPr>
        </p:nvSpPr>
        <p:spPr/>
        <p:txBody>
          <a:bodyPr/>
          <a:lstStyle/>
          <a:p>
            <a:fld id="{F8C64A9D-8829-430E-BA7E-156543677E2C}"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Because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MICROSOFT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4733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function </a:t>
            </a:r>
            <a:r>
              <a:rPr lang="en-US" dirty="0" err="1" smtClean="0"/>
              <a:t>setSelectedDataAsync</a:t>
            </a:r>
            <a:r>
              <a:rPr lang="en-US" dirty="0" smtClean="0"/>
              <a:t> is used to write content into the selected region</a:t>
            </a:r>
            <a:r>
              <a:rPr lang="en-US" baseline="0" dirty="0" smtClean="0"/>
              <a:t> </a:t>
            </a:r>
            <a:r>
              <a:rPr lang="en-US" dirty="0" smtClean="0"/>
              <a:t>of the current document.</a:t>
            </a:r>
            <a:r>
              <a:rPr lang="en-US" baseline="0" dirty="0" smtClean="0"/>
              <a:t> If there is no selected region, the content is added at the location of the cursor.</a:t>
            </a:r>
            <a:endParaRPr lang="en-US" dirty="0" smtClean="0"/>
          </a:p>
          <a:p>
            <a:endParaRPr lang="en-US" dirty="0"/>
          </a:p>
        </p:txBody>
      </p:sp>
      <p:sp>
        <p:nvSpPr>
          <p:cNvPr id="4" name="Date Placeholder 3"/>
          <p:cNvSpPr>
            <a:spLocks noGrp="1"/>
          </p:cNvSpPr>
          <p:nvPr>
            <p:ph type="dt" idx="10"/>
          </p:nvPr>
        </p:nvSpPr>
        <p:spPr/>
        <p:txBody>
          <a:bodyPr/>
          <a:lstStyle/>
          <a:p>
            <a:fld id="{CAFAEC0D-A9DC-4104-A93F-17133DFA0E36}"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Because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MICROSOFT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08611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smtClean="0"/>
              <a:t>To</a:t>
            </a:r>
            <a:r>
              <a:rPr lang="en-US" sz="2400" baseline="0" dirty="0" smtClean="0"/>
              <a:t> add a </a:t>
            </a:r>
            <a:r>
              <a:rPr lang="en-US" sz="2400" dirty="0" smtClean="0"/>
              <a:t>binding, you should use one of the following method</a:t>
            </a:r>
          </a:p>
          <a:p>
            <a:endParaRPr lang="en-US" sz="2400" dirty="0" smtClean="0"/>
          </a:p>
          <a:p>
            <a:pPr lvl="1"/>
            <a:r>
              <a:rPr lang="en-US" sz="1800" b="1" dirty="0" err="1" smtClean="0"/>
              <a:t>Bindings.addFromPromptAsync</a:t>
            </a:r>
            <a:endParaRPr lang="en-US" sz="1800" b="1" dirty="0" smtClean="0"/>
          </a:p>
          <a:p>
            <a:pPr lvl="1"/>
            <a:r>
              <a:rPr lang="en-US" sz="1800" b="1" dirty="0" err="1" smtClean="0"/>
              <a:t>Bindings.addFromSelectionAsync</a:t>
            </a:r>
            <a:endParaRPr lang="en-US" sz="1800" b="1" dirty="0" smtClean="0"/>
          </a:p>
          <a:p>
            <a:pPr lvl="1"/>
            <a:r>
              <a:rPr lang="en-US" sz="1800" b="1" dirty="0" err="1" smtClean="0"/>
              <a:t>Bindings.addFromNamedItem</a:t>
            </a:r>
            <a:r>
              <a:rPr lang="en-US" sz="1800" b="1" dirty="0" smtClean="0"/>
              <a:t> </a:t>
            </a:r>
          </a:p>
          <a:p>
            <a:pPr>
              <a:spcBef>
                <a:spcPts val="1200"/>
              </a:spcBef>
            </a:pPr>
            <a:endParaRPr lang="en-US" sz="2400" dirty="0" smtClean="0"/>
          </a:p>
          <a:p>
            <a:pPr>
              <a:spcBef>
                <a:spcPts val="1200"/>
              </a:spcBef>
            </a:pPr>
            <a:r>
              <a:rPr lang="en-US" sz="2400" dirty="0" smtClean="0"/>
              <a:t>You</a:t>
            </a:r>
            <a:r>
              <a:rPr lang="en-US" sz="2400" baseline="0" dirty="0" smtClean="0"/>
              <a:t> will also need to reference bindings to read and write content and register event handlers. </a:t>
            </a:r>
            <a:r>
              <a:rPr lang="en-US" sz="2400" dirty="0" smtClean="0"/>
              <a:t>When you need to reference a binding, you can use one of these method.</a:t>
            </a:r>
          </a:p>
          <a:p>
            <a:pPr>
              <a:spcBef>
                <a:spcPts val="1200"/>
              </a:spcBef>
            </a:pPr>
            <a:endParaRPr lang="en-US" sz="2400" dirty="0" smtClean="0"/>
          </a:p>
          <a:p>
            <a:pPr lvl="1"/>
            <a:r>
              <a:rPr lang="en-US" sz="1800" b="1" dirty="0" err="1" smtClean="0"/>
              <a:t>Bindings.getAllAsync</a:t>
            </a:r>
            <a:endParaRPr lang="en-US" sz="1800" b="1" dirty="0" smtClean="0"/>
          </a:p>
          <a:p>
            <a:pPr lvl="1"/>
            <a:r>
              <a:rPr lang="en-US" sz="1800" b="1" dirty="0" err="1" smtClean="0"/>
              <a:t>Bindings.getByIdAsync</a:t>
            </a:r>
            <a:endParaRPr lang="en-US" sz="1800" b="1" dirty="0" smtClean="0"/>
          </a:p>
          <a:p>
            <a:pPr lvl="1"/>
            <a:r>
              <a:rPr lang="en-US" sz="1800" b="1" dirty="0" err="1" smtClean="0"/>
              <a:t>Office.Select</a:t>
            </a:r>
            <a:endParaRPr lang="en-US" sz="1800" b="1" dirty="0" smtClean="0"/>
          </a:p>
          <a:p>
            <a:pPr>
              <a:spcBef>
                <a:spcPts val="1200"/>
              </a:spcBef>
            </a:pPr>
            <a:endParaRPr lang="en-US" sz="2400" dirty="0" smtClean="0"/>
          </a:p>
          <a:p>
            <a:pPr>
              <a:spcBef>
                <a:spcPts val="1200"/>
              </a:spcBef>
            </a:pPr>
            <a:r>
              <a:rPr lang="en-US" sz="2400" dirty="0" smtClean="0"/>
              <a:t>If you ever need to remove a binding, you can use this methods.</a:t>
            </a:r>
          </a:p>
          <a:p>
            <a:pPr>
              <a:spcBef>
                <a:spcPts val="1200"/>
              </a:spcBef>
            </a:pPr>
            <a:endParaRPr lang="en-US" sz="2400" b="1" dirty="0" smtClean="0"/>
          </a:p>
          <a:p>
            <a:pPr lvl="1"/>
            <a:r>
              <a:rPr lang="en-US" sz="1800" b="1" dirty="0" err="1" smtClean="0"/>
              <a:t>Bindings.releaseByIdAsync</a:t>
            </a:r>
            <a:endParaRPr lang="en-US" sz="1800" b="1" dirty="0" smtClean="0"/>
          </a:p>
          <a:p>
            <a:pPr>
              <a:spcBef>
                <a:spcPts val="1200"/>
              </a:spcBef>
            </a:pPr>
            <a:endParaRPr lang="en-US" sz="2400" dirty="0" smtClean="0"/>
          </a:p>
          <a:p>
            <a:pPr>
              <a:spcBef>
                <a:spcPts val="1200"/>
              </a:spcBef>
            </a:pPr>
            <a:r>
              <a:rPr lang="en-US" sz="2400" dirty="0" smtClean="0"/>
              <a:t>To register an event handler on</a:t>
            </a:r>
            <a:r>
              <a:rPr lang="en-US" sz="2400" baseline="0" dirty="0" smtClean="0"/>
              <a:t> a binding, you can use the following method.</a:t>
            </a:r>
          </a:p>
          <a:p>
            <a:pPr>
              <a:spcBef>
                <a:spcPts val="1200"/>
              </a:spcBef>
            </a:pPr>
            <a:endParaRPr lang="en-US" sz="2400" dirty="0" smtClean="0"/>
          </a:p>
          <a:p>
            <a:pPr lvl="1"/>
            <a:r>
              <a:rPr lang="en-US" sz="1800" b="1" dirty="0" err="1" smtClean="0"/>
              <a:t>Binding.addHandlerAsync</a:t>
            </a:r>
            <a:r>
              <a:rPr lang="en-US" sz="1800" b="1" dirty="0" smtClean="0"/>
              <a:t>(“type”, handler);</a:t>
            </a:r>
            <a:endParaRPr lang="en-US" sz="2000" b="1" dirty="0" smtClean="0"/>
          </a:p>
          <a:p>
            <a:endParaRPr lang="en-US" sz="2400"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5830350E-ACB1-43A6-88CF-7B4AD277BC67}" type="datetime1">
              <a:rPr lang="en-US" smtClean="0"/>
              <a:t>12/31/2015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Because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a:t>
            </a:r>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presentation.  MICROSOFT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865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
        <p:nvSpPr>
          <p:cNvPr id="8"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02760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49239" y="278946"/>
            <a:ext cx="11889564" cy="917575"/>
          </a:xfrm>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492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30227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67961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67216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49647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024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625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6690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1914370"/>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66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46302"/>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1946302"/>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960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7049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295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a:xfrm>
            <a:off x="249239" y="278946"/>
            <a:ext cx="11889564" cy="917575"/>
          </a:xfrm>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492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15516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40371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46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59"/>
            <a:ext cx="11887199" cy="199593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553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2"/>
            <a:ext cx="12430199" cy="6991987"/>
          </a:xfrm>
          <a:prstGeom prst="rect">
            <a:avLst/>
          </a:prstGeom>
        </p:spPr>
      </p:pic>
      <p:sp>
        <p:nvSpPr>
          <p:cNvPr id="2" name="Title 1"/>
          <p:cNvSpPr>
            <a:spLocks noGrp="1"/>
          </p:cNvSpPr>
          <p:nvPr>
            <p:ph type="title" hasCustomPrompt="1"/>
          </p:nvPr>
        </p:nvSpPr>
        <p:spPr>
          <a:xfrm>
            <a:off x="274641" y="2136778"/>
            <a:ext cx="10056812" cy="1181862"/>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1" y="4881266"/>
            <a:ext cx="10058401" cy="738664"/>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2"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722988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543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1003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1914370"/>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12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46302"/>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1946302"/>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8310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7978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132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49239" y="278946"/>
            <a:ext cx="11889564" cy="917575"/>
          </a:xfrm>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492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35738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48134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59"/>
            <a:ext cx="11887199" cy="199593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23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2"/>
            <a:ext cx="12430199" cy="6991987"/>
          </a:xfrm>
          <a:prstGeom prst="rect">
            <a:avLst/>
          </a:prstGeom>
        </p:spPr>
      </p:pic>
      <p:sp>
        <p:nvSpPr>
          <p:cNvPr id="2" name="Title 1"/>
          <p:cNvSpPr>
            <a:spLocks noGrp="1"/>
          </p:cNvSpPr>
          <p:nvPr>
            <p:ph type="title" hasCustomPrompt="1"/>
          </p:nvPr>
        </p:nvSpPr>
        <p:spPr>
          <a:xfrm>
            <a:off x="274641" y="2136778"/>
            <a:ext cx="10056812" cy="1181862"/>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1" y="4881266"/>
            <a:ext cx="10058401" cy="738664"/>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2"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1898749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1" y="2151537"/>
            <a:ext cx="10445796" cy="1017048"/>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1" y="3494024"/>
            <a:ext cx="10445796" cy="508524"/>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3"/>
            <a:ext cx="4450767" cy="2087525"/>
          </a:xfrm>
          <a:prstGeom prst="rect">
            <a:avLst/>
          </a:prstGeom>
        </p:spPr>
      </p:pic>
    </p:spTree>
    <p:extLst>
      <p:ext uri="{BB962C8B-B14F-4D97-AF65-F5344CB8AC3E}">
        <p14:creationId xmlns:p14="http://schemas.microsoft.com/office/powerpoint/2010/main" val="30742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333453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2" y="1476622"/>
            <a:ext cx="10445796" cy="932293"/>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169945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3944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1630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3501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r>
              <a:rPr lang="en-US" dirty="0" smtClean="0">
                <a:gradFill>
                  <a:gsLst>
                    <a:gs pos="10359">
                      <a:srgbClr val="262626"/>
                    </a:gs>
                    <a:gs pos="30000">
                      <a:srgbClr val="262626"/>
                    </a:gs>
                  </a:gsLst>
                  <a:lin ang="5400000" scaled="0"/>
                </a:gradFill>
              </a:rPr>
              <a:t>http://dev.office.com/</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417950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8185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437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6623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2657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6105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1668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7"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80" y="1476623"/>
            <a:ext cx="5338712" cy="1695079"/>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8483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2"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9153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306258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90"/>
            <a:ext cx="11378776" cy="2920069"/>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8"/>
            <a:ext cx="11378776" cy="480118"/>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3062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3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038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96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2" y="1178953"/>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773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3"/>
            <a:ext cx="11378776" cy="678031"/>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54675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35570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247" userDrawn="1">
          <p15:clr>
            <a:srgbClr val="FBAE40"/>
          </p15:clr>
        </p15:guide>
        <p15:guide id="2" pos="3115" userDrawn="1">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1" y="2358157"/>
            <a:ext cx="11348917" cy="1972480"/>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03436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79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69051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758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
        <p:nvSpPr>
          <p:cNvPr id="8"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72136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218238"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50147" y="2416174"/>
            <a:ext cx="5943599" cy="917575"/>
          </a:xfrm>
          <a:noFill/>
        </p:spPr>
        <p:txBody>
          <a:bodyPr/>
          <a:lstStyle>
            <a:lvl1pPr>
              <a:defRPr sz="4800">
                <a:gradFill>
                  <a:gsLst>
                    <a:gs pos="4382">
                      <a:schemeClr val="bg1"/>
                    </a:gs>
                    <a:gs pos="50000">
                      <a:schemeClr val="bg1"/>
                    </a:gs>
                  </a:gsLst>
                  <a:lin ang="5400000" scaled="0"/>
                </a:gradFill>
              </a:defRPr>
            </a:lvl1pPr>
          </a:lstStyle>
          <a:p>
            <a:r>
              <a:rPr lang="en-US" dirty="0" smtClean="0"/>
              <a:t>Click to edit Master title style</a:t>
            </a:r>
            <a:endParaRPr lang="en-US" dirty="0"/>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58741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917">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7557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04154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03444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84462">
                      <a:schemeClr val="bg1"/>
                    </a:gs>
                    <a:gs pos="62000">
                      <a:schemeClr val="bg1"/>
                    </a:gs>
                  </a:gsLst>
                  <a:lin ang="5400000" scaled="0"/>
                </a:gradFill>
              </a:defRPr>
            </a:lvl1pPr>
            <a:lvl2pPr marL="0" indent="0">
              <a:buFontTx/>
              <a:buNone/>
              <a:defRPr sz="2000">
                <a:gradFill>
                  <a:gsLst>
                    <a:gs pos="97211">
                      <a:schemeClr val="bg1"/>
                    </a:gs>
                    <a:gs pos="11000">
                      <a:schemeClr val="bg1"/>
                    </a:gs>
                  </a:gsLst>
                  <a:lin ang="5400000" scaled="0"/>
                </a:gradFill>
              </a:defRPr>
            </a:lvl2pPr>
            <a:lvl3pPr marL="228600" indent="0">
              <a:buNone/>
              <a:defRPr>
                <a:gradFill>
                  <a:gsLst>
                    <a:gs pos="97211">
                      <a:schemeClr val="bg1"/>
                    </a:gs>
                    <a:gs pos="11000">
                      <a:schemeClr val="bg1"/>
                    </a:gs>
                  </a:gsLst>
                  <a:lin ang="5400000" scaled="0"/>
                </a:gradFill>
              </a:defRPr>
            </a:lvl3pPr>
            <a:lvl4pPr marL="457200" indent="0">
              <a:buNone/>
              <a:defRPr>
                <a:gradFill>
                  <a:gsLst>
                    <a:gs pos="97211">
                      <a:schemeClr val="bg1"/>
                    </a:gs>
                    <a:gs pos="11000">
                      <a:schemeClr val="bg1"/>
                    </a:gs>
                  </a:gsLst>
                  <a:lin ang="5400000" scaled="0"/>
                </a:gradFill>
              </a:defRPr>
            </a:lvl4pPr>
            <a:lvl5pPr marL="685800" indent="0">
              <a:buNone/>
              <a:defRPr>
                <a:gradFill>
                  <a:gsLst>
                    <a:gs pos="97211">
                      <a:schemeClr val="bg1"/>
                    </a:gs>
                    <a:gs pos="11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9163">
                      <a:srgbClr val="FFFFFF"/>
                    </a:gs>
                    <a:gs pos="19000">
                      <a:srgbClr val="FFFFFF"/>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58482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50701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85426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9163">
                      <a:srgbClr val="FFFFFF"/>
                    </a:gs>
                    <a:gs pos="19000">
                      <a:srgbClr val="FFFFFF"/>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4603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58469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28571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57323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772"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59771" y="3954463"/>
            <a:ext cx="10058401" cy="627864"/>
          </a:xfrm>
          <a:noFill/>
        </p:spPr>
        <p:txBody>
          <a:bodyPr lIns="146304" tIns="91440" rIns="146304" bIns="91440">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r>
              <a:rPr lang="en-US" dirty="0" smtClean="0">
                <a:gradFill>
                  <a:gsLst>
                    <a:gs pos="4192">
                      <a:srgbClr val="262626"/>
                    </a:gs>
                    <a:gs pos="12000">
                      <a:srgbClr val="262626"/>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3639486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411850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r>
              <a:rPr lang="en-US" dirty="0" smtClean="0">
                <a:gradFill>
                  <a:gsLst>
                    <a:gs pos="10359">
                      <a:srgbClr val="262626"/>
                    </a:gs>
                    <a:gs pos="30000">
                      <a:srgbClr val="262626"/>
                    </a:gs>
                  </a:gsLst>
                  <a:lin ang="5400000" scaled="0"/>
                </a:gradFill>
              </a:rPr>
              <a:t>http://dev.office.com/</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52402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405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218238"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416174"/>
            <a:ext cx="5943599" cy="917575"/>
          </a:xfrm>
          <a:noFill/>
        </p:spPr>
        <p:txBody>
          <a:bodyPr/>
          <a:lstStyle>
            <a:lvl1pPr>
              <a:defRPr sz="4800">
                <a:gradFill>
                  <a:gsLst>
                    <a:gs pos="4382">
                      <a:schemeClr val="bg1"/>
                    </a:gs>
                    <a:gs pos="50000">
                      <a:schemeClr val="bg1"/>
                    </a:gs>
                  </a:gsLst>
                  <a:lin ang="5400000" scaled="0"/>
                </a:gradFill>
              </a:defRPr>
            </a:lvl1pPr>
          </a:lstStyle>
          <a:p>
            <a:r>
              <a:rPr lang="en-US" dirty="0" smtClean="0"/>
              <a:t>Click to edit Master title style</a:t>
            </a:r>
            <a:endParaRPr lang="en-US" dirty="0"/>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68908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917">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r>
              <a:rPr lang="en-US" dirty="0" smtClean="0">
                <a:gradFill>
                  <a:gsLst>
                    <a:gs pos="4192">
                      <a:srgbClr val="262626"/>
                    </a:gs>
                    <a:gs pos="12000">
                      <a:srgbClr val="262626"/>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4005130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131081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3615262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1993273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621763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4252770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772"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59771" y="3954463"/>
            <a:ext cx="10058401" cy="627864"/>
          </a:xfrm>
          <a:noFill/>
        </p:spPr>
        <p:txBody>
          <a:bodyPr vert="horz" wrap="square" lIns="146304" tIns="91440" rIns="146304" bIns="91440" rtlCol="0">
            <a:spAutoFit/>
          </a:bodyPr>
          <a:lstStyle>
            <a:lvl1pPr>
              <a:defRPr lang="en-US" sz="3200" dirty="0" smtClean="0">
                <a:gradFill>
                  <a:gsLst>
                    <a:gs pos="0">
                      <a:schemeClr val="tx1"/>
                    </a:gs>
                    <a:gs pos="100000">
                      <a:schemeClr val="tx1"/>
                    </a:gs>
                  </a:gsLst>
                  <a:lin ang="5400000" scaled="0"/>
                </a:gradFill>
              </a:defRPr>
            </a:lvl1pPr>
          </a:lstStyle>
          <a:p>
            <a:pPr marL="0" lvl="0" indent="0">
              <a:spcBef>
                <a:spcPts val="0"/>
              </a:spcBef>
              <a:buNone/>
            </a:pPr>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759211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162101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64240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316659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6108">
                      <a:srgbClr val="262626"/>
                    </a:gs>
                    <a:gs pos="87425">
                      <a:srgbClr val="262626"/>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1512992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26930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60417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12592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414843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1132823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4192">
                      <a:srgbClr val="262626"/>
                    </a:gs>
                    <a:gs pos="12000">
                      <a:srgbClr val="262626"/>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1283481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772"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59771" y="3954463"/>
            <a:ext cx="10058401" cy="627864"/>
          </a:xfrm>
          <a:noFill/>
        </p:spPr>
        <p:txBody>
          <a:bodyPr vert="horz" wrap="square" lIns="146304" tIns="91440" rIns="146304" bIns="91440" rtlCol="0">
            <a:spAutoFit/>
          </a:bodyPr>
          <a:lstStyle>
            <a:lvl1pPr>
              <a:defRPr lang="en-US" sz="3200" dirty="0" smtClean="0">
                <a:gradFill>
                  <a:gsLst>
                    <a:gs pos="0">
                      <a:schemeClr val="tx1"/>
                    </a:gs>
                    <a:gs pos="100000">
                      <a:schemeClr val="tx1"/>
                    </a:gs>
                  </a:gsLst>
                  <a:lin ang="5400000" scaled="0"/>
                </a:gradFill>
              </a:defRPr>
            </a:lvl1pPr>
          </a:lstStyle>
          <a:p>
            <a:pPr marL="0" lvl="0" indent="0">
              <a:spcBef>
                <a:spcPts val="0"/>
              </a:spcBef>
              <a:buNone/>
            </a:pPr>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3710133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6"/>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18574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262626"/>
                    </a:gs>
                    <a:gs pos="100000">
                      <a:srgbClr val="262626"/>
                    </a:gs>
                  </a:gsLst>
                  <a:lin ang="5400000" scaled="0"/>
                </a:gradFill>
                <a:cs typeface="Segoe UI" pitchFamily="34" charset="0"/>
              </a:rPr>
              <a:t>© </a:t>
            </a:r>
            <a:r>
              <a:rPr lang="en-US" sz="700" dirty="0" smtClean="0">
                <a:gradFill>
                  <a:gsLst>
                    <a:gs pos="0">
                      <a:srgbClr val="262626"/>
                    </a:gs>
                    <a:gs pos="100000">
                      <a:srgbClr val="262626"/>
                    </a:gs>
                  </a:gsLst>
                  <a:lin ang="5400000" scaled="0"/>
                </a:gradFill>
                <a:cs typeface="Segoe UI" pitchFamily="34" charset="0"/>
              </a:rPr>
              <a:t>2015 </a:t>
            </a:r>
            <a:r>
              <a:rPr lang="en-US" sz="700" dirty="0">
                <a:gradFill>
                  <a:gsLst>
                    <a:gs pos="0">
                      <a:srgbClr val="262626"/>
                    </a:gs>
                    <a:gs pos="100000">
                      <a:srgbClr val="262626"/>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349664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272868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6542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
        <p:nvSpPr>
          <p:cNvPr id="8" name="Freeform 5"/>
          <p:cNvSpPr>
            <a:spLocks noChangeAspect="1" noEditPoints="1"/>
          </p:cNvSpPr>
          <p:nvPr userDrawn="1"/>
        </p:nvSpPr>
        <p:spPr bwMode="black">
          <a:xfrm>
            <a:off x="436563" y="6148993"/>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Tree>
    <p:extLst>
      <p:ext uri="{BB962C8B-B14F-4D97-AF65-F5344CB8AC3E}">
        <p14:creationId xmlns:p14="http://schemas.microsoft.com/office/powerpoint/2010/main" val="255005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148993"/>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6694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194923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258388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54039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42426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772"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59771" y="3954463"/>
            <a:ext cx="10058401" cy="627864"/>
          </a:xfrm>
          <a:noFill/>
        </p:spPr>
        <p:txBody>
          <a:bodyPr vert="horz" wrap="square" lIns="146304" tIns="91440" rIns="146304" bIns="91440" rtlCol="0">
            <a:spAutoFit/>
          </a:bodyPr>
          <a:lstStyle>
            <a:lvl1pPr>
              <a:defRPr lang="en-US" sz="3200" dirty="0" smtClean="0">
                <a:gradFill>
                  <a:gsLst>
                    <a:gs pos="0">
                      <a:schemeClr val="tx1"/>
                    </a:gs>
                    <a:gs pos="100000">
                      <a:schemeClr val="tx1"/>
                    </a:gs>
                  </a:gsLst>
                  <a:lin ang="5400000" scaled="0"/>
                </a:gradFill>
              </a:defRPr>
            </a:lvl1pPr>
          </a:lstStyle>
          <a:p>
            <a:pPr marL="0" lvl="0" indent="0">
              <a:spcBef>
                <a:spcPts val="0"/>
              </a:spcBef>
              <a:buNone/>
            </a:pPr>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727079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70463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216708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412706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125440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61509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r>
              <a:rPr lang="en-US" dirty="0" smtClean="0">
                <a:gradFill>
                  <a:gsLst>
                    <a:gs pos="4192">
                      <a:srgbClr val="000000"/>
                    </a:gs>
                    <a:gs pos="12000">
                      <a:srgbClr val="000000"/>
                    </a:gs>
                  </a:gsLst>
                  <a:lin ang="5400000" scaled="0"/>
                </a:gradFill>
              </a:rPr>
              <a:t>http://dev.office.com/</a:t>
            </a:r>
          </a:p>
        </p:txBody>
      </p:sp>
    </p:spTree>
    <p:extLst>
      <p:ext uri="{BB962C8B-B14F-4D97-AF65-F5344CB8AC3E}">
        <p14:creationId xmlns:p14="http://schemas.microsoft.com/office/powerpoint/2010/main" val="1920098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410779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1548546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2417786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628995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6950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772" y="1209973"/>
            <a:ext cx="10056812" cy="1181862"/>
          </a:xfrm>
          <a:noFill/>
        </p:spPr>
        <p:txBody>
          <a:bodyPr lIns="146304" tIns="91440" rIns="146304"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59771" y="3954463"/>
            <a:ext cx="10058401" cy="627864"/>
          </a:xfrm>
          <a:noFill/>
        </p:spPr>
        <p:txBody>
          <a:bodyPr lIns="146304" tIns="91440" rIns="146304" bIns="91440">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3140386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2836709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419900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179592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171895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1577294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29474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58114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374112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2904883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4103095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5389" y="1209973"/>
            <a:ext cx="10056812" cy="1181862"/>
          </a:xfrm>
          <a:noFill/>
        </p:spPr>
        <p:txBody>
          <a:bodyPr vert="horz" wrap="square" lIns="146304" tIns="91440" rIns="146304" bIns="91440" rtlCol="0" anchor="t" anchorCtr="0">
            <a:spAutoFit/>
          </a:bodyPr>
          <a:lstStyle>
            <a:lvl1pPr>
              <a:defRPr lang="en-US" sz="7200" spc="-100" dirty="0">
                <a:gradFill>
                  <a:gsLst>
                    <a:gs pos="0">
                      <a:schemeClr val="tx1"/>
                    </a:gs>
                    <a:gs pos="100000">
                      <a:schemeClr val="tx1"/>
                    </a:gs>
                  </a:gsLst>
                  <a:lin ang="5400000" scaled="0"/>
                </a:gradFill>
              </a:defRPr>
            </a:lvl1pPr>
          </a:lstStyle>
          <a:p>
            <a:pPr lvl="0"/>
            <a:r>
              <a:rPr lang="en-US" dirty="0" smtClean="0"/>
              <a:t>Video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778120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4192">
                      <a:srgbClr val="000000"/>
                    </a:gs>
                    <a:gs pos="12000">
                      <a:srgbClr val="000000"/>
                    </a:gs>
                  </a:gsLst>
                  <a:lin ang="5400000" scaled="0"/>
                </a:gradFill>
              </a:rPr>
              <a:t>http://dev.office.com/</a:t>
            </a:r>
          </a:p>
        </p:txBody>
      </p:sp>
    </p:spTree>
    <p:extLst>
      <p:ext uri="{BB962C8B-B14F-4D97-AF65-F5344CB8AC3E}">
        <p14:creationId xmlns:p14="http://schemas.microsoft.com/office/powerpoint/2010/main" val="1656687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000000"/>
                    </a:gs>
                    <a:gs pos="30000">
                      <a:srgbClr val="000000"/>
                    </a:gs>
                  </a:gsLst>
                  <a:lin ang="5400000" scaled="0"/>
                </a:gradFill>
              </a:rPr>
              <a:t>http://dev.office.com/</a:t>
            </a:r>
          </a:p>
        </p:txBody>
      </p:sp>
    </p:spTree>
    <p:extLst>
      <p:ext uri="{BB962C8B-B14F-4D97-AF65-F5344CB8AC3E}">
        <p14:creationId xmlns:p14="http://schemas.microsoft.com/office/powerpoint/2010/main" val="329583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000000"/>
                    </a:gs>
                    <a:gs pos="100000">
                      <a:srgbClr val="000000"/>
                    </a:gs>
                  </a:gsLst>
                  <a:lin ang="5400000" scaled="0"/>
                </a:gradFill>
                <a:cs typeface="Segoe UI" pitchFamily="34" charset="0"/>
              </a:rPr>
              <a:t>© </a:t>
            </a:r>
            <a:r>
              <a:rPr lang="en-US" sz="700" dirty="0" smtClean="0">
                <a:gradFill>
                  <a:gsLst>
                    <a:gs pos="0">
                      <a:srgbClr val="000000"/>
                    </a:gs>
                    <a:gs pos="100000">
                      <a:srgbClr val="000000"/>
                    </a:gs>
                  </a:gsLst>
                  <a:lin ang="5400000" scaled="0"/>
                </a:gradFill>
                <a:cs typeface="Segoe UI" pitchFamily="34" charset="0"/>
              </a:rPr>
              <a:t>2016 </a:t>
            </a:r>
            <a:r>
              <a:rPr lang="en-US" sz="700" dirty="0">
                <a:gradFill>
                  <a:gsLst>
                    <a:gs pos="0">
                      <a:srgbClr val="000000"/>
                    </a:gs>
                    <a:gs pos="100000">
                      <a:srgbClr val="00000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07603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2328317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46174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
        <p:nvSpPr>
          <p:cNvPr id="8"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413110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702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55310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05246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84462">
                      <a:schemeClr val="bg1"/>
                    </a:gs>
                    <a:gs pos="62000">
                      <a:schemeClr val="bg1"/>
                    </a:gs>
                  </a:gsLst>
                  <a:lin ang="5400000" scaled="0"/>
                </a:gradFill>
              </a:defRPr>
            </a:lvl1pPr>
            <a:lvl2pPr marL="0" indent="0">
              <a:buFontTx/>
              <a:buNone/>
              <a:defRPr sz="2000">
                <a:gradFill>
                  <a:gsLst>
                    <a:gs pos="97211">
                      <a:schemeClr val="bg1"/>
                    </a:gs>
                    <a:gs pos="11000">
                      <a:schemeClr val="bg1"/>
                    </a:gs>
                  </a:gsLst>
                  <a:lin ang="5400000" scaled="0"/>
                </a:gradFill>
              </a:defRPr>
            </a:lvl2pPr>
            <a:lvl3pPr marL="228600" indent="0">
              <a:buNone/>
              <a:defRPr>
                <a:gradFill>
                  <a:gsLst>
                    <a:gs pos="97211">
                      <a:schemeClr val="bg1"/>
                    </a:gs>
                    <a:gs pos="11000">
                      <a:schemeClr val="bg1"/>
                    </a:gs>
                  </a:gsLst>
                  <a:lin ang="5400000" scaled="0"/>
                </a:gradFill>
              </a:defRPr>
            </a:lvl3pPr>
            <a:lvl4pPr marL="457200" indent="0">
              <a:buNone/>
              <a:defRPr>
                <a:gradFill>
                  <a:gsLst>
                    <a:gs pos="97211">
                      <a:schemeClr val="bg1"/>
                    </a:gs>
                    <a:gs pos="11000">
                      <a:schemeClr val="bg1"/>
                    </a:gs>
                  </a:gsLst>
                  <a:lin ang="5400000" scaled="0"/>
                </a:gradFill>
              </a:defRPr>
            </a:lvl4pPr>
            <a:lvl5pPr marL="685800" indent="0">
              <a:buNone/>
              <a:defRPr>
                <a:gradFill>
                  <a:gsLst>
                    <a:gs pos="97211">
                      <a:schemeClr val="bg1"/>
                    </a:gs>
                    <a:gs pos="11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9163">
                      <a:srgbClr val="FFFFFF"/>
                    </a:gs>
                    <a:gs pos="19000">
                      <a:srgbClr val="FFFFFF"/>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03802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538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838865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95008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31133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9163">
                      <a:srgbClr val="FFFFFF"/>
                    </a:gs>
                    <a:gs pos="19000">
                      <a:srgbClr val="FFFFFF"/>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830206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24665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35744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28437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427756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r>
              <a:rPr lang="en-US" dirty="0" smtClean="0">
                <a:gradFill>
                  <a:gsLst>
                    <a:gs pos="10359">
                      <a:srgbClr val="262626"/>
                    </a:gs>
                    <a:gs pos="30000">
                      <a:srgbClr val="262626"/>
                    </a:gs>
                  </a:gsLst>
                  <a:lin ang="5400000" scaled="0"/>
                </a:gradFill>
              </a:rPr>
              <a:t>http://dev.office.com/</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09739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30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218238"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416174"/>
            <a:ext cx="5943599" cy="917575"/>
          </a:xfrm>
          <a:noFill/>
        </p:spPr>
        <p:txBody>
          <a:bodyPr/>
          <a:lstStyle>
            <a:lvl1pPr>
              <a:defRPr sz="4800">
                <a:gradFill>
                  <a:gsLst>
                    <a:gs pos="4382">
                      <a:schemeClr val="bg1"/>
                    </a:gs>
                    <a:gs pos="50000">
                      <a:schemeClr val="bg1"/>
                    </a:gs>
                  </a:gsLst>
                  <a:lin ang="5400000" scaled="0"/>
                </a:gradFill>
              </a:defRPr>
            </a:lvl1pPr>
          </a:lstStyle>
          <a:p>
            <a:r>
              <a:rPr lang="en-US" dirty="0" smtClean="0"/>
              <a:t>Click to edit Master title style</a:t>
            </a:r>
            <a:endParaRPr lang="en-US" dirty="0"/>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32918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91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538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824513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r>
              <a:rPr lang="en-US" dirty="0" smtClean="0">
                <a:gradFill>
                  <a:gsLst>
                    <a:gs pos="4192">
                      <a:srgbClr val="262626"/>
                    </a:gs>
                    <a:gs pos="12000">
                      <a:srgbClr val="262626"/>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776094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890382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3302818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405140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770750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123952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763951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53534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508482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6108">
                      <a:srgbClr val="262626"/>
                    </a:gs>
                    <a:gs pos="87425">
                      <a:srgbClr val="262626"/>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3408144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538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498777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63444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48532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20713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503295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3413297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4192">
                      <a:srgbClr val="262626"/>
                    </a:gs>
                    <a:gs pos="12000">
                      <a:srgbClr val="262626"/>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1351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6"/>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69110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262626"/>
                    </a:gs>
                    <a:gs pos="100000">
                      <a:srgbClr val="262626"/>
                    </a:gs>
                  </a:gsLst>
                  <a:lin ang="5400000" scaled="0"/>
                </a:gradFill>
                <a:cs typeface="Segoe UI" pitchFamily="34" charset="0"/>
              </a:rPr>
              <a:t>© </a:t>
            </a:r>
            <a:r>
              <a:rPr lang="en-US" sz="700" dirty="0" smtClean="0">
                <a:gradFill>
                  <a:gsLst>
                    <a:gs pos="0">
                      <a:srgbClr val="262626"/>
                    </a:gs>
                    <a:gs pos="100000">
                      <a:srgbClr val="262626"/>
                    </a:gs>
                  </a:gsLst>
                  <a:lin ang="5400000" scaled="0"/>
                </a:gradFill>
                <a:cs typeface="Segoe UI" pitchFamily="34" charset="0"/>
              </a:rPr>
              <a:t>2015 </a:t>
            </a:r>
            <a:r>
              <a:rPr lang="en-US" sz="700" dirty="0">
                <a:gradFill>
                  <a:gsLst>
                    <a:gs pos="0">
                      <a:srgbClr val="262626"/>
                    </a:gs>
                    <a:gs pos="100000">
                      <a:srgbClr val="262626"/>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93675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65467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3031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5388" y="2125662"/>
            <a:ext cx="11887200" cy="1181862"/>
          </a:xfrm>
          <a:noFill/>
        </p:spPr>
        <p:txBody>
          <a:bodyPr tIns="91440" bIns="91440" anchor="t" anchorCtr="0">
            <a:spAutoFit/>
          </a:bodyPr>
          <a:lstStyle>
            <a:lvl1pPr>
              <a:defRPr sz="7200" spc="-100" baseline="0">
                <a:gradFill>
                  <a:gsLst>
                    <a:gs pos="96108">
                      <a:srgbClr val="262626"/>
                    </a:gs>
                    <a:gs pos="87425">
                      <a:srgbClr val="262626"/>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159533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
        <p:nvSpPr>
          <p:cNvPr id="8"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43842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4037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65310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17940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84462">
                      <a:schemeClr val="bg1"/>
                    </a:gs>
                    <a:gs pos="62000">
                      <a:schemeClr val="bg1"/>
                    </a:gs>
                  </a:gsLst>
                  <a:lin ang="5400000" scaled="0"/>
                </a:gradFill>
              </a:defRPr>
            </a:lvl1pPr>
            <a:lvl2pPr marL="0" indent="0">
              <a:buFontTx/>
              <a:buNone/>
              <a:defRPr sz="2000">
                <a:gradFill>
                  <a:gsLst>
                    <a:gs pos="97211">
                      <a:schemeClr val="bg1"/>
                    </a:gs>
                    <a:gs pos="11000">
                      <a:schemeClr val="bg1"/>
                    </a:gs>
                  </a:gsLst>
                  <a:lin ang="5400000" scaled="0"/>
                </a:gradFill>
              </a:defRPr>
            </a:lvl2pPr>
            <a:lvl3pPr marL="228600" indent="0">
              <a:buNone/>
              <a:defRPr>
                <a:gradFill>
                  <a:gsLst>
                    <a:gs pos="97211">
                      <a:schemeClr val="bg1"/>
                    </a:gs>
                    <a:gs pos="11000">
                      <a:schemeClr val="bg1"/>
                    </a:gs>
                  </a:gsLst>
                  <a:lin ang="5400000" scaled="0"/>
                </a:gradFill>
              </a:defRPr>
            </a:lvl3pPr>
            <a:lvl4pPr marL="457200" indent="0">
              <a:buNone/>
              <a:defRPr>
                <a:gradFill>
                  <a:gsLst>
                    <a:gs pos="97211">
                      <a:schemeClr val="bg1"/>
                    </a:gs>
                    <a:gs pos="11000">
                      <a:schemeClr val="bg1"/>
                    </a:gs>
                  </a:gsLst>
                  <a:lin ang="5400000" scaled="0"/>
                </a:gradFill>
              </a:defRPr>
            </a:lvl4pPr>
            <a:lvl5pPr marL="685800" indent="0">
              <a:buNone/>
              <a:defRPr>
                <a:gradFill>
                  <a:gsLst>
                    <a:gs pos="97211">
                      <a:schemeClr val="bg1"/>
                    </a:gs>
                    <a:gs pos="11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9163">
                      <a:srgbClr val="FFFFFF"/>
                    </a:gs>
                    <a:gs pos="19000">
                      <a:srgbClr val="FFFFFF"/>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79558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29505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95181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9163">
                      <a:srgbClr val="FFFFFF"/>
                    </a:gs>
                    <a:gs pos="19000">
                      <a:srgbClr val="FFFFFF"/>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55096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84070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6967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538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215446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10898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505447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r>
              <a:rPr lang="en-US" dirty="0" smtClean="0">
                <a:gradFill>
                  <a:gsLst>
                    <a:gs pos="10359">
                      <a:srgbClr val="262626"/>
                    </a:gs>
                    <a:gs pos="30000">
                      <a:srgbClr val="262626"/>
                    </a:gs>
                  </a:gsLst>
                  <a:lin ang="5400000" scaled="0"/>
                </a:gradFill>
              </a:rPr>
              <a:t>http://dev.office.com/</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691991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11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218238"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416174"/>
            <a:ext cx="5943599" cy="917575"/>
          </a:xfrm>
          <a:noFill/>
        </p:spPr>
        <p:txBody>
          <a:bodyPr/>
          <a:lstStyle>
            <a:lvl1pPr>
              <a:defRPr sz="4800">
                <a:gradFill>
                  <a:gsLst>
                    <a:gs pos="4382">
                      <a:schemeClr val="bg1"/>
                    </a:gs>
                    <a:gs pos="50000">
                      <a:schemeClr val="bg1"/>
                    </a:gs>
                  </a:gsLst>
                  <a:lin ang="5400000" scaled="0"/>
                </a:gradFill>
              </a:defRPr>
            </a:lvl1pPr>
          </a:lstStyle>
          <a:p>
            <a:r>
              <a:rPr lang="en-US" dirty="0" smtClean="0"/>
              <a:t>Click to edit Master title style</a:t>
            </a:r>
            <a:endParaRPr lang="en-US" dirty="0"/>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44380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917">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r>
              <a:rPr lang="en-US" dirty="0" smtClean="0">
                <a:gradFill>
                  <a:gsLst>
                    <a:gs pos="4192">
                      <a:srgbClr val="262626"/>
                    </a:gs>
                    <a:gs pos="12000">
                      <a:srgbClr val="262626"/>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987329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1731259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789080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3769491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3756498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538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56158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804814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898823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1014002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4225399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6108">
                      <a:srgbClr val="262626"/>
                    </a:gs>
                    <a:gs pos="87425">
                      <a:srgbClr val="262626"/>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1769549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42019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33610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32985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679190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1828289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1279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4192">
                      <a:srgbClr val="262626"/>
                    </a:gs>
                    <a:gs pos="12000">
                      <a:srgbClr val="262626"/>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3235750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6"/>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72230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262626"/>
                    </a:gs>
                    <a:gs pos="100000">
                      <a:srgbClr val="262626"/>
                    </a:gs>
                  </a:gsLst>
                  <a:lin ang="5400000" scaled="0"/>
                </a:gradFill>
                <a:cs typeface="Segoe UI" pitchFamily="34" charset="0"/>
              </a:rPr>
              <a:t>© </a:t>
            </a:r>
            <a:r>
              <a:rPr lang="en-US" sz="700" dirty="0" smtClean="0">
                <a:gradFill>
                  <a:gsLst>
                    <a:gs pos="0">
                      <a:srgbClr val="262626"/>
                    </a:gs>
                    <a:gs pos="100000">
                      <a:srgbClr val="262626"/>
                    </a:gs>
                  </a:gsLst>
                  <a:lin ang="5400000" scaled="0"/>
                </a:gradFill>
                <a:cs typeface="Segoe UI" pitchFamily="34" charset="0"/>
              </a:rPr>
              <a:t>2015 </a:t>
            </a:r>
            <a:r>
              <a:rPr lang="en-US" sz="700" dirty="0">
                <a:gradFill>
                  <a:gsLst>
                    <a:gs pos="0">
                      <a:srgbClr val="262626"/>
                    </a:gs>
                    <a:gs pos="100000">
                      <a:srgbClr val="262626"/>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362080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1026706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75599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
        <p:nvSpPr>
          <p:cNvPr id="8"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403680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076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04636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70117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84462">
                      <a:schemeClr val="bg1"/>
                    </a:gs>
                    <a:gs pos="62000">
                      <a:schemeClr val="bg1"/>
                    </a:gs>
                  </a:gsLst>
                  <a:lin ang="5400000" scaled="0"/>
                </a:gradFill>
              </a:defRPr>
            </a:lvl1pPr>
            <a:lvl2pPr marL="0" indent="0">
              <a:buFontTx/>
              <a:buNone/>
              <a:defRPr sz="2000">
                <a:gradFill>
                  <a:gsLst>
                    <a:gs pos="97211">
                      <a:schemeClr val="bg1"/>
                    </a:gs>
                    <a:gs pos="11000">
                      <a:schemeClr val="bg1"/>
                    </a:gs>
                  </a:gsLst>
                  <a:lin ang="5400000" scaled="0"/>
                </a:gradFill>
              </a:defRPr>
            </a:lvl2pPr>
            <a:lvl3pPr marL="228600" indent="0">
              <a:buNone/>
              <a:defRPr>
                <a:gradFill>
                  <a:gsLst>
                    <a:gs pos="97211">
                      <a:schemeClr val="bg1"/>
                    </a:gs>
                    <a:gs pos="11000">
                      <a:schemeClr val="bg1"/>
                    </a:gs>
                  </a:gsLst>
                  <a:lin ang="5400000" scaled="0"/>
                </a:gradFill>
              </a:defRPr>
            </a:lvl3pPr>
            <a:lvl4pPr marL="457200" indent="0">
              <a:buNone/>
              <a:defRPr>
                <a:gradFill>
                  <a:gsLst>
                    <a:gs pos="97211">
                      <a:schemeClr val="bg1"/>
                    </a:gs>
                    <a:gs pos="11000">
                      <a:schemeClr val="bg1"/>
                    </a:gs>
                  </a:gsLst>
                  <a:lin ang="5400000" scaled="0"/>
                </a:gradFill>
              </a:defRPr>
            </a:lvl4pPr>
            <a:lvl5pPr marL="685800" indent="0">
              <a:buNone/>
              <a:defRPr>
                <a:gradFill>
                  <a:gsLst>
                    <a:gs pos="97211">
                      <a:schemeClr val="bg1"/>
                    </a:gs>
                    <a:gs pos="11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9163">
                      <a:srgbClr val="FFFFFF"/>
                    </a:gs>
                    <a:gs pos="19000">
                      <a:srgbClr val="FFFFFF"/>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47160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722518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413609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56622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9163">
                      <a:srgbClr val="FFFFFF"/>
                    </a:gs>
                    <a:gs pos="19000">
                      <a:srgbClr val="FFFFFF"/>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24324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93867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33584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73083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92518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r>
              <a:rPr lang="en-US" dirty="0" smtClean="0">
                <a:gradFill>
                  <a:gsLst>
                    <a:gs pos="10359">
                      <a:srgbClr val="262626"/>
                    </a:gs>
                    <a:gs pos="30000">
                      <a:srgbClr val="262626"/>
                    </a:gs>
                  </a:gsLst>
                  <a:lin ang="5400000" scaled="0"/>
                </a:gradFill>
              </a:rPr>
              <a:t>http://dev.office.com/</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37985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52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218238"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416174"/>
            <a:ext cx="5943599" cy="917575"/>
          </a:xfrm>
          <a:noFill/>
        </p:spPr>
        <p:txBody>
          <a:bodyPr/>
          <a:lstStyle>
            <a:lvl1pPr>
              <a:defRPr sz="4800">
                <a:gradFill>
                  <a:gsLst>
                    <a:gs pos="4382">
                      <a:schemeClr val="bg1"/>
                    </a:gs>
                    <a:gs pos="50000">
                      <a:schemeClr val="bg1"/>
                    </a:gs>
                  </a:gsLst>
                  <a:lin ang="5400000" scaled="0"/>
                </a:gradFill>
              </a:defRPr>
            </a:lvl1pPr>
          </a:lstStyle>
          <a:p>
            <a:r>
              <a:rPr lang="en-US" dirty="0" smtClean="0"/>
              <a:t>Click to edit Master title style</a:t>
            </a:r>
            <a:endParaRPr lang="en-US" dirty="0"/>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24496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91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49239" y="278946"/>
            <a:ext cx="11889564" cy="917575"/>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49239"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94427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591224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r>
              <a:rPr lang="en-US" dirty="0" smtClean="0">
                <a:gradFill>
                  <a:gsLst>
                    <a:gs pos="4192">
                      <a:srgbClr val="262626"/>
                    </a:gs>
                    <a:gs pos="12000">
                      <a:srgbClr val="262626"/>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3203126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045127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270832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1188543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265446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1196992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1904667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1571820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1055784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6108">
                      <a:srgbClr val="262626"/>
                    </a:gs>
                    <a:gs pos="87425">
                      <a:srgbClr val="262626"/>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371988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4192">
                      <a:srgbClr val="262626"/>
                    </a:gs>
                    <a:gs pos="12000">
                      <a:srgbClr val="262626"/>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155450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60484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94293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417122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1377612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112003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4192">
                      <a:srgbClr val="262626"/>
                    </a:gs>
                    <a:gs pos="12000">
                      <a:srgbClr val="262626"/>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873891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6"/>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415683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262626"/>
                    </a:gs>
                    <a:gs pos="100000">
                      <a:srgbClr val="262626"/>
                    </a:gs>
                  </a:gsLst>
                  <a:lin ang="5400000" scaled="0"/>
                </a:gradFill>
                <a:cs typeface="Segoe UI" pitchFamily="34" charset="0"/>
              </a:rPr>
              <a:t>© </a:t>
            </a:r>
            <a:r>
              <a:rPr lang="en-US" sz="700" dirty="0" smtClean="0">
                <a:gradFill>
                  <a:gsLst>
                    <a:gs pos="0">
                      <a:srgbClr val="262626"/>
                    </a:gs>
                    <a:gs pos="100000">
                      <a:srgbClr val="262626"/>
                    </a:gs>
                  </a:gsLst>
                  <a:lin ang="5400000" scaled="0"/>
                </a:gradFill>
                <a:cs typeface="Segoe UI" pitchFamily="34" charset="0"/>
              </a:rPr>
              <a:t>2015 </a:t>
            </a:r>
            <a:r>
              <a:rPr lang="en-US" sz="700" dirty="0">
                <a:gradFill>
                  <a:gsLst>
                    <a:gs pos="0">
                      <a:srgbClr val="262626"/>
                    </a:gs>
                    <a:gs pos="100000">
                      <a:srgbClr val="262626"/>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17100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1911691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76283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9239" y="278946"/>
            <a:ext cx="11889564" cy="917575"/>
          </a:xfrm>
        </p:spPr>
        <p:txBody>
          <a:bodyPr/>
          <a:lstStyle>
            <a:lvl1pPr>
              <a:defRPr baseline="0">
                <a:gradFill>
                  <a:gsLst>
                    <a:gs pos="8383">
                      <a:srgbClr val="262626"/>
                    </a:gs>
                    <a:gs pos="20000">
                      <a:srgbClr val="262626"/>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49239"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6"/>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402469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
        <p:nvSpPr>
          <p:cNvPr id="8"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56810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4112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54582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64053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84462">
                      <a:schemeClr val="bg1"/>
                    </a:gs>
                    <a:gs pos="62000">
                      <a:schemeClr val="bg1"/>
                    </a:gs>
                  </a:gsLst>
                  <a:lin ang="5400000" scaled="0"/>
                </a:gradFill>
              </a:defRPr>
            </a:lvl1pPr>
            <a:lvl2pPr marL="0" indent="0">
              <a:buFontTx/>
              <a:buNone/>
              <a:defRPr sz="2000">
                <a:gradFill>
                  <a:gsLst>
                    <a:gs pos="97211">
                      <a:schemeClr val="bg1"/>
                    </a:gs>
                    <a:gs pos="11000">
                      <a:schemeClr val="bg1"/>
                    </a:gs>
                  </a:gsLst>
                  <a:lin ang="5400000" scaled="0"/>
                </a:gradFill>
              </a:defRPr>
            </a:lvl2pPr>
            <a:lvl3pPr marL="228600" indent="0">
              <a:buNone/>
              <a:defRPr>
                <a:gradFill>
                  <a:gsLst>
                    <a:gs pos="97211">
                      <a:schemeClr val="bg1"/>
                    </a:gs>
                    <a:gs pos="11000">
                      <a:schemeClr val="bg1"/>
                    </a:gs>
                  </a:gsLst>
                  <a:lin ang="5400000" scaled="0"/>
                </a:gradFill>
              </a:defRPr>
            </a:lvl3pPr>
            <a:lvl4pPr marL="457200" indent="0">
              <a:buNone/>
              <a:defRPr>
                <a:gradFill>
                  <a:gsLst>
                    <a:gs pos="97211">
                      <a:schemeClr val="bg1"/>
                    </a:gs>
                    <a:gs pos="11000">
                      <a:schemeClr val="bg1"/>
                    </a:gs>
                  </a:gsLst>
                  <a:lin ang="5400000" scaled="0"/>
                </a:gradFill>
              </a:defRPr>
            </a:lvl4pPr>
            <a:lvl5pPr marL="685800" indent="0">
              <a:buNone/>
              <a:defRPr>
                <a:gradFill>
                  <a:gsLst>
                    <a:gs pos="97211">
                      <a:schemeClr val="bg1"/>
                    </a:gs>
                    <a:gs pos="11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9163">
                      <a:srgbClr val="FFFFFF"/>
                    </a:gs>
                    <a:gs pos="19000">
                      <a:srgbClr val="FFFFFF"/>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13703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9972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62545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9163">
                      <a:srgbClr val="FFFFFF"/>
                    </a:gs>
                    <a:gs pos="19000">
                      <a:srgbClr val="FFFFFF"/>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422142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44276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32777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262626"/>
                    </a:gs>
                    <a:gs pos="100000">
                      <a:srgbClr val="262626"/>
                    </a:gs>
                  </a:gsLst>
                  <a:lin ang="5400000" scaled="0"/>
                </a:gradFill>
                <a:cs typeface="Segoe UI" pitchFamily="34" charset="0"/>
              </a:rPr>
              <a:t>© </a:t>
            </a:r>
            <a:r>
              <a:rPr lang="en-US" sz="700" dirty="0" smtClean="0">
                <a:gradFill>
                  <a:gsLst>
                    <a:gs pos="0">
                      <a:srgbClr val="262626"/>
                    </a:gs>
                    <a:gs pos="100000">
                      <a:srgbClr val="262626"/>
                    </a:gs>
                  </a:gsLst>
                  <a:lin ang="5400000" scaled="0"/>
                </a:gradFill>
                <a:cs typeface="Segoe UI" pitchFamily="34" charset="0"/>
              </a:rPr>
              <a:t>2015 </a:t>
            </a:r>
            <a:r>
              <a:rPr lang="en-US" sz="700" dirty="0">
                <a:gradFill>
                  <a:gsLst>
                    <a:gs pos="0">
                      <a:srgbClr val="262626"/>
                    </a:gs>
                    <a:gs pos="100000">
                      <a:srgbClr val="262626"/>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12497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10217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58225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r>
              <a:rPr lang="en-US" dirty="0" smtClean="0">
                <a:gradFill>
                  <a:gsLst>
                    <a:gs pos="10359">
                      <a:srgbClr val="262626"/>
                    </a:gs>
                    <a:gs pos="30000">
                      <a:srgbClr val="262626"/>
                    </a:gs>
                  </a:gsLst>
                  <a:lin ang="5400000" scaled="0"/>
                </a:gradFill>
              </a:rPr>
              <a:t>http://dev.office.com/</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40347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79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218238"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416174"/>
            <a:ext cx="5943599" cy="917575"/>
          </a:xfrm>
          <a:noFill/>
        </p:spPr>
        <p:txBody>
          <a:bodyPr/>
          <a:lstStyle>
            <a:lvl1pPr>
              <a:defRPr sz="4800">
                <a:gradFill>
                  <a:gsLst>
                    <a:gs pos="4382">
                      <a:schemeClr val="bg1"/>
                    </a:gs>
                    <a:gs pos="50000">
                      <a:schemeClr val="bg1"/>
                    </a:gs>
                  </a:gsLst>
                  <a:lin ang="5400000" scaled="0"/>
                </a:gradFill>
              </a:defRPr>
            </a:lvl1pPr>
          </a:lstStyle>
          <a:p>
            <a:r>
              <a:rPr lang="en-US" dirty="0" smtClean="0"/>
              <a:t>Click to edit Master title style</a:t>
            </a:r>
            <a:endParaRPr lang="en-US" dirty="0"/>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87560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917">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r>
              <a:rPr lang="en-US" dirty="0" smtClean="0">
                <a:gradFill>
                  <a:gsLst>
                    <a:gs pos="4192">
                      <a:srgbClr val="262626"/>
                    </a:gs>
                    <a:gs pos="12000">
                      <a:srgbClr val="262626"/>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3176419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3642780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581276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4225746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3732819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812541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1495835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1417280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3208484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579886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6108">
                      <a:srgbClr val="262626"/>
                    </a:gs>
                    <a:gs pos="87425">
                      <a:srgbClr val="262626"/>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316778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85600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88625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2057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184855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3296559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88839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4192">
                      <a:srgbClr val="262626"/>
                    </a:gs>
                    <a:gs pos="12000">
                      <a:srgbClr val="262626"/>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453290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6"/>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82289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262626"/>
                    </a:gs>
                    <a:gs pos="100000">
                      <a:srgbClr val="262626"/>
                    </a:gs>
                  </a:gsLst>
                  <a:lin ang="5400000" scaled="0"/>
                </a:gradFill>
                <a:cs typeface="Segoe UI" pitchFamily="34" charset="0"/>
              </a:rPr>
              <a:t>© </a:t>
            </a:r>
            <a:r>
              <a:rPr lang="en-US" sz="700" dirty="0" smtClean="0">
                <a:gradFill>
                  <a:gsLst>
                    <a:gs pos="0">
                      <a:srgbClr val="262626"/>
                    </a:gs>
                    <a:gs pos="100000">
                      <a:srgbClr val="262626"/>
                    </a:gs>
                  </a:gsLst>
                  <a:lin ang="5400000" scaled="0"/>
                </a:gradFill>
                <a:cs typeface="Segoe UI" pitchFamily="34" charset="0"/>
              </a:rPr>
              <a:t>2015 </a:t>
            </a:r>
            <a:r>
              <a:rPr lang="en-US" sz="700" dirty="0">
                <a:gradFill>
                  <a:gsLst>
                    <a:gs pos="0">
                      <a:srgbClr val="262626"/>
                    </a:gs>
                    <a:gs pos="100000">
                      <a:srgbClr val="262626"/>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371494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774925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2879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
        <p:nvSpPr>
          <p:cNvPr id="8"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35542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1821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85207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88112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84462">
                      <a:schemeClr val="bg1"/>
                    </a:gs>
                    <a:gs pos="62000">
                      <a:schemeClr val="bg1"/>
                    </a:gs>
                  </a:gsLst>
                  <a:lin ang="5400000" scaled="0"/>
                </a:gradFill>
              </a:defRPr>
            </a:lvl1pPr>
            <a:lvl2pPr marL="0" indent="0">
              <a:buFontTx/>
              <a:buNone/>
              <a:defRPr sz="2000">
                <a:gradFill>
                  <a:gsLst>
                    <a:gs pos="97211">
                      <a:schemeClr val="bg1"/>
                    </a:gs>
                    <a:gs pos="11000">
                      <a:schemeClr val="bg1"/>
                    </a:gs>
                  </a:gsLst>
                  <a:lin ang="5400000" scaled="0"/>
                </a:gradFill>
              </a:defRPr>
            </a:lvl2pPr>
            <a:lvl3pPr marL="228600" indent="0">
              <a:buNone/>
              <a:defRPr>
                <a:gradFill>
                  <a:gsLst>
                    <a:gs pos="97211">
                      <a:schemeClr val="bg1"/>
                    </a:gs>
                    <a:gs pos="11000">
                      <a:schemeClr val="bg1"/>
                    </a:gs>
                  </a:gsLst>
                  <a:lin ang="5400000" scaled="0"/>
                </a:gradFill>
              </a:defRPr>
            </a:lvl3pPr>
            <a:lvl4pPr marL="457200" indent="0">
              <a:buNone/>
              <a:defRPr>
                <a:gradFill>
                  <a:gsLst>
                    <a:gs pos="97211">
                      <a:schemeClr val="bg1"/>
                    </a:gs>
                    <a:gs pos="11000">
                      <a:schemeClr val="bg1"/>
                    </a:gs>
                  </a:gsLst>
                  <a:lin ang="5400000" scaled="0"/>
                </a:gradFill>
              </a:defRPr>
            </a:lvl4pPr>
            <a:lvl5pPr marL="685800" indent="0">
              <a:buNone/>
              <a:defRPr>
                <a:gradFill>
                  <a:gsLst>
                    <a:gs pos="97211">
                      <a:schemeClr val="bg1"/>
                    </a:gs>
                    <a:gs pos="11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9163">
                      <a:srgbClr val="FFFFFF"/>
                    </a:gs>
                    <a:gs pos="19000">
                      <a:srgbClr val="FFFFFF"/>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36620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86582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662487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9163">
                      <a:srgbClr val="FFFFFF"/>
                    </a:gs>
                    <a:gs pos="19000">
                      <a:srgbClr val="FFFFFF"/>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16312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40909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9662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7950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61929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r>
              <a:rPr lang="en-US" dirty="0" smtClean="0">
                <a:gradFill>
                  <a:gsLst>
                    <a:gs pos="10359">
                      <a:srgbClr val="262626"/>
                    </a:gs>
                    <a:gs pos="30000">
                      <a:srgbClr val="262626"/>
                    </a:gs>
                  </a:gsLst>
                  <a:lin ang="5400000" scaled="0"/>
                </a:gradFill>
              </a:rPr>
              <a:t>http://dev.office.com/</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52940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40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218238"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416174"/>
            <a:ext cx="5943599" cy="917575"/>
          </a:xfrm>
          <a:noFill/>
        </p:spPr>
        <p:txBody>
          <a:bodyPr/>
          <a:lstStyle>
            <a:lvl1pPr>
              <a:defRPr sz="4800">
                <a:gradFill>
                  <a:gsLst>
                    <a:gs pos="4382">
                      <a:schemeClr val="bg1"/>
                    </a:gs>
                    <a:gs pos="50000">
                      <a:schemeClr val="bg1"/>
                    </a:gs>
                  </a:gsLst>
                  <a:lin ang="5400000" scaled="0"/>
                </a:gradFill>
              </a:defRPr>
            </a:lvl1pPr>
          </a:lstStyle>
          <a:p>
            <a:r>
              <a:rPr lang="en-US" dirty="0" smtClean="0"/>
              <a:t>Click to edit Master title style</a:t>
            </a:r>
            <a:endParaRPr lang="en-US" dirty="0"/>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9362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206575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r>
              <a:rPr lang="en-US" dirty="0" smtClean="0">
                <a:gradFill>
                  <a:gsLst>
                    <a:gs pos="4192">
                      <a:srgbClr val="262626"/>
                    </a:gs>
                    <a:gs pos="12000">
                      <a:srgbClr val="262626"/>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555753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1814304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3891857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521512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534137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285974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3377056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1586510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1182701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6108">
                      <a:srgbClr val="262626"/>
                    </a:gs>
                    <a:gs pos="87425">
                      <a:srgbClr val="262626"/>
                    </a:gs>
                  </a:gsLst>
                  <a:lin ang="5400000" scaled="0"/>
                </a:gradFill>
              </a:defRPr>
            </a:lvl1pPr>
          </a:lstStyle>
          <a:p>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r>
              <a:rPr lang="en-US" dirty="0" smtClean="0">
                <a:gradFill>
                  <a:gsLst>
                    <a:gs pos="2917">
                      <a:srgbClr val="FFFFFF"/>
                    </a:gs>
                    <a:gs pos="30000">
                      <a:srgbClr val="FFFFFF"/>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2357226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smtClean="0"/>
              <a:t>Section title</a:t>
            </a:r>
            <a:endParaRPr lang="en-US" dirty="0"/>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14509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88131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402690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4234223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843991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4192">
                      <a:srgbClr val="262626"/>
                    </a:gs>
                    <a:gs pos="12000">
                      <a:srgbClr val="262626"/>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742645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6"/>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5374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262626"/>
                    </a:gs>
                    <a:gs pos="100000">
                      <a:srgbClr val="262626"/>
                    </a:gs>
                  </a:gsLst>
                  <a:lin ang="5400000" scaled="0"/>
                </a:gradFill>
                <a:cs typeface="Segoe UI" pitchFamily="34" charset="0"/>
              </a:rPr>
              <a:t>© </a:t>
            </a:r>
            <a:r>
              <a:rPr lang="en-US" sz="700" dirty="0" smtClean="0">
                <a:gradFill>
                  <a:gsLst>
                    <a:gs pos="0">
                      <a:srgbClr val="262626"/>
                    </a:gs>
                    <a:gs pos="100000">
                      <a:srgbClr val="262626"/>
                    </a:gs>
                  </a:gsLst>
                  <a:lin ang="5400000" scaled="0"/>
                </a:gradFill>
                <a:cs typeface="Segoe UI" pitchFamily="34" charset="0"/>
              </a:rPr>
              <a:t>2015 </a:t>
            </a:r>
            <a:r>
              <a:rPr lang="en-US" sz="700" dirty="0">
                <a:gradFill>
                  <a:gsLst>
                    <a:gs pos="0">
                      <a:srgbClr val="262626"/>
                    </a:gs>
                    <a:gs pos="100000">
                      <a:srgbClr val="262626"/>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974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1710502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6807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49239" y="278946"/>
            <a:ext cx="11889564" cy="917575"/>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49239"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52403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1469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5319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6782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6684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774908"/>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936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6721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5724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32375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3502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9267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9239" y="278946"/>
            <a:ext cx="11889564" cy="917575"/>
          </a:xfrm>
        </p:spPr>
        <p:txBody>
          <a:bodyPr/>
          <a:lstStyle>
            <a:lvl1pPr>
              <a:defRPr>
                <a:gradFill>
                  <a:gsLst>
                    <a:gs pos="3984">
                      <a:schemeClr val="bg1"/>
                    </a:gs>
                    <a:gs pos="28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49239" y="1212850"/>
            <a:ext cx="11887200" cy="2025170"/>
          </a:xfrm>
        </p:spPr>
        <p:txBody>
          <a:bodyPr/>
          <a:lstStyle>
            <a:lvl1pPr marL="0" indent="0">
              <a:buNone/>
              <a:defRPr>
                <a:gradFill>
                  <a:gsLst>
                    <a:gs pos="84462">
                      <a:schemeClr val="bg1"/>
                    </a:gs>
                    <a:gs pos="62000">
                      <a:schemeClr val="bg1"/>
                    </a:gs>
                  </a:gsLst>
                  <a:lin ang="5400000" scaled="0"/>
                </a:gradFill>
              </a:defRPr>
            </a:lvl1pPr>
            <a:lvl2pPr marL="0" indent="0">
              <a:buFontTx/>
              <a:buNone/>
              <a:defRPr sz="2000">
                <a:gradFill>
                  <a:gsLst>
                    <a:gs pos="97211">
                      <a:schemeClr val="bg1"/>
                    </a:gs>
                    <a:gs pos="11000">
                      <a:schemeClr val="bg1"/>
                    </a:gs>
                  </a:gsLst>
                  <a:lin ang="5400000" scaled="0"/>
                </a:gradFill>
              </a:defRPr>
            </a:lvl2pPr>
            <a:lvl3pPr marL="228600" indent="0">
              <a:buNone/>
              <a:defRPr>
                <a:gradFill>
                  <a:gsLst>
                    <a:gs pos="97211">
                      <a:schemeClr val="bg1"/>
                    </a:gs>
                    <a:gs pos="11000">
                      <a:schemeClr val="bg1"/>
                    </a:gs>
                  </a:gsLst>
                  <a:lin ang="5400000" scaled="0"/>
                </a:gradFill>
              </a:defRPr>
            </a:lvl3pPr>
            <a:lvl4pPr marL="457200" indent="0">
              <a:buNone/>
              <a:defRPr>
                <a:gradFill>
                  <a:gsLst>
                    <a:gs pos="97211">
                      <a:schemeClr val="bg1"/>
                    </a:gs>
                    <a:gs pos="11000">
                      <a:schemeClr val="bg1"/>
                    </a:gs>
                  </a:gsLst>
                  <a:lin ang="5400000" scaled="0"/>
                </a:gradFill>
              </a:defRPr>
            </a:lvl4pPr>
            <a:lvl5pPr marL="685800" indent="0">
              <a:buNone/>
              <a:defRPr>
                <a:gradFill>
                  <a:gsLst>
                    <a:gs pos="97211">
                      <a:schemeClr val="bg1"/>
                    </a:gs>
                    <a:gs pos="11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9163">
                      <a:srgbClr val="FFFFFF"/>
                    </a:gs>
                    <a:gs pos="19000">
                      <a:srgbClr val="FFFFFF"/>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414964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279596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4261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31113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86576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186576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54934" y="6697628"/>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67" rtl="0" eaLnBrk="1" latinLnBrk="0" hangingPunct="1"/>
            <a:r>
              <a:rPr lang="en-US" sz="1029" b="0" kern="1200" spc="147"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516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05844"/>
          </a:xfrm>
        </p:spPr>
        <p:txBody>
          <a:bodyPr>
            <a:spAutoFit/>
          </a:bodyPr>
          <a:lstStyle>
            <a:lvl3pPr>
              <a:defRPr sz="2352"/>
            </a:lvl3pPr>
            <a:lvl4pPr>
              <a:defRPr sz="1960"/>
            </a:lvl4pPr>
            <a:lvl5pPr>
              <a:defRPr sz="196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54934" y="6697628"/>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67" rtl="0" eaLnBrk="1" latinLnBrk="0" hangingPunct="1"/>
            <a:r>
              <a:rPr lang="en-US" sz="1029" b="0" kern="1200" spc="147"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3523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9239"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49239" y="278946"/>
            <a:ext cx="11889564" cy="917575"/>
          </a:xfrm>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98536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99823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7487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07112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60959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9239"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49239" y="295274"/>
            <a:ext cx="11889564" cy="917575"/>
          </a:xfrm>
        </p:spPr>
        <p:txBody>
          <a:bodyPr/>
          <a:lstStyle/>
          <a:p>
            <a:r>
              <a:rPr lang="en-US" smtClean="0"/>
              <a:t>Click to edit Master title style</a:t>
            </a:r>
            <a:endParaRPr lang="en-US"/>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209028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5571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94" userDrawn="1">
          <p15:clr>
            <a:srgbClr val="C35EA4"/>
          </p15:clr>
        </p15:guide>
        <p15:guide id="2" pos="7699" userDrawn="1">
          <p15:clr>
            <a:srgbClr val="C35EA4"/>
          </p15:clr>
        </p15:guide>
        <p15:guide id="3" orient="horz" pos="308" userDrawn="1">
          <p15:clr>
            <a:srgbClr val="C35EA4"/>
          </p15:clr>
        </p15:guide>
        <p15:guide id="4" orient="horz" pos="4186" userDrawn="1">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88156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06859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94" userDrawn="1">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237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819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7045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41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6703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5866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423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9239" y="278946"/>
            <a:ext cx="11889564" cy="917575"/>
          </a:xfrm>
        </p:spPr>
        <p:txBody>
          <a:bodyPr/>
          <a:lstStyle>
            <a:lvl1pPr>
              <a:defRPr>
                <a:gradFill>
                  <a:gsLst>
                    <a:gs pos="3984">
                      <a:schemeClr val="bg1"/>
                    </a:gs>
                    <a:gs pos="28000">
                      <a:schemeClr val="bg1"/>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49239" y="1212850"/>
            <a:ext cx="11887200" cy="2092881"/>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9163">
                      <a:srgbClr val="FFFFFF"/>
                    </a:gs>
                    <a:gs pos="19000">
                      <a:srgbClr val="FFFFFF"/>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323987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367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648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9037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453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953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878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558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34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69852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06864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a:xfrm>
            <a:off x="249239" y="278946"/>
            <a:ext cx="11889564" cy="917575"/>
          </a:xfrm>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492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262626"/>
                    </a:gs>
                    <a:gs pos="30000">
                      <a:srgbClr val="262626"/>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Tree>
    <p:extLst>
      <p:ext uri="{BB962C8B-B14F-4D97-AF65-F5344CB8AC3E}">
        <p14:creationId xmlns:p14="http://schemas.microsoft.com/office/powerpoint/2010/main" val="17171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85530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3381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06175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66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357473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129283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01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7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07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78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34" Type="http://schemas.openxmlformats.org/officeDocument/2006/relationships/slideLayout" Target="../slideLayouts/slideLayout248.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33" Type="http://schemas.openxmlformats.org/officeDocument/2006/relationships/slideLayout" Target="../slideLayouts/slideLayout247.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slideLayout" Target="../slideLayouts/slideLayout246.xml"/><Relationship Id="rId37" Type="http://schemas.openxmlformats.org/officeDocument/2006/relationships/image" Target="../media/image1.png"/><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36" Type="http://schemas.openxmlformats.org/officeDocument/2006/relationships/theme" Target="../theme/theme10.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31" Type="http://schemas.openxmlformats.org/officeDocument/2006/relationships/slideLayout" Target="../slideLayouts/slideLayout245.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 Id="rId35" Type="http://schemas.openxmlformats.org/officeDocument/2006/relationships/slideLayout" Target="../slideLayouts/slideLayout24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slideLayout" Target="../slideLayouts/slideLayout262.xml"/><Relationship Id="rId18" Type="http://schemas.openxmlformats.org/officeDocument/2006/relationships/slideLayout" Target="../slideLayouts/slideLayout267.xml"/><Relationship Id="rId26" Type="http://schemas.openxmlformats.org/officeDocument/2006/relationships/slideLayout" Target="../slideLayouts/slideLayout275.xml"/><Relationship Id="rId3" Type="http://schemas.openxmlformats.org/officeDocument/2006/relationships/slideLayout" Target="../slideLayouts/slideLayout252.xml"/><Relationship Id="rId21" Type="http://schemas.openxmlformats.org/officeDocument/2006/relationships/slideLayout" Target="../slideLayouts/slideLayout270.xml"/><Relationship Id="rId34" Type="http://schemas.openxmlformats.org/officeDocument/2006/relationships/slideLayout" Target="../slideLayouts/slideLayout283.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5" Type="http://schemas.openxmlformats.org/officeDocument/2006/relationships/slideLayout" Target="../slideLayouts/slideLayout274.xml"/><Relationship Id="rId33" Type="http://schemas.openxmlformats.org/officeDocument/2006/relationships/slideLayout" Target="../slideLayouts/slideLayout282.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20" Type="http://schemas.openxmlformats.org/officeDocument/2006/relationships/slideLayout" Target="../slideLayouts/slideLayout269.xml"/><Relationship Id="rId29" Type="http://schemas.openxmlformats.org/officeDocument/2006/relationships/slideLayout" Target="../slideLayouts/slideLayout278.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24" Type="http://schemas.openxmlformats.org/officeDocument/2006/relationships/slideLayout" Target="../slideLayouts/slideLayout273.xml"/><Relationship Id="rId32" Type="http://schemas.openxmlformats.org/officeDocument/2006/relationships/slideLayout" Target="../slideLayouts/slideLayout281.xml"/><Relationship Id="rId37" Type="http://schemas.openxmlformats.org/officeDocument/2006/relationships/image" Target="../media/image1.png"/><Relationship Id="rId5" Type="http://schemas.openxmlformats.org/officeDocument/2006/relationships/slideLayout" Target="../slideLayouts/slideLayout254.xml"/><Relationship Id="rId15" Type="http://schemas.openxmlformats.org/officeDocument/2006/relationships/slideLayout" Target="../slideLayouts/slideLayout264.xml"/><Relationship Id="rId23" Type="http://schemas.openxmlformats.org/officeDocument/2006/relationships/slideLayout" Target="../slideLayouts/slideLayout272.xml"/><Relationship Id="rId28" Type="http://schemas.openxmlformats.org/officeDocument/2006/relationships/slideLayout" Target="../slideLayouts/slideLayout277.xml"/><Relationship Id="rId36" Type="http://schemas.openxmlformats.org/officeDocument/2006/relationships/theme" Target="../theme/theme11.xml"/><Relationship Id="rId10" Type="http://schemas.openxmlformats.org/officeDocument/2006/relationships/slideLayout" Target="../slideLayouts/slideLayout259.xml"/><Relationship Id="rId19" Type="http://schemas.openxmlformats.org/officeDocument/2006/relationships/slideLayout" Target="../slideLayouts/slideLayout268.xml"/><Relationship Id="rId31" Type="http://schemas.openxmlformats.org/officeDocument/2006/relationships/slideLayout" Target="../slideLayouts/slideLayout280.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 Id="rId22" Type="http://schemas.openxmlformats.org/officeDocument/2006/relationships/slideLayout" Target="../slideLayouts/slideLayout271.xml"/><Relationship Id="rId27" Type="http://schemas.openxmlformats.org/officeDocument/2006/relationships/slideLayout" Target="../slideLayouts/slideLayout276.xml"/><Relationship Id="rId30" Type="http://schemas.openxmlformats.org/officeDocument/2006/relationships/slideLayout" Target="../slideLayouts/slideLayout279.xml"/><Relationship Id="rId35" Type="http://schemas.openxmlformats.org/officeDocument/2006/relationships/slideLayout" Target="../slideLayouts/slideLayout28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92.xml"/><Relationship Id="rId13" Type="http://schemas.openxmlformats.org/officeDocument/2006/relationships/slideLayout" Target="../slideLayouts/slideLayout297.xml"/><Relationship Id="rId18" Type="http://schemas.openxmlformats.org/officeDocument/2006/relationships/slideLayout" Target="../slideLayouts/slideLayout302.xml"/><Relationship Id="rId26" Type="http://schemas.openxmlformats.org/officeDocument/2006/relationships/slideLayout" Target="../slideLayouts/slideLayout310.xml"/><Relationship Id="rId3" Type="http://schemas.openxmlformats.org/officeDocument/2006/relationships/slideLayout" Target="../slideLayouts/slideLayout287.xml"/><Relationship Id="rId21" Type="http://schemas.openxmlformats.org/officeDocument/2006/relationships/slideLayout" Target="../slideLayouts/slideLayout305.xml"/><Relationship Id="rId34" Type="http://schemas.openxmlformats.org/officeDocument/2006/relationships/slideLayout" Target="../slideLayouts/slideLayout318.xml"/><Relationship Id="rId7" Type="http://schemas.openxmlformats.org/officeDocument/2006/relationships/slideLayout" Target="../slideLayouts/slideLayout291.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25" Type="http://schemas.openxmlformats.org/officeDocument/2006/relationships/slideLayout" Target="../slideLayouts/slideLayout309.xml"/><Relationship Id="rId33" Type="http://schemas.openxmlformats.org/officeDocument/2006/relationships/slideLayout" Target="../slideLayouts/slideLayout317.xml"/><Relationship Id="rId2" Type="http://schemas.openxmlformats.org/officeDocument/2006/relationships/slideLayout" Target="../slideLayouts/slideLayout286.xml"/><Relationship Id="rId16" Type="http://schemas.openxmlformats.org/officeDocument/2006/relationships/slideLayout" Target="../slideLayouts/slideLayout300.xml"/><Relationship Id="rId20" Type="http://schemas.openxmlformats.org/officeDocument/2006/relationships/slideLayout" Target="../slideLayouts/slideLayout304.xml"/><Relationship Id="rId29" Type="http://schemas.openxmlformats.org/officeDocument/2006/relationships/slideLayout" Target="../slideLayouts/slideLayout313.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24" Type="http://schemas.openxmlformats.org/officeDocument/2006/relationships/slideLayout" Target="../slideLayouts/slideLayout308.xml"/><Relationship Id="rId32" Type="http://schemas.openxmlformats.org/officeDocument/2006/relationships/slideLayout" Target="../slideLayouts/slideLayout316.xml"/><Relationship Id="rId37" Type="http://schemas.openxmlformats.org/officeDocument/2006/relationships/image" Target="../media/image1.png"/><Relationship Id="rId5" Type="http://schemas.openxmlformats.org/officeDocument/2006/relationships/slideLayout" Target="../slideLayouts/slideLayout289.xml"/><Relationship Id="rId15" Type="http://schemas.openxmlformats.org/officeDocument/2006/relationships/slideLayout" Target="../slideLayouts/slideLayout299.xml"/><Relationship Id="rId23" Type="http://schemas.openxmlformats.org/officeDocument/2006/relationships/slideLayout" Target="../slideLayouts/slideLayout307.xml"/><Relationship Id="rId28" Type="http://schemas.openxmlformats.org/officeDocument/2006/relationships/slideLayout" Target="../slideLayouts/slideLayout312.xml"/><Relationship Id="rId36" Type="http://schemas.openxmlformats.org/officeDocument/2006/relationships/theme" Target="../theme/theme12.xml"/><Relationship Id="rId10" Type="http://schemas.openxmlformats.org/officeDocument/2006/relationships/slideLayout" Target="../slideLayouts/slideLayout294.xml"/><Relationship Id="rId19" Type="http://schemas.openxmlformats.org/officeDocument/2006/relationships/slideLayout" Target="../slideLayouts/slideLayout303.xml"/><Relationship Id="rId31" Type="http://schemas.openxmlformats.org/officeDocument/2006/relationships/slideLayout" Target="../slideLayouts/slideLayout315.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4" Type="http://schemas.openxmlformats.org/officeDocument/2006/relationships/slideLayout" Target="../slideLayouts/slideLayout298.xml"/><Relationship Id="rId22" Type="http://schemas.openxmlformats.org/officeDocument/2006/relationships/slideLayout" Target="../slideLayouts/slideLayout306.xml"/><Relationship Id="rId27" Type="http://schemas.openxmlformats.org/officeDocument/2006/relationships/slideLayout" Target="../slideLayouts/slideLayout311.xml"/><Relationship Id="rId30" Type="http://schemas.openxmlformats.org/officeDocument/2006/relationships/slideLayout" Target="../slideLayouts/slideLayout314.xml"/><Relationship Id="rId35" Type="http://schemas.openxmlformats.org/officeDocument/2006/relationships/slideLayout" Target="../slideLayouts/slideLayout31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7.xml"/><Relationship Id="rId13" Type="http://schemas.openxmlformats.org/officeDocument/2006/relationships/slideLayout" Target="../slideLayouts/slideLayout332.xml"/><Relationship Id="rId18" Type="http://schemas.openxmlformats.org/officeDocument/2006/relationships/slideLayout" Target="../slideLayouts/slideLayout337.xml"/><Relationship Id="rId26" Type="http://schemas.openxmlformats.org/officeDocument/2006/relationships/slideLayout" Target="../slideLayouts/slideLayout345.xml"/><Relationship Id="rId3" Type="http://schemas.openxmlformats.org/officeDocument/2006/relationships/slideLayout" Target="../slideLayouts/slideLayout322.xml"/><Relationship Id="rId21" Type="http://schemas.openxmlformats.org/officeDocument/2006/relationships/slideLayout" Target="../slideLayouts/slideLayout340.xml"/><Relationship Id="rId34" Type="http://schemas.openxmlformats.org/officeDocument/2006/relationships/slideLayout" Target="../slideLayouts/slideLayout353.xml"/><Relationship Id="rId7" Type="http://schemas.openxmlformats.org/officeDocument/2006/relationships/slideLayout" Target="../slideLayouts/slideLayout326.xml"/><Relationship Id="rId12" Type="http://schemas.openxmlformats.org/officeDocument/2006/relationships/slideLayout" Target="../slideLayouts/slideLayout331.xml"/><Relationship Id="rId17" Type="http://schemas.openxmlformats.org/officeDocument/2006/relationships/slideLayout" Target="../slideLayouts/slideLayout336.xml"/><Relationship Id="rId25" Type="http://schemas.openxmlformats.org/officeDocument/2006/relationships/slideLayout" Target="../slideLayouts/slideLayout344.xml"/><Relationship Id="rId33" Type="http://schemas.openxmlformats.org/officeDocument/2006/relationships/slideLayout" Target="../slideLayouts/slideLayout352.xml"/><Relationship Id="rId2" Type="http://schemas.openxmlformats.org/officeDocument/2006/relationships/slideLayout" Target="../slideLayouts/slideLayout321.xml"/><Relationship Id="rId16" Type="http://schemas.openxmlformats.org/officeDocument/2006/relationships/slideLayout" Target="../slideLayouts/slideLayout335.xml"/><Relationship Id="rId20" Type="http://schemas.openxmlformats.org/officeDocument/2006/relationships/slideLayout" Target="../slideLayouts/slideLayout339.xml"/><Relationship Id="rId29" Type="http://schemas.openxmlformats.org/officeDocument/2006/relationships/slideLayout" Target="../slideLayouts/slideLayout348.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1" Type="http://schemas.openxmlformats.org/officeDocument/2006/relationships/slideLayout" Target="../slideLayouts/slideLayout330.xml"/><Relationship Id="rId24" Type="http://schemas.openxmlformats.org/officeDocument/2006/relationships/slideLayout" Target="../slideLayouts/slideLayout343.xml"/><Relationship Id="rId32" Type="http://schemas.openxmlformats.org/officeDocument/2006/relationships/slideLayout" Target="../slideLayouts/slideLayout351.xml"/><Relationship Id="rId37" Type="http://schemas.openxmlformats.org/officeDocument/2006/relationships/image" Target="../media/image1.png"/><Relationship Id="rId5" Type="http://schemas.openxmlformats.org/officeDocument/2006/relationships/slideLayout" Target="../slideLayouts/slideLayout324.xml"/><Relationship Id="rId15" Type="http://schemas.openxmlformats.org/officeDocument/2006/relationships/slideLayout" Target="../slideLayouts/slideLayout334.xml"/><Relationship Id="rId23" Type="http://schemas.openxmlformats.org/officeDocument/2006/relationships/slideLayout" Target="../slideLayouts/slideLayout342.xml"/><Relationship Id="rId28" Type="http://schemas.openxmlformats.org/officeDocument/2006/relationships/slideLayout" Target="../slideLayouts/slideLayout347.xml"/><Relationship Id="rId36" Type="http://schemas.openxmlformats.org/officeDocument/2006/relationships/theme" Target="../theme/theme13.xml"/><Relationship Id="rId10" Type="http://schemas.openxmlformats.org/officeDocument/2006/relationships/slideLayout" Target="../slideLayouts/slideLayout329.xml"/><Relationship Id="rId19" Type="http://schemas.openxmlformats.org/officeDocument/2006/relationships/slideLayout" Target="../slideLayouts/slideLayout338.xml"/><Relationship Id="rId31" Type="http://schemas.openxmlformats.org/officeDocument/2006/relationships/slideLayout" Target="../slideLayouts/slideLayout350.xml"/><Relationship Id="rId4" Type="http://schemas.openxmlformats.org/officeDocument/2006/relationships/slideLayout" Target="../slideLayouts/slideLayout323.xml"/><Relationship Id="rId9" Type="http://schemas.openxmlformats.org/officeDocument/2006/relationships/slideLayout" Target="../slideLayouts/slideLayout328.xml"/><Relationship Id="rId14" Type="http://schemas.openxmlformats.org/officeDocument/2006/relationships/slideLayout" Target="../slideLayouts/slideLayout333.xml"/><Relationship Id="rId22" Type="http://schemas.openxmlformats.org/officeDocument/2006/relationships/slideLayout" Target="../slideLayouts/slideLayout341.xml"/><Relationship Id="rId27" Type="http://schemas.openxmlformats.org/officeDocument/2006/relationships/slideLayout" Target="../slideLayouts/slideLayout346.xml"/><Relationship Id="rId30" Type="http://schemas.openxmlformats.org/officeDocument/2006/relationships/slideLayout" Target="../slideLayouts/slideLayout349.xml"/><Relationship Id="rId35" Type="http://schemas.openxmlformats.org/officeDocument/2006/relationships/slideLayout" Target="../slideLayouts/slideLayout35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62.xml"/><Relationship Id="rId13" Type="http://schemas.openxmlformats.org/officeDocument/2006/relationships/slideLayout" Target="../slideLayouts/slideLayout367.xml"/><Relationship Id="rId18" Type="http://schemas.openxmlformats.org/officeDocument/2006/relationships/slideLayout" Target="../slideLayouts/slideLayout372.xml"/><Relationship Id="rId26" Type="http://schemas.openxmlformats.org/officeDocument/2006/relationships/slideLayout" Target="../slideLayouts/slideLayout380.xml"/><Relationship Id="rId3" Type="http://schemas.openxmlformats.org/officeDocument/2006/relationships/slideLayout" Target="../slideLayouts/slideLayout357.xml"/><Relationship Id="rId21" Type="http://schemas.openxmlformats.org/officeDocument/2006/relationships/slideLayout" Target="../slideLayouts/slideLayout375.xml"/><Relationship Id="rId34" Type="http://schemas.openxmlformats.org/officeDocument/2006/relationships/slideLayout" Target="../slideLayouts/slideLayout388.xml"/><Relationship Id="rId7" Type="http://schemas.openxmlformats.org/officeDocument/2006/relationships/slideLayout" Target="../slideLayouts/slideLayout361.xml"/><Relationship Id="rId12" Type="http://schemas.openxmlformats.org/officeDocument/2006/relationships/slideLayout" Target="../slideLayouts/slideLayout366.xml"/><Relationship Id="rId17" Type="http://schemas.openxmlformats.org/officeDocument/2006/relationships/slideLayout" Target="../slideLayouts/slideLayout371.xml"/><Relationship Id="rId25" Type="http://schemas.openxmlformats.org/officeDocument/2006/relationships/slideLayout" Target="../slideLayouts/slideLayout379.xml"/><Relationship Id="rId33" Type="http://schemas.openxmlformats.org/officeDocument/2006/relationships/slideLayout" Target="../slideLayouts/slideLayout387.xml"/><Relationship Id="rId2" Type="http://schemas.openxmlformats.org/officeDocument/2006/relationships/slideLayout" Target="../slideLayouts/slideLayout356.xml"/><Relationship Id="rId16" Type="http://schemas.openxmlformats.org/officeDocument/2006/relationships/slideLayout" Target="../slideLayouts/slideLayout370.xml"/><Relationship Id="rId20" Type="http://schemas.openxmlformats.org/officeDocument/2006/relationships/slideLayout" Target="../slideLayouts/slideLayout374.xml"/><Relationship Id="rId29" Type="http://schemas.openxmlformats.org/officeDocument/2006/relationships/slideLayout" Target="../slideLayouts/slideLayout383.xml"/><Relationship Id="rId1" Type="http://schemas.openxmlformats.org/officeDocument/2006/relationships/slideLayout" Target="../slideLayouts/slideLayout355.xml"/><Relationship Id="rId6" Type="http://schemas.openxmlformats.org/officeDocument/2006/relationships/slideLayout" Target="../slideLayouts/slideLayout360.xml"/><Relationship Id="rId11" Type="http://schemas.openxmlformats.org/officeDocument/2006/relationships/slideLayout" Target="../slideLayouts/slideLayout365.xml"/><Relationship Id="rId24" Type="http://schemas.openxmlformats.org/officeDocument/2006/relationships/slideLayout" Target="../slideLayouts/slideLayout378.xml"/><Relationship Id="rId32" Type="http://schemas.openxmlformats.org/officeDocument/2006/relationships/slideLayout" Target="../slideLayouts/slideLayout386.xml"/><Relationship Id="rId37" Type="http://schemas.openxmlformats.org/officeDocument/2006/relationships/image" Target="../media/image1.png"/><Relationship Id="rId5" Type="http://schemas.openxmlformats.org/officeDocument/2006/relationships/slideLayout" Target="../slideLayouts/slideLayout359.xml"/><Relationship Id="rId15" Type="http://schemas.openxmlformats.org/officeDocument/2006/relationships/slideLayout" Target="../slideLayouts/slideLayout369.xml"/><Relationship Id="rId23" Type="http://schemas.openxmlformats.org/officeDocument/2006/relationships/slideLayout" Target="../slideLayouts/slideLayout377.xml"/><Relationship Id="rId28" Type="http://schemas.openxmlformats.org/officeDocument/2006/relationships/slideLayout" Target="../slideLayouts/slideLayout382.xml"/><Relationship Id="rId36" Type="http://schemas.openxmlformats.org/officeDocument/2006/relationships/theme" Target="../theme/theme14.xml"/><Relationship Id="rId10" Type="http://schemas.openxmlformats.org/officeDocument/2006/relationships/slideLayout" Target="../slideLayouts/slideLayout364.xml"/><Relationship Id="rId19" Type="http://schemas.openxmlformats.org/officeDocument/2006/relationships/slideLayout" Target="../slideLayouts/slideLayout373.xml"/><Relationship Id="rId31" Type="http://schemas.openxmlformats.org/officeDocument/2006/relationships/slideLayout" Target="../slideLayouts/slideLayout385.xml"/><Relationship Id="rId4" Type="http://schemas.openxmlformats.org/officeDocument/2006/relationships/slideLayout" Target="../slideLayouts/slideLayout358.xml"/><Relationship Id="rId9" Type="http://schemas.openxmlformats.org/officeDocument/2006/relationships/slideLayout" Target="../slideLayouts/slideLayout363.xml"/><Relationship Id="rId14" Type="http://schemas.openxmlformats.org/officeDocument/2006/relationships/slideLayout" Target="../slideLayouts/slideLayout368.xml"/><Relationship Id="rId22" Type="http://schemas.openxmlformats.org/officeDocument/2006/relationships/slideLayout" Target="../slideLayouts/slideLayout376.xml"/><Relationship Id="rId27" Type="http://schemas.openxmlformats.org/officeDocument/2006/relationships/slideLayout" Target="../slideLayouts/slideLayout381.xml"/><Relationship Id="rId30" Type="http://schemas.openxmlformats.org/officeDocument/2006/relationships/slideLayout" Target="../slideLayouts/slideLayout384.xml"/><Relationship Id="rId35" Type="http://schemas.openxmlformats.org/officeDocument/2006/relationships/slideLayout" Target="../slideLayouts/slideLayout38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3.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37" Type="http://schemas.openxmlformats.org/officeDocument/2006/relationships/image" Target="../media/image8.png"/><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image" Target="../media/image7.png"/><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image" Target="../media/image1.png"/><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theme" Target="../theme/theme5.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image" Target="../media/image1.png"/><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theme" Target="../theme/theme6.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theme" Target="../theme/theme7.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image" Target="../media/image1.png"/><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theme" Target="../theme/theme8.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image" Target="../media/image1.png"/><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theme" Target="../theme/theme9.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9239" y="27894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49240" y="1196523"/>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01350620"/>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 id="2147484285" r:id="rId21"/>
    <p:sldLayoutId id="2147484286" r:id="rId22"/>
    <p:sldLayoutId id="2147484287" r:id="rId23"/>
    <p:sldLayoutId id="2147484288" r:id="rId24"/>
    <p:sldLayoutId id="2147484289" r:id="rId25"/>
    <p:sldLayoutId id="2147484290" r:id="rId26"/>
    <p:sldLayoutId id="2147484291" r:id="rId27"/>
    <p:sldLayoutId id="2147484292" r:id="rId28"/>
    <p:sldLayoutId id="2147484293" r:id="rId29"/>
    <p:sldLayoutId id="2147484294" r:id="rId30"/>
    <p:sldLayoutId id="2147484295" r:id="rId31"/>
    <p:sldLayoutId id="2147484296" r:id="rId32"/>
    <p:sldLayoutId id="2147484297" r:id="rId33"/>
    <p:sldLayoutId id="2147484298" r:id="rId34"/>
    <p:sldLayoutId id="2147484299"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92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492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3534201"/>
      </p:ext>
    </p:extLst>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 id="2147484380" r:id="rId12"/>
    <p:sldLayoutId id="2147484381" r:id="rId13"/>
    <p:sldLayoutId id="2147484382" r:id="rId14"/>
    <p:sldLayoutId id="2147484383" r:id="rId15"/>
    <p:sldLayoutId id="2147484384" r:id="rId16"/>
    <p:sldLayoutId id="2147484385" r:id="rId17"/>
    <p:sldLayoutId id="2147484386" r:id="rId18"/>
    <p:sldLayoutId id="2147484387" r:id="rId19"/>
    <p:sldLayoutId id="2147484388" r:id="rId20"/>
    <p:sldLayoutId id="2147484389" r:id="rId21"/>
    <p:sldLayoutId id="2147484390" r:id="rId22"/>
    <p:sldLayoutId id="2147484391" r:id="rId23"/>
    <p:sldLayoutId id="2147484392" r:id="rId24"/>
    <p:sldLayoutId id="2147484393" r:id="rId25"/>
    <p:sldLayoutId id="2147484394" r:id="rId26"/>
    <p:sldLayoutId id="2147484395" r:id="rId27"/>
    <p:sldLayoutId id="2147484396" r:id="rId28"/>
    <p:sldLayoutId id="2147484397" r:id="rId29"/>
    <p:sldLayoutId id="2147484398" r:id="rId30"/>
    <p:sldLayoutId id="2147484399" r:id="rId31"/>
    <p:sldLayoutId id="2147484400" r:id="rId32"/>
    <p:sldLayoutId id="2147484401" r:id="rId33"/>
    <p:sldLayoutId id="2147484402" r:id="rId34"/>
    <p:sldLayoutId id="2147484403"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92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492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82206113"/>
      </p:ext>
    </p:extLst>
  </p:cSld>
  <p:clrMap bg1="lt1" tx1="dk1" bg2="lt2" tx2="dk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19" r:id="rId15"/>
    <p:sldLayoutId id="2147484420" r:id="rId16"/>
    <p:sldLayoutId id="2147484421" r:id="rId17"/>
    <p:sldLayoutId id="2147484422" r:id="rId18"/>
    <p:sldLayoutId id="2147484423" r:id="rId19"/>
    <p:sldLayoutId id="2147484424" r:id="rId20"/>
    <p:sldLayoutId id="2147484425" r:id="rId21"/>
    <p:sldLayoutId id="2147484426" r:id="rId22"/>
    <p:sldLayoutId id="2147484427" r:id="rId23"/>
    <p:sldLayoutId id="2147484428" r:id="rId24"/>
    <p:sldLayoutId id="2147484429" r:id="rId25"/>
    <p:sldLayoutId id="2147484430" r:id="rId26"/>
    <p:sldLayoutId id="2147484431" r:id="rId27"/>
    <p:sldLayoutId id="2147484432" r:id="rId28"/>
    <p:sldLayoutId id="2147484433" r:id="rId29"/>
    <p:sldLayoutId id="2147484434" r:id="rId30"/>
    <p:sldLayoutId id="2147484435" r:id="rId31"/>
    <p:sldLayoutId id="2147484436" r:id="rId32"/>
    <p:sldLayoutId id="2147484437" r:id="rId33"/>
    <p:sldLayoutId id="2147484438" r:id="rId34"/>
    <p:sldLayoutId id="2147484439"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92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492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574544706"/>
      </p:ext>
    </p:extLst>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 id="2147484451" r:id="rId11"/>
    <p:sldLayoutId id="2147484452" r:id="rId12"/>
    <p:sldLayoutId id="2147484453" r:id="rId13"/>
    <p:sldLayoutId id="2147484454" r:id="rId14"/>
    <p:sldLayoutId id="2147484455" r:id="rId15"/>
    <p:sldLayoutId id="2147484456" r:id="rId16"/>
    <p:sldLayoutId id="2147484457" r:id="rId17"/>
    <p:sldLayoutId id="2147484458" r:id="rId18"/>
    <p:sldLayoutId id="2147484459" r:id="rId19"/>
    <p:sldLayoutId id="2147484460" r:id="rId20"/>
    <p:sldLayoutId id="2147484461" r:id="rId21"/>
    <p:sldLayoutId id="2147484462" r:id="rId22"/>
    <p:sldLayoutId id="2147484463" r:id="rId23"/>
    <p:sldLayoutId id="2147484464" r:id="rId24"/>
    <p:sldLayoutId id="2147484465" r:id="rId25"/>
    <p:sldLayoutId id="2147484466" r:id="rId26"/>
    <p:sldLayoutId id="2147484467" r:id="rId27"/>
    <p:sldLayoutId id="2147484468" r:id="rId28"/>
    <p:sldLayoutId id="2147484469" r:id="rId29"/>
    <p:sldLayoutId id="2147484470" r:id="rId30"/>
    <p:sldLayoutId id="2147484471" r:id="rId31"/>
    <p:sldLayoutId id="2147484472" r:id="rId32"/>
    <p:sldLayoutId id="2147484473" r:id="rId33"/>
    <p:sldLayoutId id="2147484474" r:id="rId34"/>
    <p:sldLayoutId id="2147484475"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92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492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1207700"/>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92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492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88488109"/>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 id="2147484525" r:id="rId13"/>
    <p:sldLayoutId id="2147484526" r:id="rId14"/>
    <p:sldLayoutId id="2147484527" r:id="rId15"/>
    <p:sldLayoutId id="2147484528" r:id="rId16"/>
    <p:sldLayoutId id="2147484529" r:id="rId17"/>
    <p:sldLayoutId id="2147484530" r:id="rId18"/>
    <p:sldLayoutId id="2147484531" r:id="rId19"/>
    <p:sldLayoutId id="2147484532" r:id="rId20"/>
    <p:sldLayoutId id="2147484533" r:id="rId21"/>
    <p:sldLayoutId id="2147484534" r:id="rId22"/>
    <p:sldLayoutId id="2147484535" r:id="rId23"/>
    <p:sldLayoutId id="2147484536" r:id="rId24"/>
    <p:sldLayoutId id="2147484537" r:id="rId25"/>
    <p:sldLayoutId id="2147484538" r:id="rId26"/>
    <p:sldLayoutId id="2147484539" r:id="rId27"/>
    <p:sldLayoutId id="2147484540" r:id="rId28"/>
    <p:sldLayoutId id="2147484541" r:id="rId29"/>
    <p:sldLayoutId id="2147484542" r:id="rId30"/>
    <p:sldLayoutId id="2147484543" r:id="rId31"/>
    <p:sldLayoutId id="2147484544" r:id="rId32"/>
    <p:sldLayoutId id="2147484545" r:id="rId33"/>
    <p:sldLayoutId id="2147484546" r:id="rId34"/>
    <p:sldLayoutId id="2147484547"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89" r:id="rId21"/>
    <p:sldLayoutId id="214748419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1330258357"/>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393900" y="3050514"/>
            <a:ext cx="6995160" cy="894134"/>
          </a:xfrm>
          <a:prstGeom prst="rect">
            <a:avLst/>
          </a:prstGeom>
        </p:spPr>
      </p:pic>
    </p:spTree>
    <p:extLst>
      <p:ext uri="{BB962C8B-B14F-4D97-AF65-F5344CB8AC3E}">
        <p14:creationId xmlns:p14="http://schemas.microsoft.com/office/powerpoint/2010/main" val="2200295088"/>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64" userDrawn="1">
          <p15:clr>
            <a:srgbClr val="5ACBF0"/>
          </p15:clr>
        </p15:guide>
        <p15:guide id="4" pos="1352" userDrawn="1">
          <p15:clr>
            <a:srgbClr val="5ACBF0"/>
          </p15:clr>
        </p15:guide>
        <p15:guide id="5" pos="1940" userDrawn="1">
          <p15:clr>
            <a:srgbClr val="5ACBF0"/>
          </p15:clr>
        </p15:guide>
        <p15:guide id="6" pos="2527" userDrawn="1">
          <p15:clr>
            <a:srgbClr val="5ACBF0"/>
          </p15:clr>
        </p15:guide>
        <p15:guide id="7" pos="3115" userDrawn="1">
          <p15:clr>
            <a:srgbClr val="5ACBF0"/>
          </p15:clr>
        </p15:guide>
        <p15:guide id="8" pos="3703" userDrawn="1">
          <p15:clr>
            <a:srgbClr val="5ACBF0"/>
          </p15:clr>
        </p15:guide>
        <p15:guide id="9" pos="4290" userDrawn="1">
          <p15:clr>
            <a:srgbClr val="5ACBF0"/>
          </p15:clr>
        </p15:guide>
        <p15:guide id="10" pos="4878" userDrawn="1">
          <p15:clr>
            <a:srgbClr val="5ACBF0"/>
          </p15:clr>
        </p15:guide>
        <p15:guide id="11" pos="5466" userDrawn="1">
          <p15:clr>
            <a:srgbClr val="5ACBF0"/>
          </p15:clr>
        </p15:guide>
        <p15:guide id="12" pos="6054" userDrawn="1">
          <p15:clr>
            <a:srgbClr val="5ACBF0"/>
          </p15:clr>
        </p15:guide>
        <p15:guide id="13" pos="6641" userDrawn="1">
          <p15:clr>
            <a:srgbClr val="5ACBF0"/>
          </p15:clr>
        </p15:guide>
        <p15:guide id="14" pos="7229" userDrawn="1">
          <p15:clr>
            <a:srgbClr val="5ACBF0"/>
          </p15:clr>
        </p15:guide>
        <p15:guide id="15" pos="7817" userDrawn="1">
          <p15:clr>
            <a:srgbClr val="5ACBF0"/>
          </p15:clr>
        </p15:guide>
        <p15:guide id="16" pos="294" userDrawn="1">
          <p15:clr>
            <a:srgbClr val="C35EA4"/>
          </p15:clr>
        </p15:guide>
        <p15:guide id="17" pos="7699" userDrawn="1">
          <p15:clr>
            <a:srgbClr val="C35EA4"/>
          </p15:clr>
        </p15:guide>
        <p15:guide id="18" orient="horz" pos="778" userDrawn="1">
          <p15:clr>
            <a:srgbClr val="5ACBF0"/>
          </p15:clr>
        </p15:guide>
        <p15:guide id="19" orient="horz" pos="1366" userDrawn="1">
          <p15:clr>
            <a:srgbClr val="5ACBF0"/>
          </p15:clr>
        </p15:guide>
        <p15:guide id="20" orient="horz" pos="1953" userDrawn="1">
          <p15:clr>
            <a:srgbClr val="5ACBF0"/>
          </p15:clr>
        </p15:guide>
        <p15:guide id="21" orient="horz" pos="2541" userDrawn="1">
          <p15:clr>
            <a:srgbClr val="5ACBF0"/>
          </p15:clr>
        </p15:guide>
        <p15:guide id="22" orient="horz" pos="3128" userDrawn="1">
          <p15:clr>
            <a:srgbClr val="5ACBF0"/>
          </p15:clr>
        </p15:guide>
        <p15:guide id="23" orient="horz" pos="3716" userDrawn="1">
          <p15:clr>
            <a:srgbClr val="5ACBF0"/>
          </p15:clr>
        </p15:guide>
        <p15:guide id="24" orient="horz" pos="4303" userDrawn="1">
          <p15:clr>
            <a:srgbClr val="5ACBF0"/>
          </p15:clr>
        </p15:guide>
        <p15:guide id="25" orient="horz" pos="308" userDrawn="1">
          <p15:clr>
            <a:srgbClr val="C35EA4"/>
          </p15:clr>
        </p15:guide>
        <p15:guide id="26" orient="horz" pos="4186" userDrawn="1">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393900" y="3050514"/>
            <a:ext cx="6995160" cy="894134"/>
          </a:xfrm>
          <a:prstGeom prst="rect">
            <a:avLst/>
          </a:prstGeom>
        </p:spPr>
      </p:pic>
    </p:spTree>
    <p:extLst>
      <p:ext uri="{BB962C8B-B14F-4D97-AF65-F5344CB8AC3E}">
        <p14:creationId xmlns:p14="http://schemas.microsoft.com/office/powerpoint/2010/main" val="1505574159"/>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64" userDrawn="1">
          <p15:clr>
            <a:srgbClr val="5ACBF0"/>
          </p15:clr>
        </p15:guide>
        <p15:guide id="4" pos="1352" userDrawn="1">
          <p15:clr>
            <a:srgbClr val="5ACBF0"/>
          </p15:clr>
        </p15:guide>
        <p15:guide id="5" pos="1940" userDrawn="1">
          <p15:clr>
            <a:srgbClr val="5ACBF0"/>
          </p15:clr>
        </p15:guide>
        <p15:guide id="6" pos="2527" userDrawn="1">
          <p15:clr>
            <a:srgbClr val="5ACBF0"/>
          </p15:clr>
        </p15:guide>
        <p15:guide id="7" pos="3115" userDrawn="1">
          <p15:clr>
            <a:srgbClr val="5ACBF0"/>
          </p15:clr>
        </p15:guide>
        <p15:guide id="8" pos="3703" userDrawn="1">
          <p15:clr>
            <a:srgbClr val="5ACBF0"/>
          </p15:clr>
        </p15:guide>
        <p15:guide id="9" pos="4290" userDrawn="1">
          <p15:clr>
            <a:srgbClr val="5ACBF0"/>
          </p15:clr>
        </p15:guide>
        <p15:guide id="10" pos="4878" userDrawn="1">
          <p15:clr>
            <a:srgbClr val="5ACBF0"/>
          </p15:clr>
        </p15:guide>
        <p15:guide id="11" pos="5466" userDrawn="1">
          <p15:clr>
            <a:srgbClr val="5ACBF0"/>
          </p15:clr>
        </p15:guide>
        <p15:guide id="12" pos="6054" userDrawn="1">
          <p15:clr>
            <a:srgbClr val="5ACBF0"/>
          </p15:clr>
        </p15:guide>
        <p15:guide id="13" pos="6641" userDrawn="1">
          <p15:clr>
            <a:srgbClr val="5ACBF0"/>
          </p15:clr>
        </p15:guide>
        <p15:guide id="14" pos="7229" userDrawn="1">
          <p15:clr>
            <a:srgbClr val="5ACBF0"/>
          </p15:clr>
        </p15:guide>
        <p15:guide id="15" pos="7817" userDrawn="1">
          <p15:clr>
            <a:srgbClr val="5ACBF0"/>
          </p15:clr>
        </p15:guide>
        <p15:guide id="16" pos="294" userDrawn="1">
          <p15:clr>
            <a:srgbClr val="C35EA4"/>
          </p15:clr>
        </p15:guide>
        <p15:guide id="17" pos="7699" userDrawn="1">
          <p15:clr>
            <a:srgbClr val="C35EA4"/>
          </p15:clr>
        </p15:guide>
        <p15:guide id="18" orient="horz" pos="778" userDrawn="1">
          <p15:clr>
            <a:srgbClr val="5ACBF0"/>
          </p15:clr>
        </p15:guide>
        <p15:guide id="19" orient="horz" pos="1366" userDrawn="1">
          <p15:clr>
            <a:srgbClr val="5ACBF0"/>
          </p15:clr>
        </p15:guide>
        <p15:guide id="20" orient="horz" pos="1953" userDrawn="1">
          <p15:clr>
            <a:srgbClr val="5ACBF0"/>
          </p15:clr>
        </p15:guide>
        <p15:guide id="21" orient="horz" pos="2541" userDrawn="1">
          <p15:clr>
            <a:srgbClr val="5ACBF0"/>
          </p15:clr>
        </p15:guide>
        <p15:guide id="22" orient="horz" pos="3128" userDrawn="1">
          <p15:clr>
            <a:srgbClr val="5ACBF0"/>
          </p15:clr>
        </p15:guide>
        <p15:guide id="23" orient="horz" pos="3716" userDrawn="1">
          <p15:clr>
            <a:srgbClr val="5ACBF0"/>
          </p15:clr>
        </p15:guide>
        <p15:guide id="24" orient="horz" pos="4303" userDrawn="1">
          <p15:clr>
            <a:srgbClr val="5ACBF0"/>
          </p15:clr>
        </p15:guide>
        <p15:guide id="25" orient="horz" pos="308" userDrawn="1">
          <p15:clr>
            <a:srgbClr val="C35EA4"/>
          </p15:clr>
        </p15:guide>
        <p15:guide id="26" orient="horz" pos="4186" userDrawn="1">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1872361"/>
      </p:ext>
    </p:extLst>
  </p:cSld>
  <p:clrMap bg1="lt1" tx1="dk1" bg2="lt2" tx2="dk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 id="2147484225" r:id="rId12"/>
    <p:sldLayoutId id="2147484226" r:id="rId13"/>
    <p:sldLayoutId id="2147484227" r:id="rId14"/>
    <p:sldLayoutId id="2147484228" r:id="rId15"/>
    <p:sldLayoutId id="2147484229" r:id="rId16"/>
    <p:sldLayoutId id="2147484230" r:id="rId17"/>
    <p:sldLayoutId id="2147484231" r:id="rId18"/>
    <p:sldLayoutId id="2147484232" r:id="rId19"/>
    <p:sldLayoutId id="2147484233" r:id="rId20"/>
    <p:sldLayoutId id="2147484234" r:id="rId21"/>
    <p:sldLayoutId id="2147484235" r:id="rId22"/>
    <p:sldLayoutId id="2147484236" r:id="rId23"/>
    <p:sldLayoutId id="2147484237" r:id="rId24"/>
    <p:sldLayoutId id="2147484238"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92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492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81140947"/>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04" r:id="rId4"/>
    <p:sldLayoutId id="2147484305" r:id="rId5"/>
    <p:sldLayoutId id="2147484306" r:id="rId6"/>
    <p:sldLayoutId id="2147484307" r:id="rId7"/>
    <p:sldLayoutId id="2147484308" r:id="rId8"/>
    <p:sldLayoutId id="2147484309" r:id="rId9"/>
    <p:sldLayoutId id="2147484310" r:id="rId10"/>
    <p:sldLayoutId id="2147484311" r:id="rId11"/>
    <p:sldLayoutId id="2147484312" r:id="rId12"/>
    <p:sldLayoutId id="2147484313" r:id="rId13"/>
    <p:sldLayoutId id="2147484314" r:id="rId14"/>
    <p:sldLayoutId id="2147484315" r:id="rId15"/>
    <p:sldLayoutId id="2147484316" r:id="rId16"/>
    <p:sldLayoutId id="2147484317" r:id="rId17"/>
    <p:sldLayoutId id="2147484318" r:id="rId18"/>
    <p:sldLayoutId id="2147484319" r:id="rId19"/>
    <p:sldLayoutId id="2147484320" r:id="rId20"/>
    <p:sldLayoutId id="2147484321" r:id="rId21"/>
    <p:sldLayoutId id="2147484322" r:id="rId22"/>
    <p:sldLayoutId id="2147484323" r:id="rId23"/>
    <p:sldLayoutId id="2147484324" r:id="rId24"/>
    <p:sldLayoutId id="2147484325" r:id="rId25"/>
    <p:sldLayoutId id="2147484326" r:id="rId26"/>
    <p:sldLayoutId id="2147484327" r:id="rId27"/>
    <p:sldLayoutId id="2147484328" r:id="rId28"/>
    <p:sldLayoutId id="2147484329" r:id="rId29"/>
    <p:sldLayoutId id="2147484330" r:id="rId30"/>
    <p:sldLayoutId id="2147484331" r:id="rId31"/>
    <p:sldLayoutId id="2147484332" r:id="rId32"/>
    <p:sldLayoutId id="2147484333" r:id="rId33"/>
    <p:sldLayoutId id="2147484334" r:id="rId34"/>
    <p:sldLayoutId id="2147484335"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0357724"/>
      </p:ext>
    </p:extLst>
  </p:cSld>
  <p:clrMap bg1="lt1" tx1="dk1" bg2="lt2" tx2="dk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 id="2147484347" r:id="rId11"/>
    <p:sldLayoutId id="2147484348" r:id="rId12"/>
    <p:sldLayoutId id="2147484349" r:id="rId13"/>
    <p:sldLayoutId id="2147484350" r:id="rId14"/>
    <p:sldLayoutId id="2147484351" r:id="rId15"/>
    <p:sldLayoutId id="2147484352" r:id="rId16"/>
    <p:sldLayoutId id="2147484353" r:id="rId17"/>
    <p:sldLayoutId id="2147484354" r:id="rId18"/>
    <p:sldLayoutId id="2147484355" r:id="rId19"/>
    <p:sldLayoutId id="2147484356" r:id="rId20"/>
    <p:sldLayoutId id="2147484357" r:id="rId21"/>
    <p:sldLayoutId id="2147484358" r:id="rId22"/>
    <p:sldLayoutId id="2147484359" r:id="rId23"/>
    <p:sldLayoutId id="2147484360" r:id="rId24"/>
    <p:sldLayoutId id="2147484361" r:id="rId25"/>
    <p:sldLayoutId id="2147484362" r:id="rId26"/>
    <p:sldLayoutId id="2147484363" r:id="rId27"/>
    <p:sldLayoutId id="2147484364" r:id="rId28"/>
    <p:sldLayoutId id="2147484365" r:id="rId29"/>
    <p:sldLayoutId id="2147484366" r:id="rId30"/>
    <p:sldLayoutId id="2147484367"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7.tmp"/></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2.xml"/><Relationship Id="rId1" Type="http://schemas.openxmlformats.org/officeDocument/2006/relationships/slideLayout" Target="../slideLayouts/slideLayout377.xml"/><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5.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3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msdn.microsoft.com/EN-US/library/office/dn833112.aspx" TargetMode="External"/><Relationship Id="rId2" Type="http://schemas.openxmlformats.org/officeDocument/2006/relationships/hyperlink" Target="https://msdn.microsoft.com/EN-US/library/office/jj554660.aspx" TargetMode="External"/><Relationship Id="rId1" Type="http://schemas.openxmlformats.org/officeDocument/2006/relationships/slideLayout" Target="../slideLayouts/slideLayout4.xml"/><Relationship Id="rId4" Type="http://schemas.openxmlformats.org/officeDocument/2006/relationships/hyperlink" Target="https://msdn.microsoft.com/en-us/library/fp142185.aspx"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dev.office.com/codesamples#?filters=office%20add-ins"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7.xml"/><Relationship Id="rId1" Type="http://schemas.openxmlformats.org/officeDocument/2006/relationships/slideLayout" Target="../slideLayouts/slideLayout218.xml"/></Relationships>
</file>

<file path=ppt/slides/_rels/slide37.xml.rels><?xml version="1.0" encoding="UTF-8" standalone="yes"?>
<Relationships xmlns="http://schemas.openxmlformats.org/package/2006/relationships"><Relationship Id="rId3" Type="http://schemas.openxmlformats.org/officeDocument/2006/relationships/hyperlink" Target="http://dev.office.com/codesamples#?filters=office%20add-ins" TargetMode="External"/><Relationship Id="rId2" Type="http://schemas.openxmlformats.org/officeDocument/2006/relationships/hyperlink" Target="http://dev.office.com/getting-started/addins" TargetMode="External"/><Relationship Id="rId1" Type="http://schemas.openxmlformats.org/officeDocument/2006/relationships/slideLayout" Target="../slideLayouts/slideLayout161.xml"/><Relationship Id="rId6" Type="http://schemas.openxmlformats.org/officeDocument/2006/relationships/hyperlink" Target="https://msdn.microsoft.com/en-us/library/office/jj220060.aspx" TargetMode="External"/><Relationship Id="rId5" Type="http://schemas.openxmlformats.org/officeDocument/2006/relationships/hyperlink" Target="http://dev.office.com/snack-videos" TargetMode="External"/><Relationship Id="rId4" Type="http://schemas.openxmlformats.org/officeDocument/2006/relationships/hyperlink" Target="http://dev.office.com/training#?filters=deep%20dive%20into%20the%20office%20365%20add-in%20model"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8.xml"/><Relationship Id="rId1" Type="http://schemas.openxmlformats.org/officeDocument/2006/relationships/slideLayout" Target="../slideLayouts/slideLayout161.xml"/><Relationship Id="rId5" Type="http://schemas.openxmlformats.org/officeDocument/2006/relationships/image" Target="../media/image39.emf"/><Relationship Id="rId4" Type="http://schemas.openxmlformats.org/officeDocument/2006/relationships/image" Target="../media/image38.emf"/></Relationships>
</file>

<file path=ppt/slides/_rels/slide39.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9.xml"/><Relationship Id="rId1" Type="http://schemas.openxmlformats.org/officeDocument/2006/relationships/slideLayout" Target="../slideLayouts/slideLayout194.xml"/><Relationship Id="rId6" Type="http://schemas.openxmlformats.org/officeDocument/2006/relationships/image" Target="../media/image41.emf"/><Relationship Id="rId11" Type="http://schemas.openxmlformats.org/officeDocument/2006/relationships/image" Target="../media/image43.png"/><Relationship Id="rId5" Type="http://schemas.openxmlformats.org/officeDocument/2006/relationships/image" Target="../media/image40.emf"/><Relationship Id="rId10" Type="http://schemas.openxmlformats.org/officeDocument/2006/relationships/image" Target="../media/image42.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9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t>Office 365 </a:t>
            </a:r>
            <a:r>
              <a:rPr lang="en-US" sz="6000" dirty="0" smtClean="0"/>
              <a:t/>
            </a:r>
            <a:br>
              <a:rPr lang="en-US" sz="6000" dirty="0" smtClean="0"/>
            </a:br>
            <a:r>
              <a:rPr lang="en-US" sz="6000" dirty="0" smtClean="0"/>
              <a:t>development</a:t>
            </a:r>
            <a:endParaRPr lang="en-US" sz="6000" dirty="0"/>
          </a:p>
        </p:txBody>
      </p:sp>
      <p:sp>
        <p:nvSpPr>
          <p:cNvPr id="4" name="Text Placeholder 3"/>
          <p:cNvSpPr>
            <a:spLocks noGrp="1"/>
          </p:cNvSpPr>
          <p:nvPr>
            <p:ph type="body" sz="quarter" idx="12"/>
          </p:nvPr>
        </p:nvSpPr>
        <p:spPr/>
        <p:txBody>
          <a:bodyPr/>
          <a:lstStyle/>
          <a:p>
            <a:endParaRPr lang="en-US"/>
          </a:p>
        </p:txBody>
      </p:sp>
      <p:grpSp>
        <p:nvGrpSpPr>
          <p:cNvPr id="5" name="Group 4"/>
          <p:cNvGrpSpPr/>
          <p:nvPr/>
        </p:nvGrpSpPr>
        <p:grpSpPr>
          <a:xfrm>
            <a:off x="5895976" y="1303338"/>
            <a:ext cx="5227954" cy="5280025"/>
            <a:chOff x="5654676" y="1252538"/>
            <a:chExt cx="5227954" cy="5280025"/>
          </a:xfrm>
        </p:grpSpPr>
        <p:grpSp>
          <p:nvGrpSpPr>
            <p:cNvPr id="6" name="Group 5"/>
            <p:cNvGrpSpPr/>
            <p:nvPr/>
          </p:nvGrpSpPr>
          <p:grpSpPr>
            <a:xfrm>
              <a:off x="5654676" y="1252538"/>
              <a:ext cx="5024436" cy="4213226"/>
              <a:chOff x="5654676" y="1252538"/>
              <a:chExt cx="5024436" cy="4213226"/>
            </a:xfrm>
          </p:grpSpPr>
          <p:grpSp>
            <p:nvGrpSpPr>
              <p:cNvPr id="73" name="Group 72"/>
              <p:cNvGrpSpPr/>
              <p:nvPr/>
            </p:nvGrpSpPr>
            <p:grpSpPr>
              <a:xfrm>
                <a:off x="9685338" y="2705101"/>
                <a:ext cx="993774" cy="1214438"/>
                <a:chOff x="9685338" y="2705101"/>
                <a:chExt cx="993774" cy="1214438"/>
              </a:xfrm>
            </p:grpSpPr>
            <p:sp>
              <p:nvSpPr>
                <p:cNvPr id="105"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4" name="Group 73"/>
              <p:cNvGrpSpPr/>
              <p:nvPr/>
            </p:nvGrpSpPr>
            <p:grpSpPr>
              <a:xfrm>
                <a:off x="6997700" y="1252538"/>
                <a:ext cx="2908300" cy="1195388"/>
                <a:chOff x="6997700" y="1252538"/>
                <a:chExt cx="2908300" cy="1195388"/>
              </a:xfrm>
            </p:grpSpPr>
            <p:sp>
              <p:nvSpPr>
                <p:cNvPr id="89"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5" name="Group 74"/>
              <p:cNvGrpSpPr/>
              <p:nvPr/>
            </p:nvGrpSpPr>
            <p:grpSpPr>
              <a:xfrm>
                <a:off x="5654676" y="2908301"/>
                <a:ext cx="681036" cy="809625"/>
                <a:chOff x="5654676" y="2908301"/>
                <a:chExt cx="681036" cy="809625"/>
              </a:xfrm>
            </p:grpSpPr>
            <p:sp>
              <p:nvSpPr>
                <p:cNvPr id="85"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6" name="Group 75"/>
              <p:cNvGrpSpPr/>
              <p:nvPr/>
            </p:nvGrpSpPr>
            <p:grpSpPr>
              <a:xfrm>
                <a:off x="6481763" y="4656138"/>
                <a:ext cx="1308100" cy="809626"/>
                <a:chOff x="6481763" y="4656138"/>
                <a:chExt cx="1308100" cy="809626"/>
              </a:xfrm>
            </p:grpSpPr>
            <p:sp>
              <p:nvSpPr>
                <p:cNvPr id="77"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p:cNvGrpSpPr/>
            <p:nvPr/>
          </p:nvGrpSpPr>
          <p:grpSpPr>
            <a:xfrm>
              <a:off x="5966324" y="2135188"/>
              <a:ext cx="4916306" cy="4397375"/>
              <a:chOff x="5966324" y="2135188"/>
              <a:chExt cx="4916306" cy="4397375"/>
            </a:xfrm>
          </p:grpSpPr>
          <p:grpSp>
            <p:nvGrpSpPr>
              <p:cNvPr id="8" name="Group 7"/>
              <p:cNvGrpSpPr/>
              <p:nvPr/>
            </p:nvGrpSpPr>
            <p:grpSpPr>
              <a:xfrm>
                <a:off x="5966324" y="4167004"/>
                <a:ext cx="4916306" cy="2303514"/>
                <a:chOff x="5966324" y="4167004"/>
                <a:chExt cx="4916306" cy="2303514"/>
              </a:xfrm>
            </p:grpSpPr>
            <p:sp>
              <p:nvSpPr>
                <p:cNvPr id="70"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9"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5920" y="2125662"/>
            <a:ext cx="11887200" cy="1181862"/>
          </a:xfrm>
        </p:spPr>
        <p:txBody>
          <a:bodyPr/>
          <a:lstStyle/>
          <a:p>
            <a:r>
              <a:rPr lang="en-US" dirty="0" smtClean="0"/>
              <a:t>Generic Office.js APIs</a:t>
            </a:r>
            <a:endParaRPr lang="en-US" dirty="0"/>
          </a:p>
        </p:txBody>
      </p:sp>
      <p:sp>
        <p:nvSpPr>
          <p:cNvPr id="3" name="Freeform 5" hidden="1"/>
          <p:cNvSpPr>
            <a:spLocks/>
          </p:cNvSpPr>
          <p:nvPr/>
        </p:nvSpPr>
        <p:spPr bwMode="auto">
          <a:xfrm>
            <a:off x="712788" y="1439905"/>
            <a:ext cx="851856" cy="1679575"/>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5"/>
          <p:cNvSpPr>
            <a:spLocks/>
          </p:cNvSpPr>
          <p:nvPr/>
        </p:nvSpPr>
        <p:spPr bwMode="auto">
          <a:xfrm>
            <a:off x="489520" y="1358880"/>
            <a:ext cx="1166812" cy="1679575"/>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5">
              <a:lumMod val="40000"/>
              <a:lumOff val="60000"/>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1" name="Group 110"/>
          <p:cNvGrpSpPr/>
          <p:nvPr/>
        </p:nvGrpSpPr>
        <p:grpSpPr>
          <a:xfrm>
            <a:off x="7743463" y="2532376"/>
            <a:ext cx="4235811" cy="3982724"/>
            <a:chOff x="5112327" y="274302"/>
            <a:chExt cx="6858207" cy="6448435"/>
          </a:xfrm>
        </p:grpSpPr>
        <p:grpSp>
          <p:nvGrpSpPr>
            <p:cNvPr id="6" name="Group 5"/>
            <p:cNvGrpSpPr/>
            <p:nvPr/>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5" name="Rectangle 86"/>
            <p:cNvSpPr>
              <a:spLocks noChangeArrowheads="1"/>
            </p:cNvSpPr>
            <p:nvPr/>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7"/>
            <p:cNvSpPr>
              <a:spLocks/>
            </p:cNvSpPr>
            <p:nvPr/>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8"/>
            <p:cNvSpPr>
              <a:spLocks noChangeArrowheads="1"/>
            </p:cNvSpPr>
            <p:nvPr/>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9"/>
            <p:cNvSpPr>
              <a:spLocks noEditPoints="1"/>
            </p:cNvSpPr>
            <p:nvPr/>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90"/>
            <p:cNvSpPr>
              <a:spLocks noChangeArrowheads="1"/>
            </p:cNvSpPr>
            <p:nvPr/>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1"/>
            <p:cNvSpPr>
              <a:spLocks/>
            </p:cNvSpPr>
            <p:nvPr/>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92"/>
            <p:cNvSpPr>
              <a:spLocks noChangeArrowheads="1"/>
            </p:cNvSpPr>
            <p:nvPr/>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3"/>
            <p:cNvSpPr>
              <a:spLocks noEditPoints="1"/>
            </p:cNvSpPr>
            <p:nvPr/>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94"/>
            <p:cNvSpPr>
              <a:spLocks noChangeArrowheads="1"/>
            </p:cNvSpPr>
            <p:nvPr/>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5"/>
            <p:cNvSpPr>
              <a:spLocks/>
            </p:cNvSpPr>
            <p:nvPr/>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96"/>
            <p:cNvSpPr>
              <a:spLocks noChangeArrowheads="1"/>
            </p:cNvSpPr>
            <p:nvPr/>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7"/>
            <p:cNvSpPr>
              <a:spLocks noEditPoints="1"/>
            </p:cNvSpPr>
            <p:nvPr/>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114"/>
            <p:cNvSpPr>
              <a:spLocks noChangeArrowheads="1"/>
            </p:cNvSpPr>
            <p:nvPr/>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15"/>
            <p:cNvSpPr>
              <a:spLocks noEditPoints="1"/>
            </p:cNvSpPr>
            <p:nvPr/>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9" name="Group 28"/>
            <p:cNvGrpSpPr/>
            <p:nvPr/>
          </p:nvGrpSpPr>
          <p:grpSpPr>
            <a:xfrm>
              <a:off x="6825497" y="1378359"/>
              <a:ext cx="1264708" cy="1505127"/>
              <a:chOff x="6825497" y="1378359"/>
              <a:chExt cx="1264708" cy="1505127"/>
            </a:xfrm>
          </p:grpSpPr>
          <p:grpSp>
            <p:nvGrpSpPr>
              <p:cNvPr id="30" name="Group 29"/>
              <p:cNvGrpSpPr/>
              <p:nvPr/>
            </p:nvGrpSpPr>
            <p:grpSpPr>
              <a:xfrm>
                <a:off x="6825497" y="1378359"/>
                <a:ext cx="1251014" cy="1505127"/>
                <a:chOff x="6825497" y="1378359"/>
                <a:chExt cx="1251014" cy="1505127"/>
              </a:xfrm>
            </p:grpSpPr>
            <p:sp>
              <p:nvSpPr>
                <p:cNvPr id="33"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1"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1" name="Rectangle 118"/>
            <p:cNvSpPr>
              <a:spLocks noChangeArrowheads="1"/>
            </p:cNvSpPr>
            <p:nvPr/>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9"/>
            <p:cNvSpPr>
              <a:spLocks noEditPoints="1"/>
            </p:cNvSpPr>
            <p:nvPr/>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20"/>
            <p:cNvSpPr>
              <a:spLocks noChangeArrowheads="1"/>
            </p:cNvSpPr>
            <p:nvPr/>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21"/>
            <p:cNvSpPr>
              <a:spLocks/>
            </p:cNvSpPr>
            <p:nvPr/>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5" name="Group 44"/>
            <p:cNvGrpSpPr/>
            <p:nvPr/>
          </p:nvGrpSpPr>
          <p:grpSpPr>
            <a:xfrm>
              <a:off x="5112327" y="1406878"/>
              <a:ext cx="6646956" cy="5315859"/>
              <a:chOff x="6527800" y="2483620"/>
              <a:chExt cx="5473700" cy="4377555"/>
            </a:xfrm>
          </p:grpSpPr>
          <p:grpSp>
            <p:nvGrpSpPr>
              <p:cNvPr id="46" name="Group 45"/>
              <p:cNvGrpSpPr/>
              <p:nvPr/>
            </p:nvGrpSpPr>
            <p:grpSpPr>
              <a:xfrm>
                <a:off x="10091976" y="4361890"/>
                <a:ext cx="1909524" cy="2419674"/>
                <a:chOff x="10091976" y="4967384"/>
                <a:chExt cx="1431688" cy="1814179"/>
              </a:xfrm>
            </p:grpSpPr>
            <p:sp>
              <p:nvSpPr>
                <p:cNvPr id="87"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9"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7" name="Group 46"/>
              <p:cNvGrpSpPr/>
              <p:nvPr/>
            </p:nvGrpSpPr>
            <p:grpSpPr>
              <a:xfrm flipH="1">
                <a:off x="8613773" y="2483620"/>
                <a:ext cx="1958976" cy="4377555"/>
                <a:chOff x="8956675" y="449263"/>
                <a:chExt cx="2063751" cy="4611687"/>
              </a:xfrm>
            </p:grpSpPr>
            <p:sp>
              <p:nvSpPr>
                <p:cNvPr id="60"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8" name="Group 47"/>
              <p:cNvGrpSpPr/>
              <p:nvPr/>
            </p:nvGrpSpPr>
            <p:grpSpPr>
              <a:xfrm>
                <a:off x="6527800" y="3994753"/>
                <a:ext cx="3240121" cy="2863247"/>
                <a:chOff x="7045326" y="4452083"/>
                <a:chExt cx="2722595" cy="2405917"/>
              </a:xfrm>
            </p:grpSpPr>
            <p:sp>
              <p:nvSpPr>
                <p:cNvPr id="49"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Tree>
    <p:extLst>
      <p:ext uri="{BB962C8B-B14F-4D97-AF65-F5344CB8AC3E}">
        <p14:creationId xmlns:p14="http://schemas.microsoft.com/office/powerpoint/2010/main" val="90452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372849" y="36128"/>
            <a:ext cx="1963932" cy="287338"/>
            <a:chOff x="10220449" y="51368"/>
            <a:chExt cx="1963932" cy="287338"/>
          </a:xfrm>
        </p:grpSpPr>
        <p:sp>
          <p:nvSpPr>
            <p:cNvPr id="7" name="TextBox 6"/>
            <p:cNvSpPr txBox="1"/>
            <p:nvPr/>
          </p:nvSpPr>
          <p:spPr>
            <a:xfrm>
              <a:off x="10220449" y="51368"/>
              <a:ext cx="1963932"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Generic Office.js APIs</a:t>
              </a:r>
            </a:p>
          </p:txBody>
        </p:sp>
        <p:sp>
          <p:nvSpPr>
            <p:cNvPr id="9" name="Freeform 5"/>
            <p:cNvSpPr>
              <a:spLocks/>
            </p:cNvSpPr>
            <p:nvPr/>
          </p:nvSpPr>
          <p:spPr bwMode="auto">
            <a:xfrm>
              <a:off x="10223148" y="156627"/>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err="1" smtClean="0"/>
              <a:t>getSelectedDataAsync</a:t>
            </a:r>
            <a:r>
              <a:rPr lang="en-US" dirty="0" smtClean="0"/>
              <a:t>()</a:t>
            </a:r>
            <a:endParaRPr lang="en-US" dirty="0"/>
          </a:p>
        </p:txBody>
      </p:sp>
      <p:sp>
        <p:nvSpPr>
          <p:cNvPr id="4" name="Text Placeholder 3"/>
          <p:cNvSpPr>
            <a:spLocks noGrp="1"/>
          </p:cNvSpPr>
          <p:nvPr>
            <p:ph type="body" sz="quarter" idx="10"/>
          </p:nvPr>
        </p:nvSpPr>
        <p:spPr>
          <a:xfrm>
            <a:off x="249239" y="1212850"/>
            <a:ext cx="11887200" cy="738664"/>
          </a:xfrm>
        </p:spPr>
        <p:txBody>
          <a:bodyPr/>
          <a:lstStyle/>
          <a:p>
            <a:r>
              <a:rPr lang="en-US" dirty="0" smtClean="0">
                <a:gradFill>
                  <a:gsLst>
                    <a:gs pos="11504">
                      <a:schemeClr val="accent5"/>
                    </a:gs>
                    <a:gs pos="50000">
                      <a:schemeClr val="accent5"/>
                    </a:gs>
                  </a:gsLst>
                  <a:lin ang="5400000" scaled="0"/>
                </a:gradFill>
              </a:rPr>
              <a:t>Use this function to read from document select</a:t>
            </a:r>
            <a:endParaRPr lang="en-US" dirty="0">
              <a:gradFill>
                <a:gsLst>
                  <a:gs pos="11504">
                    <a:schemeClr val="accent5"/>
                  </a:gs>
                  <a:gs pos="50000">
                    <a:schemeClr val="accent5"/>
                  </a:gs>
                </a:gsLst>
                <a:lin ang="5400000" scaled="0"/>
              </a:gradFill>
            </a:endParaRPr>
          </a:p>
        </p:txBody>
      </p:sp>
      <p:pic>
        <p:nvPicPr>
          <p:cNvPr id="5" name="Picture 4"/>
          <p:cNvPicPr>
            <a:picLocks noChangeAspect="1"/>
          </p:cNvPicPr>
          <p:nvPr/>
        </p:nvPicPr>
        <p:blipFill>
          <a:blip r:embed="rId3"/>
          <a:stretch>
            <a:fillRect/>
          </a:stretch>
        </p:blipFill>
        <p:spPr>
          <a:xfrm>
            <a:off x="457200" y="2103120"/>
            <a:ext cx="7515687" cy="2448292"/>
          </a:xfrm>
          <a:prstGeom prst="rect">
            <a:avLst/>
          </a:prstGeom>
          <a:ln>
            <a:solidFill>
              <a:schemeClr val="bg1">
                <a:lumMod val="50000"/>
              </a:schemeClr>
            </a:solidFill>
          </a:ln>
        </p:spPr>
      </p:pic>
    </p:spTree>
    <p:extLst>
      <p:ext uri="{BB962C8B-B14F-4D97-AF65-F5344CB8AC3E}">
        <p14:creationId xmlns:p14="http://schemas.microsoft.com/office/powerpoint/2010/main" val="176197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setSelectDataAsync()</a:t>
            </a:r>
            <a:endParaRPr lang="en-US" dirty="0"/>
          </a:p>
        </p:txBody>
      </p:sp>
      <p:sp>
        <p:nvSpPr>
          <p:cNvPr id="4" name="Text Placeholder 3"/>
          <p:cNvSpPr>
            <a:spLocks noGrp="1"/>
          </p:cNvSpPr>
          <p:nvPr>
            <p:ph type="body" sz="quarter" idx="10"/>
          </p:nvPr>
        </p:nvSpPr>
        <p:spPr>
          <a:xfrm>
            <a:off x="249239" y="1212850"/>
            <a:ext cx="11887200" cy="738664"/>
          </a:xfrm>
        </p:spPr>
        <p:txBody>
          <a:bodyPr vert="horz" wrap="square" lIns="146304" tIns="91440" rIns="146304" bIns="91440" rtlCol="0">
            <a:spAutoFit/>
          </a:bodyPr>
          <a:lstStyle/>
          <a:p>
            <a:r>
              <a:rPr lang="en-US" dirty="0">
                <a:gradFill>
                  <a:gsLst>
                    <a:gs pos="11504">
                      <a:schemeClr val="accent5"/>
                    </a:gs>
                    <a:gs pos="50000">
                      <a:schemeClr val="accent5"/>
                    </a:gs>
                  </a:gsLst>
                  <a:lin ang="5400000" scaled="0"/>
                </a:gradFill>
              </a:rPr>
              <a:t>Use this function to insert content into document</a:t>
            </a:r>
          </a:p>
        </p:txBody>
      </p:sp>
      <p:pic>
        <p:nvPicPr>
          <p:cNvPr id="6" name="Picture 5"/>
          <p:cNvPicPr>
            <a:picLocks noChangeAspect="1"/>
          </p:cNvPicPr>
          <p:nvPr/>
        </p:nvPicPr>
        <p:blipFill>
          <a:blip r:embed="rId3"/>
          <a:stretch>
            <a:fillRect/>
          </a:stretch>
        </p:blipFill>
        <p:spPr>
          <a:xfrm>
            <a:off x="457200" y="2103120"/>
            <a:ext cx="7462112" cy="2550502"/>
          </a:xfrm>
          <a:prstGeom prst="rect">
            <a:avLst/>
          </a:prstGeom>
          <a:ln>
            <a:solidFill>
              <a:schemeClr val="bg1">
                <a:lumMod val="50000"/>
              </a:schemeClr>
            </a:solidFill>
          </a:ln>
        </p:spPr>
      </p:pic>
      <p:grpSp>
        <p:nvGrpSpPr>
          <p:cNvPr id="7" name="Group 6"/>
          <p:cNvGrpSpPr/>
          <p:nvPr/>
        </p:nvGrpSpPr>
        <p:grpSpPr>
          <a:xfrm>
            <a:off x="10372849" y="36128"/>
            <a:ext cx="1963932" cy="287338"/>
            <a:chOff x="10220449" y="51368"/>
            <a:chExt cx="1963932" cy="287338"/>
          </a:xfrm>
        </p:grpSpPr>
        <p:sp>
          <p:nvSpPr>
            <p:cNvPr id="8" name="TextBox 7"/>
            <p:cNvSpPr txBox="1"/>
            <p:nvPr/>
          </p:nvSpPr>
          <p:spPr>
            <a:xfrm>
              <a:off x="10220449" y="51368"/>
              <a:ext cx="1963932"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Generic Office.js APIs</a:t>
              </a:r>
            </a:p>
          </p:txBody>
        </p:sp>
        <p:sp>
          <p:nvSpPr>
            <p:cNvPr id="9" name="Freeform 5"/>
            <p:cNvSpPr>
              <a:spLocks/>
            </p:cNvSpPr>
            <p:nvPr/>
          </p:nvSpPr>
          <p:spPr bwMode="auto">
            <a:xfrm>
              <a:off x="10223148" y="156627"/>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5613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Coercion types</a:t>
            </a:r>
            <a:endParaRPr lang="en-US" dirty="0"/>
          </a:p>
        </p:txBody>
      </p:sp>
      <p:sp>
        <p:nvSpPr>
          <p:cNvPr id="3" name="Text Placeholder 2"/>
          <p:cNvSpPr>
            <a:spLocks noGrp="1"/>
          </p:cNvSpPr>
          <p:nvPr>
            <p:ph type="body" sz="quarter" idx="10"/>
          </p:nvPr>
        </p:nvSpPr>
        <p:spPr>
          <a:xfrm>
            <a:off x="249239" y="1212850"/>
            <a:ext cx="12087542" cy="2970044"/>
          </a:xfrm>
        </p:spPr>
        <p:txBody>
          <a:bodyPr vert="horz" wrap="square" lIns="146304" tIns="91440" rIns="146304" bIns="91440" rtlCol="0">
            <a:spAutoFit/>
          </a:bodyPr>
          <a:lstStyle/>
          <a:p>
            <a:r>
              <a:rPr lang="en-US" sz="3000" dirty="0">
                <a:gradFill>
                  <a:gsLst>
                    <a:gs pos="11504">
                      <a:schemeClr val="accent5"/>
                    </a:gs>
                    <a:gs pos="50000">
                      <a:schemeClr val="accent5"/>
                    </a:gs>
                  </a:gsLst>
                  <a:lin ang="5400000" scaled="0"/>
                </a:gradFill>
              </a:rPr>
              <a:t>Coercion types make it possible to read/write content in different formats</a:t>
            </a:r>
          </a:p>
          <a:p>
            <a:pPr lvl="1"/>
            <a:endParaRPr lang="en-US" dirty="0" smtClean="0"/>
          </a:p>
          <a:p>
            <a:pPr lvl="1"/>
            <a:r>
              <a:rPr lang="en-US" dirty="0" smtClean="0"/>
              <a:t>text </a:t>
            </a:r>
            <a:r>
              <a:rPr lang="en-US" dirty="0"/>
              <a:t>- string value</a:t>
            </a:r>
          </a:p>
          <a:p>
            <a:pPr lvl="1"/>
            <a:r>
              <a:rPr lang="en-US" dirty="0"/>
              <a:t>html - HTML content</a:t>
            </a:r>
          </a:p>
          <a:p>
            <a:pPr lvl="1"/>
            <a:r>
              <a:rPr lang="en-US" dirty="0"/>
              <a:t>matrix - array of arrays</a:t>
            </a:r>
          </a:p>
          <a:p>
            <a:pPr lvl="1"/>
            <a:r>
              <a:rPr lang="en-US" dirty="0"/>
              <a:t>table - table of rows and columns</a:t>
            </a:r>
          </a:p>
          <a:p>
            <a:pPr lvl="1"/>
            <a:r>
              <a:rPr lang="en-US" dirty="0" err="1"/>
              <a:t>ooxml</a:t>
            </a:r>
            <a:r>
              <a:rPr lang="en-US" dirty="0"/>
              <a:t> - Office Open XML format</a:t>
            </a:r>
          </a:p>
          <a:p>
            <a:pPr lvl="1"/>
            <a:endParaRPr lang="en-US" dirty="0"/>
          </a:p>
        </p:txBody>
      </p:sp>
      <p:pic>
        <p:nvPicPr>
          <p:cNvPr id="7" name="Picture 6"/>
          <p:cNvPicPr>
            <a:picLocks noChangeAspect="1"/>
          </p:cNvPicPr>
          <p:nvPr/>
        </p:nvPicPr>
        <p:blipFill>
          <a:blip r:embed="rId2"/>
          <a:stretch>
            <a:fillRect/>
          </a:stretch>
        </p:blipFill>
        <p:spPr>
          <a:xfrm>
            <a:off x="4389120" y="2103120"/>
            <a:ext cx="7239000" cy="3695700"/>
          </a:xfrm>
          <a:prstGeom prst="rect">
            <a:avLst/>
          </a:prstGeom>
          <a:ln>
            <a:solidFill>
              <a:schemeClr val="bg1">
                <a:lumMod val="50000"/>
              </a:schemeClr>
            </a:solidFill>
          </a:ln>
        </p:spPr>
      </p:pic>
      <p:grpSp>
        <p:nvGrpSpPr>
          <p:cNvPr id="8" name="Group 7"/>
          <p:cNvGrpSpPr/>
          <p:nvPr/>
        </p:nvGrpSpPr>
        <p:grpSpPr>
          <a:xfrm>
            <a:off x="10372849" y="36128"/>
            <a:ext cx="1963932" cy="287338"/>
            <a:chOff x="10220449" y="51368"/>
            <a:chExt cx="1963932" cy="287338"/>
          </a:xfrm>
        </p:grpSpPr>
        <p:sp>
          <p:nvSpPr>
            <p:cNvPr id="9" name="TextBox 8"/>
            <p:cNvSpPr txBox="1"/>
            <p:nvPr/>
          </p:nvSpPr>
          <p:spPr>
            <a:xfrm>
              <a:off x="10220449" y="51368"/>
              <a:ext cx="1963932"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Generic Office.js APIs</a:t>
              </a:r>
            </a:p>
          </p:txBody>
        </p:sp>
        <p:sp>
          <p:nvSpPr>
            <p:cNvPr id="10" name="Freeform 5"/>
            <p:cNvSpPr>
              <a:spLocks/>
            </p:cNvSpPr>
            <p:nvPr/>
          </p:nvSpPr>
          <p:spPr bwMode="auto">
            <a:xfrm>
              <a:off x="10223148" y="156627"/>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0227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2368" y="4009821"/>
            <a:ext cx="2826284" cy="2506590"/>
          </a:xfrm>
          <a:prstGeom prst="rect">
            <a:avLst/>
          </a:prstGeom>
          <a:ln>
            <a:solidFill>
              <a:schemeClr val="accent6"/>
            </a:solidFill>
          </a:ln>
        </p:spPr>
      </p:pic>
      <p:sp>
        <p:nvSpPr>
          <p:cNvPr id="4" name="Title 3"/>
          <p:cNvSpPr>
            <a:spLocks noGrp="1"/>
          </p:cNvSpPr>
          <p:nvPr>
            <p:ph type="title"/>
          </p:nvPr>
        </p:nvSpPr>
        <p:spPr/>
        <p:txBody>
          <a:bodyPr/>
          <a:lstStyle/>
          <a:p>
            <a:r>
              <a:rPr lang="en-US" sz="4299" spc="-83" dirty="0"/>
              <a:t>Using </a:t>
            </a:r>
            <a:r>
              <a:rPr lang="en-US" sz="4299" spc="-83" dirty="0" smtClean="0"/>
              <a:t>bindings</a:t>
            </a:r>
            <a:endParaRPr lang="en-US" sz="4299" spc="-83" dirty="0"/>
          </a:p>
        </p:txBody>
      </p:sp>
      <p:sp>
        <p:nvSpPr>
          <p:cNvPr id="2" name="Content Placeholder 1"/>
          <p:cNvSpPr>
            <a:spLocks noGrp="1"/>
          </p:cNvSpPr>
          <p:nvPr>
            <p:ph type="body" sz="quarter" idx="10"/>
          </p:nvPr>
        </p:nvSpPr>
        <p:spPr>
          <a:xfrm>
            <a:off x="249239" y="1212850"/>
            <a:ext cx="11887200" cy="5398401"/>
          </a:xfrm>
        </p:spPr>
        <p:txBody>
          <a:bodyPr/>
          <a:lstStyle/>
          <a:p>
            <a:r>
              <a:rPr lang="en-US" sz="3000" dirty="0">
                <a:gradFill>
                  <a:gsLst>
                    <a:gs pos="18584">
                      <a:schemeClr val="accent5"/>
                    </a:gs>
                    <a:gs pos="43000">
                      <a:schemeClr val="accent5"/>
                    </a:gs>
                  </a:gsLst>
                  <a:lin ang="5400000" scaled="0"/>
                </a:gradFill>
              </a:rPr>
              <a:t>Adding a binding</a:t>
            </a:r>
          </a:p>
          <a:p>
            <a:pPr lvl="1">
              <a:spcBef>
                <a:spcPts val="300"/>
              </a:spcBef>
            </a:pPr>
            <a:r>
              <a:rPr lang="en-US" dirty="0" err="1"/>
              <a:t>Bindings.addFromPromptAsync</a:t>
            </a:r>
            <a:endParaRPr lang="en-US" dirty="0"/>
          </a:p>
          <a:p>
            <a:pPr lvl="1"/>
            <a:r>
              <a:rPr lang="en-US" dirty="0" err="1"/>
              <a:t>Bindings.addFromSelectionAsync</a:t>
            </a:r>
            <a:endParaRPr lang="en-US" dirty="0"/>
          </a:p>
          <a:p>
            <a:pPr lvl="1"/>
            <a:r>
              <a:rPr lang="en-US" dirty="0" err="1"/>
              <a:t>Bindings.addFromNamedItem</a:t>
            </a:r>
            <a:r>
              <a:rPr lang="en-US" dirty="0"/>
              <a:t> </a:t>
            </a:r>
          </a:p>
          <a:p>
            <a:pPr>
              <a:spcBef>
                <a:spcPts val="1200"/>
              </a:spcBef>
            </a:pPr>
            <a:r>
              <a:rPr lang="en-US" sz="3000" dirty="0">
                <a:gradFill>
                  <a:gsLst>
                    <a:gs pos="18584">
                      <a:schemeClr val="accent5"/>
                    </a:gs>
                    <a:gs pos="43000">
                      <a:schemeClr val="accent5"/>
                    </a:gs>
                  </a:gsLst>
                  <a:lin ang="5400000" scaled="0"/>
                </a:gradFill>
              </a:rPr>
              <a:t>Referencing a binding</a:t>
            </a:r>
          </a:p>
          <a:p>
            <a:pPr lvl="1">
              <a:spcBef>
                <a:spcPts val="300"/>
              </a:spcBef>
            </a:pPr>
            <a:r>
              <a:rPr lang="en-US" dirty="0" err="1"/>
              <a:t>Bindings.getAllAsync</a:t>
            </a:r>
            <a:endParaRPr lang="en-US" dirty="0"/>
          </a:p>
          <a:p>
            <a:pPr lvl="1"/>
            <a:r>
              <a:rPr lang="en-US" dirty="0" err="1"/>
              <a:t>Bindings.getByIdAsync</a:t>
            </a:r>
            <a:endParaRPr lang="en-US" dirty="0"/>
          </a:p>
          <a:p>
            <a:pPr lvl="1"/>
            <a:r>
              <a:rPr lang="en-US" dirty="0" err="1"/>
              <a:t>Office.Select</a:t>
            </a:r>
            <a:endParaRPr lang="en-US" dirty="0"/>
          </a:p>
          <a:p>
            <a:pPr>
              <a:spcBef>
                <a:spcPts val="1200"/>
              </a:spcBef>
            </a:pPr>
            <a:r>
              <a:rPr lang="en-US" sz="3000" dirty="0">
                <a:gradFill>
                  <a:gsLst>
                    <a:gs pos="18584">
                      <a:schemeClr val="accent5"/>
                    </a:gs>
                    <a:gs pos="43000">
                      <a:schemeClr val="accent5"/>
                    </a:gs>
                  </a:gsLst>
                  <a:lin ang="5400000" scaled="0"/>
                </a:gradFill>
              </a:rPr>
              <a:t>Removing a binding</a:t>
            </a:r>
          </a:p>
          <a:p>
            <a:pPr lvl="1">
              <a:spcBef>
                <a:spcPts val="300"/>
              </a:spcBef>
            </a:pPr>
            <a:r>
              <a:rPr lang="en-US" dirty="0" err="1"/>
              <a:t>Bindings.releaseByIdAsync</a:t>
            </a:r>
            <a:endParaRPr lang="en-US" dirty="0"/>
          </a:p>
          <a:p>
            <a:pPr>
              <a:spcBef>
                <a:spcPts val="1200"/>
              </a:spcBef>
            </a:pPr>
            <a:r>
              <a:rPr lang="en-US" sz="3000" dirty="0">
                <a:gradFill>
                  <a:gsLst>
                    <a:gs pos="18584">
                      <a:schemeClr val="accent5"/>
                    </a:gs>
                    <a:gs pos="43000">
                      <a:schemeClr val="accent5"/>
                    </a:gs>
                  </a:gsLst>
                  <a:lin ang="5400000" scaled="0"/>
                </a:gradFill>
              </a:rPr>
              <a:t>Binding event handler to a binding</a:t>
            </a:r>
          </a:p>
          <a:p>
            <a:pPr lvl="1">
              <a:spcBef>
                <a:spcPts val="300"/>
              </a:spcBef>
            </a:pPr>
            <a:r>
              <a:rPr lang="en-US" dirty="0" err="1"/>
              <a:t>Binding.addHandlerAsync</a:t>
            </a:r>
            <a:r>
              <a:rPr lang="en-US" dirty="0"/>
              <a:t>(“type”, handler);</a:t>
            </a:r>
          </a:p>
          <a:p>
            <a:endParaRPr lang="en-US" sz="2800" dirty="0"/>
          </a:p>
        </p:txBody>
      </p:sp>
      <p:sp>
        <p:nvSpPr>
          <p:cNvPr id="28" name="TextBox 27"/>
          <p:cNvSpPr txBox="1"/>
          <p:nvPr/>
        </p:nvSpPr>
        <p:spPr>
          <a:xfrm>
            <a:off x="5303520" y="3052309"/>
            <a:ext cx="6279051" cy="615553"/>
          </a:xfrm>
          <a:prstGeom prst="rect">
            <a:avLst/>
          </a:prstGeom>
          <a:solidFill>
            <a:schemeClr val="tx1">
              <a:lumMod val="10000"/>
              <a:lumOff val="90000"/>
              <a:alpha val="57000"/>
            </a:schemeClr>
          </a:solidFill>
          <a:ln cap="sq">
            <a:solidFill>
              <a:srgbClr val="C00000"/>
            </a:solidFill>
            <a:miter lim="800000"/>
          </a:ln>
        </p:spPr>
        <p:txBody>
          <a:bodyPr wrap="square" lIns="146304" tIns="91440" rIns="146304" bIns="91440" rtlCol="0">
            <a:spAutoFit/>
          </a:bodyPr>
          <a:lstStyle/>
          <a:p>
            <a:pPr algn="ctr"/>
            <a:r>
              <a:rPr lang="en-US" sz="1400" dirty="0">
                <a:gradFill>
                  <a:gsLst>
                    <a:gs pos="92515">
                      <a:srgbClr val="262626"/>
                    </a:gs>
                    <a:gs pos="0">
                      <a:srgbClr val="262626"/>
                    </a:gs>
                  </a:gsLst>
                  <a:lin ang="5400000" scaled="0"/>
                </a:gradFill>
              </a:rPr>
              <a:t>A dialog is presented to the user experience when you call </a:t>
            </a:r>
            <a:r>
              <a:rPr lang="en-US" sz="1400" i="1" dirty="0" err="1">
                <a:gradFill>
                  <a:gsLst>
                    <a:gs pos="92515">
                      <a:srgbClr val="262626"/>
                    </a:gs>
                    <a:gs pos="0">
                      <a:srgbClr val="262626"/>
                    </a:gs>
                  </a:gsLst>
                  <a:lin ang="5400000" scaled="0"/>
                </a:gradFill>
              </a:rPr>
              <a:t>addFromPromptAsync</a:t>
            </a:r>
            <a:r>
              <a:rPr lang="en-US" sz="1400" dirty="0">
                <a:gradFill>
                  <a:gsLst>
                    <a:gs pos="92515">
                      <a:srgbClr val="262626"/>
                    </a:gs>
                    <a:gs pos="0">
                      <a:srgbClr val="262626"/>
                    </a:gs>
                  </a:gsLst>
                  <a:lin ang="5400000" scaled="0"/>
                </a:gradFill>
              </a:rPr>
              <a:t>.</a:t>
            </a:r>
          </a:p>
        </p:txBody>
      </p:sp>
      <p:cxnSp>
        <p:nvCxnSpPr>
          <p:cNvPr id="9" name="Straight Arrow Connector 8"/>
          <p:cNvCxnSpPr>
            <a:stCxn id="28" idx="2"/>
          </p:cNvCxnSpPr>
          <p:nvPr/>
        </p:nvCxnSpPr>
        <p:spPr>
          <a:xfrm>
            <a:off x="8443046" y="3667862"/>
            <a:ext cx="119929" cy="444557"/>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303520" y="1371600"/>
            <a:ext cx="6279051" cy="1570934"/>
            <a:chOff x="5836029" y="1405720"/>
            <a:chExt cx="6283183" cy="1571968"/>
          </a:xfrm>
        </p:grpSpPr>
        <p:sp>
          <p:nvSpPr>
            <p:cNvPr id="3" name="Rectangle 2"/>
            <p:cNvSpPr/>
            <p:nvPr/>
          </p:nvSpPr>
          <p:spPr bwMode="auto">
            <a:xfrm>
              <a:off x="5836029" y="1405720"/>
              <a:ext cx="6283183" cy="1571968"/>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32" tIns="182832" rIns="182832" bIns="45706" numCol="1" rtlCol="0" anchor="t"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latin typeface="Segoe Condensed" pitchFamily="34" charset="0"/>
              </a:endParaRPr>
            </a:p>
          </p:txBody>
        </p:sp>
        <p:pic>
          <p:nvPicPr>
            <p:cNvPr id="29" name="Picture 2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0152" y="1446964"/>
              <a:ext cx="6158420" cy="1476436"/>
            </a:xfrm>
            <a:prstGeom prst="rect">
              <a:avLst/>
            </a:prstGeom>
            <a:solidFill>
              <a:schemeClr val="tx1">
                <a:lumMod val="40000"/>
                <a:lumOff val="60000"/>
              </a:schemeClr>
            </a:solidFill>
            <a:ln>
              <a:noFill/>
            </a:ln>
          </p:spPr>
        </p:pic>
      </p:grpSp>
      <p:grpSp>
        <p:nvGrpSpPr>
          <p:cNvPr id="15" name="Group 14"/>
          <p:cNvGrpSpPr/>
          <p:nvPr/>
        </p:nvGrpSpPr>
        <p:grpSpPr>
          <a:xfrm>
            <a:off x="10372849" y="36128"/>
            <a:ext cx="1963932" cy="287338"/>
            <a:chOff x="10220449" y="51368"/>
            <a:chExt cx="1963932" cy="287338"/>
          </a:xfrm>
        </p:grpSpPr>
        <p:sp>
          <p:nvSpPr>
            <p:cNvPr id="16" name="TextBox 15"/>
            <p:cNvSpPr txBox="1"/>
            <p:nvPr/>
          </p:nvSpPr>
          <p:spPr>
            <a:xfrm>
              <a:off x="10220449" y="51368"/>
              <a:ext cx="1963932"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Generic Office.js APIs</a:t>
              </a:r>
            </a:p>
          </p:txBody>
        </p:sp>
        <p:sp>
          <p:nvSpPr>
            <p:cNvPr id="17" name="Freeform 5"/>
            <p:cNvSpPr>
              <a:spLocks/>
            </p:cNvSpPr>
            <p:nvPr/>
          </p:nvSpPr>
          <p:spPr bwMode="auto">
            <a:xfrm>
              <a:off x="10223148" y="156627"/>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3272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a:t>b</a:t>
            </a:r>
            <a:r>
              <a:rPr lang="en-US" dirty="0" smtClean="0"/>
              <a:t>indings in JavaScript</a:t>
            </a:r>
            <a:endParaRPr lang="en-US" dirty="0"/>
          </a:p>
        </p:txBody>
      </p:sp>
      <p:pic>
        <p:nvPicPr>
          <p:cNvPr id="5" name="Picture 4"/>
          <p:cNvPicPr>
            <a:picLocks noChangeAspect="1"/>
          </p:cNvPicPr>
          <p:nvPr/>
        </p:nvPicPr>
        <p:blipFill>
          <a:blip r:embed="rId3"/>
          <a:stretch>
            <a:fillRect/>
          </a:stretch>
        </p:blipFill>
        <p:spPr>
          <a:xfrm>
            <a:off x="444500" y="1214120"/>
            <a:ext cx="8743950" cy="2362200"/>
          </a:xfrm>
          <a:prstGeom prst="rect">
            <a:avLst/>
          </a:prstGeom>
          <a:ln>
            <a:solidFill>
              <a:schemeClr val="bg1">
                <a:lumMod val="50000"/>
              </a:schemeClr>
            </a:solidFill>
          </a:ln>
        </p:spPr>
      </p:pic>
      <p:pic>
        <p:nvPicPr>
          <p:cNvPr id="6" name="Picture 5"/>
          <p:cNvPicPr>
            <a:picLocks noChangeAspect="1"/>
          </p:cNvPicPr>
          <p:nvPr/>
        </p:nvPicPr>
        <p:blipFill>
          <a:blip r:embed="rId4"/>
          <a:stretch>
            <a:fillRect/>
          </a:stretch>
        </p:blipFill>
        <p:spPr>
          <a:xfrm>
            <a:off x="444500" y="3736975"/>
            <a:ext cx="7343775" cy="942975"/>
          </a:xfrm>
          <a:prstGeom prst="rect">
            <a:avLst/>
          </a:prstGeom>
          <a:ln>
            <a:solidFill>
              <a:schemeClr val="bg1">
                <a:lumMod val="50000"/>
              </a:schemeClr>
            </a:solidFill>
          </a:ln>
        </p:spPr>
      </p:pic>
      <p:grpSp>
        <p:nvGrpSpPr>
          <p:cNvPr id="7" name="Group 6"/>
          <p:cNvGrpSpPr/>
          <p:nvPr/>
        </p:nvGrpSpPr>
        <p:grpSpPr>
          <a:xfrm>
            <a:off x="10372849" y="36128"/>
            <a:ext cx="1963932" cy="287338"/>
            <a:chOff x="10220449" y="51368"/>
            <a:chExt cx="1963932" cy="287338"/>
          </a:xfrm>
        </p:grpSpPr>
        <p:sp>
          <p:nvSpPr>
            <p:cNvPr id="8" name="TextBox 7"/>
            <p:cNvSpPr txBox="1"/>
            <p:nvPr/>
          </p:nvSpPr>
          <p:spPr>
            <a:xfrm>
              <a:off x="10220449" y="51368"/>
              <a:ext cx="1963932"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Generic Office.js APIs</a:t>
              </a:r>
            </a:p>
          </p:txBody>
        </p:sp>
        <p:sp>
          <p:nvSpPr>
            <p:cNvPr id="9" name="Freeform 5"/>
            <p:cNvSpPr>
              <a:spLocks/>
            </p:cNvSpPr>
            <p:nvPr/>
          </p:nvSpPr>
          <p:spPr bwMode="auto">
            <a:xfrm>
              <a:off x="10223148" y="156627"/>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834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Adding event hander bindings</a:t>
            </a:r>
            <a:endParaRPr lang="en-US" dirty="0"/>
          </a:p>
        </p:txBody>
      </p:sp>
      <p:sp>
        <p:nvSpPr>
          <p:cNvPr id="5" name="Text Placeholder 4"/>
          <p:cNvSpPr>
            <a:spLocks noGrp="1"/>
          </p:cNvSpPr>
          <p:nvPr>
            <p:ph type="body" sz="quarter" idx="10"/>
          </p:nvPr>
        </p:nvSpPr>
        <p:spPr>
          <a:xfrm>
            <a:off x="249239" y="1212850"/>
            <a:ext cx="11887200" cy="1144929"/>
          </a:xfrm>
        </p:spPr>
        <p:txBody>
          <a:bodyPr/>
          <a:lstStyle/>
          <a:p>
            <a:r>
              <a:rPr lang="en-US" dirty="0" smtClean="0">
                <a:gradFill>
                  <a:gsLst>
                    <a:gs pos="23009">
                      <a:schemeClr val="accent5"/>
                    </a:gs>
                    <a:gs pos="54000">
                      <a:schemeClr val="accent5"/>
                    </a:gs>
                  </a:gsLst>
                  <a:lin ang="5400000" scaled="0"/>
                </a:gradFill>
              </a:rPr>
              <a:t>Event handlers added using </a:t>
            </a:r>
            <a:r>
              <a:rPr lang="en-US" dirty="0" err="1" smtClean="0">
                <a:gradFill>
                  <a:gsLst>
                    <a:gs pos="23009">
                      <a:schemeClr val="accent5"/>
                    </a:gs>
                    <a:gs pos="54000">
                      <a:schemeClr val="accent5"/>
                    </a:gs>
                  </a:gsLst>
                  <a:lin ang="5400000" scaled="0"/>
                </a:gradFill>
              </a:rPr>
              <a:t>addHandlerAsync</a:t>
            </a:r>
            <a:endParaRPr lang="en-US" dirty="0" smtClean="0">
              <a:gradFill>
                <a:gsLst>
                  <a:gs pos="23009">
                    <a:schemeClr val="accent5"/>
                  </a:gs>
                  <a:gs pos="54000">
                    <a:schemeClr val="accent5"/>
                  </a:gs>
                </a:gsLst>
                <a:lin ang="5400000" scaled="0"/>
              </a:gradFill>
            </a:endParaRPr>
          </a:p>
          <a:p>
            <a:pPr lvl="1"/>
            <a:r>
              <a:rPr lang="en-US" sz="2400" dirty="0" smtClean="0"/>
              <a:t>Callback function called automatically when user updates binding content</a:t>
            </a:r>
            <a:endParaRPr lang="en-US" sz="2400" dirty="0"/>
          </a:p>
        </p:txBody>
      </p:sp>
      <p:pic>
        <p:nvPicPr>
          <p:cNvPr id="4" name="Picture 3"/>
          <p:cNvPicPr>
            <a:picLocks noChangeAspect="1"/>
          </p:cNvPicPr>
          <p:nvPr/>
        </p:nvPicPr>
        <p:blipFill>
          <a:blip r:embed="rId3"/>
          <a:stretch>
            <a:fillRect/>
          </a:stretch>
        </p:blipFill>
        <p:spPr>
          <a:xfrm>
            <a:off x="457200" y="2468880"/>
            <a:ext cx="10439400" cy="1581150"/>
          </a:xfrm>
          <a:prstGeom prst="rect">
            <a:avLst/>
          </a:prstGeom>
          <a:ln>
            <a:solidFill>
              <a:schemeClr val="bg1">
                <a:lumMod val="50000"/>
              </a:schemeClr>
            </a:solidFill>
          </a:ln>
        </p:spPr>
      </p:pic>
      <p:grpSp>
        <p:nvGrpSpPr>
          <p:cNvPr id="7" name="Group 6"/>
          <p:cNvGrpSpPr/>
          <p:nvPr/>
        </p:nvGrpSpPr>
        <p:grpSpPr>
          <a:xfrm>
            <a:off x="10372849" y="36128"/>
            <a:ext cx="1963932" cy="287338"/>
            <a:chOff x="10220449" y="51368"/>
            <a:chExt cx="1963932" cy="287338"/>
          </a:xfrm>
        </p:grpSpPr>
        <p:sp>
          <p:nvSpPr>
            <p:cNvPr id="8" name="TextBox 7"/>
            <p:cNvSpPr txBox="1"/>
            <p:nvPr/>
          </p:nvSpPr>
          <p:spPr>
            <a:xfrm>
              <a:off x="10220449" y="51368"/>
              <a:ext cx="1963932"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Generic Office.js APIs</a:t>
              </a:r>
            </a:p>
          </p:txBody>
        </p:sp>
        <p:sp>
          <p:nvSpPr>
            <p:cNvPr id="9" name="Freeform 5"/>
            <p:cNvSpPr>
              <a:spLocks/>
            </p:cNvSpPr>
            <p:nvPr/>
          </p:nvSpPr>
          <p:spPr bwMode="auto">
            <a:xfrm>
              <a:off x="10223148" y="156627"/>
              <a:ext cx="94752" cy="136391"/>
            </a:xfrm>
            <a:custGeom>
              <a:avLst/>
              <a:gdLst>
                <a:gd name="T0" fmla="*/ 0 w 301"/>
                <a:gd name="T1" fmla="*/ 435 h 435"/>
                <a:gd name="T2" fmla="*/ 0 w 301"/>
                <a:gd name="T3" fmla="*/ 401 h 435"/>
                <a:gd name="T4" fmla="*/ 9 w 301"/>
                <a:gd name="T5" fmla="*/ 337 h 435"/>
                <a:gd name="T6" fmla="*/ 37 w 301"/>
                <a:gd name="T7" fmla="*/ 287 h 435"/>
                <a:gd name="T8" fmla="*/ 104 w 301"/>
                <a:gd name="T9" fmla="*/ 226 h 435"/>
                <a:gd name="T10" fmla="*/ 149 w 301"/>
                <a:gd name="T11" fmla="*/ 188 h 435"/>
                <a:gd name="T12" fmla="*/ 166 w 301"/>
                <a:gd name="T13" fmla="*/ 165 h 435"/>
                <a:gd name="T14" fmla="*/ 172 w 301"/>
                <a:gd name="T15" fmla="*/ 141 h 435"/>
                <a:gd name="T16" fmla="*/ 120 w 301"/>
                <a:gd name="T17" fmla="*/ 98 h 435"/>
                <a:gd name="T18" fmla="*/ 21 w 301"/>
                <a:gd name="T19" fmla="*/ 136 h 435"/>
                <a:gd name="T20" fmla="*/ 21 w 301"/>
                <a:gd name="T21" fmla="*/ 32 h 435"/>
                <a:gd name="T22" fmla="*/ 88 w 301"/>
                <a:gd name="T23" fmla="*/ 7 h 435"/>
                <a:gd name="T24" fmla="*/ 151 w 301"/>
                <a:gd name="T25" fmla="*/ 0 h 435"/>
                <a:gd name="T26" fmla="*/ 259 w 301"/>
                <a:gd name="T27" fmla="*/ 33 h 435"/>
                <a:gd name="T28" fmla="*/ 298 w 301"/>
                <a:gd name="T29" fmla="*/ 127 h 435"/>
                <a:gd name="T30" fmla="*/ 278 w 301"/>
                <a:gd name="T31" fmla="*/ 205 h 435"/>
                <a:gd name="T32" fmla="*/ 203 w 301"/>
                <a:gd name="T33" fmla="*/ 273 h 435"/>
                <a:gd name="T34" fmla="*/ 148 w 301"/>
                <a:gd name="T35" fmla="*/ 312 h 435"/>
                <a:gd name="T36" fmla="*/ 134 w 301"/>
                <a:gd name="T37" fmla="*/ 333 h 435"/>
                <a:gd name="T38" fmla="*/ 301 w 301"/>
                <a:gd name="T39" fmla="*/ 333 h 435"/>
                <a:gd name="T40" fmla="*/ 301 w 301"/>
                <a:gd name="T41" fmla="*/ 435 h 435"/>
                <a:gd name="T42" fmla="*/ 0 w 301"/>
                <a:gd name="T43"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1" h="435">
                  <a:moveTo>
                    <a:pt x="0" y="435"/>
                  </a:moveTo>
                  <a:cubicBezTo>
                    <a:pt x="0" y="401"/>
                    <a:pt x="0" y="401"/>
                    <a:pt x="0" y="401"/>
                  </a:cubicBezTo>
                  <a:cubicBezTo>
                    <a:pt x="0" y="377"/>
                    <a:pt x="3" y="355"/>
                    <a:pt x="9" y="337"/>
                  </a:cubicBezTo>
                  <a:cubicBezTo>
                    <a:pt x="15" y="320"/>
                    <a:pt x="24" y="303"/>
                    <a:pt x="37" y="287"/>
                  </a:cubicBezTo>
                  <a:cubicBezTo>
                    <a:pt x="50" y="271"/>
                    <a:pt x="72" y="251"/>
                    <a:pt x="104" y="226"/>
                  </a:cubicBezTo>
                  <a:cubicBezTo>
                    <a:pt x="127" y="208"/>
                    <a:pt x="142" y="195"/>
                    <a:pt x="149" y="188"/>
                  </a:cubicBezTo>
                  <a:cubicBezTo>
                    <a:pt x="157" y="180"/>
                    <a:pt x="162" y="172"/>
                    <a:pt x="166" y="165"/>
                  </a:cubicBezTo>
                  <a:cubicBezTo>
                    <a:pt x="170" y="157"/>
                    <a:pt x="172" y="149"/>
                    <a:pt x="172" y="141"/>
                  </a:cubicBezTo>
                  <a:cubicBezTo>
                    <a:pt x="172" y="112"/>
                    <a:pt x="154" y="98"/>
                    <a:pt x="120" y="98"/>
                  </a:cubicBezTo>
                  <a:cubicBezTo>
                    <a:pt x="85" y="98"/>
                    <a:pt x="52" y="111"/>
                    <a:pt x="21" y="136"/>
                  </a:cubicBezTo>
                  <a:cubicBezTo>
                    <a:pt x="21" y="32"/>
                    <a:pt x="21" y="32"/>
                    <a:pt x="21" y="32"/>
                  </a:cubicBezTo>
                  <a:cubicBezTo>
                    <a:pt x="45" y="20"/>
                    <a:pt x="67" y="12"/>
                    <a:pt x="88" y="7"/>
                  </a:cubicBezTo>
                  <a:cubicBezTo>
                    <a:pt x="108" y="2"/>
                    <a:pt x="129" y="0"/>
                    <a:pt x="151" y="0"/>
                  </a:cubicBezTo>
                  <a:cubicBezTo>
                    <a:pt x="198" y="0"/>
                    <a:pt x="234" y="11"/>
                    <a:pt x="259" y="33"/>
                  </a:cubicBezTo>
                  <a:cubicBezTo>
                    <a:pt x="285" y="55"/>
                    <a:pt x="298" y="87"/>
                    <a:pt x="298" y="127"/>
                  </a:cubicBezTo>
                  <a:cubicBezTo>
                    <a:pt x="298" y="158"/>
                    <a:pt x="291" y="184"/>
                    <a:pt x="278" y="205"/>
                  </a:cubicBezTo>
                  <a:cubicBezTo>
                    <a:pt x="264" y="227"/>
                    <a:pt x="239" y="249"/>
                    <a:pt x="203" y="273"/>
                  </a:cubicBezTo>
                  <a:cubicBezTo>
                    <a:pt x="175" y="291"/>
                    <a:pt x="157" y="304"/>
                    <a:pt x="148" y="312"/>
                  </a:cubicBezTo>
                  <a:cubicBezTo>
                    <a:pt x="139" y="320"/>
                    <a:pt x="134" y="327"/>
                    <a:pt x="134" y="333"/>
                  </a:cubicBezTo>
                  <a:cubicBezTo>
                    <a:pt x="301" y="333"/>
                    <a:pt x="301" y="333"/>
                    <a:pt x="301" y="333"/>
                  </a:cubicBezTo>
                  <a:cubicBezTo>
                    <a:pt x="301" y="435"/>
                    <a:pt x="301" y="435"/>
                    <a:pt x="301" y="435"/>
                  </a:cubicBezTo>
                  <a:lnTo>
                    <a:pt x="0" y="43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3205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r>
              <a:rPr lang="en-US" dirty="0" smtClean="0"/>
              <a:t>Building your first </a:t>
            </a:r>
            <a:br>
              <a:rPr lang="en-US" dirty="0" smtClean="0"/>
            </a:br>
            <a:r>
              <a:rPr lang="en-US" dirty="0" smtClean="0"/>
              <a:t>Office add-in</a:t>
            </a:r>
            <a:endParaRPr lang="en-US" dirty="0"/>
          </a:p>
        </p:txBody>
      </p:sp>
      <p:grpSp>
        <p:nvGrpSpPr>
          <p:cNvPr id="49" name="Group 48"/>
          <p:cNvGrpSpPr/>
          <p:nvPr/>
        </p:nvGrpSpPr>
        <p:grpSpPr>
          <a:xfrm>
            <a:off x="4992915" y="3066255"/>
            <a:ext cx="6986360" cy="3493179"/>
            <a:chOff x="4664075" y="3040063"/>
            <a:chExt cx="7315200" cy="3657600"/>
          </a:xfrm>
        </p:grpSpPr>
        <p:grpSp>
          <p:nvGrpSpPr>
            <p:cNvPr id="48" name="Group 47"/>
            <p:cNvGrpSpPr/>
            <p:nvPr/>
          </p:nvGrpSpPr>
          <p:grpSpPr>
            <a:xfrm>
              <a:off x="7318375" y="3040063"/>
              <a:ext cx="4660900" cy="3657600"/>
              <a:chOff x="7318375" y="3040063"/>
              <a:chExt cx="4660900" cy="3657600"/>
            </a:xfrm>
          </p:grpSpPr>
          <p:sp>
            <p:nvSpPr>
              <p:cNvPr id="9"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0"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1"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2"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3"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4" name="Freeform 9"/>
              <p:cNvSpPr>
                <a:spLocks/>
              </p:cNvSpPr>
              <p:nvPr/>
            </p:nvSpPr>
            <p:spPr bwMode="auto">
              <a:xfrm flipH="1">
                <a:off x="10906123" y="6459745"/>
                <a:ext cx="376238" cy="195264"/>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5"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6" name="Freeform 11"/>
              <p:cNvSpPr>
                <a:spLocks/>
              </p:cNvSpPr>
              <p:nvPr/>
            </p:nvSpPr>
            <p:spPr bwMode="auto">
              <a:xfrm flipH="1">
                <a:off x="11371263" y="6459745"/>
                <a:ext cx="376238" cy="195264"/>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7"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8"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19"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0"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1"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2"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4"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5"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6"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7"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8"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9"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0"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1"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2"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3"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4"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5"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6"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37"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42" name="Rectangle 41"/>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47" name="Group 46"/>
            <p:cNvGrpSpPr/>
            <p:nvPr/>
          </p:nvGrpSpPr>
          <p:grpSpPr>
            <a:xfrm>
              <a:off x="4664075" y="4286961"/>
              <a:ext cx="5793411" cy="2392930"/>
              <a:chOff x="4664075" y="4286961"/>
              <a:chExt cx="5793411" cy="2392930"/>
            </a:xfrm>
          </p:grpSpPr>
          <p:pic>
            <p:nvPicPr>
              <p:cNvPr id="39" name="Picture 38"/>
              <p:cNvPicPr>
                <a:picLocks noChangeAspect="1"/>
              </p:cNvPicPr>
              <p:nvPr/>
            </p:nvPicPr>
            <p:blipFill>
              <a:blip r:embed="rId3"/>
              <a:stretch>
                <a:fillRect/>
              </a:stretch>
            </p:blipFill>
            <p:spPr>
              <a:xfrm flipH="1">
                <a:off x="4664075" y="4286961"/>
                <a:ext cx="5793411" cy="2392930"/>
              </a:xfrm>
              <a:prstGeom prst="rect">
                <a:avLst/>
              </a:prstGeom>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45" name="Rectangle 44"/>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50" name="Group 49"/>
          <p:cNvGrpSpPr/>
          <p:nvPr/>
        </p:nvGrpSpPr>
        <p:grpSpPr>
          <a:xfrm>
            <a:off x="10873493" y="-287338"/>
            <a:ext cx="1506833" cy="287338"/>
            <a:chOff x="10837817" y="167118"/>
            <a:chExt cx="1506833" cy="287338"/>
          </a:xfrm>
        </p:grpSpPr>
        <p:sp>
          <p:nvSpPr>
            <p:cNvPr id="51" name="TextBox 50"/>
            <p:cNvSpPr txBox="1"/>
            <p:nvPr/>
          </p:nvSpPr>
          <p:spPr>
            <a:xfrm>
              <a:off x="10837817" y="167118"/>
              <a:ext cx="1506833"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rgbClr val="FFFFFF"/>
                      </a:gs>
                      <a:gs pos="31000">
                        <a:srgbClr val="FFFFFF"/>
                      </a:gs>
                    </a:gsLst>
                    <a:lin ang="5400000" scaled="0"/>
                  </a:gradFill>
                </a:rPr>
                <a:t>Getting started</a:t>
              </a:r>
            </a:p>
          </p:txBody>
        </p:sp>
        <p:sp>
          <p:nvSpPr>
            <p:cNvPr id="52" name="Freeform 51"/>
            <p:cNvSpPr>
              <a:spLocks/>
            </p:cNvSpPr>
            <p:nvPr/>
          </p:nvSpPr>
          <p:spPr bwMode="auto">
            <a:xfrm>
              <a:off x="10853698" y="277140"/>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spTree>
    <p:extLst>
      <p:ext uri="{BB962C8B-B14F-4D97-AF65-F5344CB8AC3E}">
        <p14:creationId xmlns:p14="http://schemas.microsoft.com/office/powerpoint/2010/main" val="300462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5920" y="2125662"/>
            <a:ext cx="11887200" cy="1181862"/>
          </a:xfrm>
        </p:spPr>
        <p:txBody>
          <a:bodyPr/>
          <a:lstStyle/>
          <a:p>
            <a:r>
              <a:rPr lang="en-US" dirty="0" smtClean="0"/>
              <a:t>Word/Excel Office.js APIs</a:t>
            </a:r>
            <a:endParaRPr lang="en-US" dirty="0"/>
          </a:p>
        </p:txBody>
      </p:sp>
      <p:sp>
        <p:nvSpPr>
          <p:cNvPr id="4" name="Freeform 9"/>
          <p:cNvSpPr>
            <a:spLocks/>
          </p:cNvSpPr>
          <p:nvPr/>
        </p:nvSpPr>
        <p:spPr bwMode="auto">
          <a:xfrm>
            <a:off x="506983" y="1312580"/>
            <a:ext cx="1131887" cy="1736725"/>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2">
              <a:lumMod val="50000"/>
              <a:alpha val="64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722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New Office 2016 APIs</a:t>
            </a:r>
            <a:endParaRPr lang="en-US" dirty="0"/>
          </a:p>
        </p:txBody>
      </p:sp>
      <p:sp>
        <p:nvSpPr>
          <p:cNvPr id="2" name="Text Placeholder 1"/>
          <p:cNvSpPr>
            <a:spLocks noGrp="1"/>
          </p:cNvSpPr>
          <p:nvPr>
            <p:ph type="body" sz="quarter" idx="10"/>
          </p:nvPr>
        </p:nvSpPr>
        <p:spPr>
          <a:xfrm>
            <a:off x="249239" y="1212849"/>
            <a:ext cx="5694361" cy="4075924"/>
          </a:xfrm>
        </p:spPr>
        <p:txBody>
          <a:bodyPr/>
          <a:lstStyle/>
          <a:p>
            <a:pPr>
              <a:spcBef>
                <a:spcPts val="1200"/>
              </a:spcBef>
            </a:pPr>
            <a:r>
              <a:rPr lang="en-US" sz="3920" dirty="0">
                <a:gradFill>
                  <a:gsLst>
                    <a:gs pos="14159">
                      <a:schemeClr val="accent2"/>
                    </a:gs>
                    <a:gs pos="44000">
                      <a:schemeClr val="accent2"/>
                    </a:gs>
                  </a:gsLst>
                  <a:lin ang="5400000" scaled="0"/>
                </a:gradFill>
              </a:rPr>
              <a:t>Batching</a:t>
            </a:r>
          </a:p>
          <a:p>
            <a:pPr lvl="1">
              <a:spcBef>
                <a:spcPts val="0"/>
              </a:spcBef>
            </a:pPr>
            <a:r>
              <a:rPr lang="en-US" sz="2352" dirty="0"/>
              <a:t>Multiple API execution requests can be queued (batched) and executed at once</a:t>
            </a:r>
          </a:p>
          <a:p>
            <a:pPr>
              <a:spcBef>
                <a:spcPts val="1200"/>
              </a:spcBef>
            </a:pPr>
            <a:r>
              <a:rPr lang="en-US" sz="3920" dirty="0">
                <a:gradFill>
                  <a:gsLst>
                    <a:gs pos="14159">
                      <a:schemeClr val="accent2"/>
                    </a:gs>
                    <a:gs pos="44000">
                      <a:schemeClr val="accent2"/>
                    </a:gs>
                  </a:gsLst>
                  <a:lin ang="5400000" scaled="0"/>
                </a:gradFill>
              </a:rPr>
              <a:t>Promises Syntax</a:t>
            </a:r>
          </a:p>
          <a:p>
            <a:pPr lvl="1">
              <a:spcBef>
                <a:spcPts val="0"/>
              </a:spcBef>
            </a:pPr>
            <a:r>
              <a:rPr lang="en-US" sz="2352" dirty="0"/>
              <a:t>Helps manage complex and nested callback flows in a simple manner</a:t>
            </a:r>
          </a:p>
          <a:p>
            <a:pPr>
              <a:spcBef>
                <a:spcPts val="1200"/>
              </a:spcBef>
            </a:pPr>
            <a:r>
              <a:rPr lang="en-US" sz="3920" dirty="0">
                <a:gradFill>
                  <a:gsLst>
                    <a:gs pos="14159">
                      <a:schemeClr val="accent2"/>
                    </a:gs>
                    <a:gs pos="44000">
                      <a:schemeClr val="accent2"/>
                    </a:gs>
                  </a:gsLst>
                  <a:lin ang="5400000" scaled="0"/>
                </a:gradFill>
              </a:rPr>
              <a:t>Object oriented design</a:t>
            </a:r>
          </a:p>
          <a:p>
            <a:pPr lvl="1">
              <a:spcBef>
                <a:spcPts val="0"/>
              </a:spcBef>
            </a:pPr>
            <a:r>
              <a:rPr lang="en-US" sz="2352" dirty="0"/>
              <a:t>Enables a friendlier syntax for interacting with complex object hierarchies/graphs</a:t>
            </a:r>
          </a:p>
        </p:txBody>
      </p:sp>
      <p:sp>
        <p:nvSpPr>
          <p:cNvPr id="4" name="Text Placeholder 3"/>
          <p:cNvSpPr>
            <a:spLocks noGrp="1"/>
          </p:cNvSpPr>
          <p:nvPr>
            <p:ph type="body" sz="quarter" idx="11"/>
          </p:nvPr>
        </p:nvSpPr>
        <p:spPr>
          <a:xfrm>
            <a:off x="6489701" y="1212849"/>
            <a:ext cx="5672138" cy="3894912"/>
          </a:xfrm>
        </p:spPr>
        <p:txBody>
          <a:bodyPr/>
          <a:lstStyle/>
          <a:p>
            <a:pPr>
              <a:spcBef>
                <a:spcPts val="1200"/>
              </a:spcBef>
            </a:pPr>
            <a:r>
              <a:rPr lang="en-US" sz="3920" dirty="0">
                <a:gradFill>
                  <a:gsLst>
                    <a:gs pos="14159">
                      <a:schemeClr val="accent2"/>
                    </a:gs>
                    <a:gs pos="44000">
                      <a:schemeClr val="accent2"/>
                    </a:gs>
                  </a:gsLst>
                  <a:lin ang="5400000" scaled="0"/>
                </a:gradFill>
              </a:rPr>
              <a:t>Selective loading</a:t>
            </a:r>
          </a:p>
          <a:p>
            <a:pPr lvl="1">
              <a:spcBef>
                <a:spcPts val="0"/>
              </a:spcBef>
            </a:pPr>
            <a:r>
              <a:rPr lang="en-US" sz="2352" dirty="0"/>
              <a:t>Allows for efficient execution </a:t>
            </a:r>
            <a:r>
              <a:rPr lang="en-US" sz="2352" dirty="0" smtClean="0"/>
              <a:t/>
            </a:r>
            <a:br>
              <a:rPr lang="en-US" sz="2352" dirty="0" smtClean="0"/>
            </a:br>
            <a:r>
              <a:rPr lang="en-US" sz="2352" dirty="0" smtClean="0"/>
              <a:t>(</a:t>
            </a:r>
            <a:r>
              <a:rPr lang="en-US" sz="2352" dirty="0"/>
              <a:t>only necessary properties/objects </a:t>
            </a:r>
            <a:r>
              <a:rPr lang="en-US" sz="2352" dirty="0" smtClean="0"/>
              <a:t/>
            </a:r>
            <a:br>
              <a:rPr lang="en-US" sz="2352" dirty="0" smtClean="0"/>
            </a:br>
            <a:r>
              <a:rPr lang="en-US" sz="2352" dirty="0" smtClean="0"/>
              <a:t>are </a:t>
            </a:r>
            <a:r>
              <a:rPr lang="en-US" sz="2352" dirty="0"/>
              <a:t>marshalled)</a:t>
            </a:r>
          </a:p>
          <a:p>
            <a:pPr>
              <a:spcBef>
                <a:spcPts val="1200"/>
              </a:spcBef>
            </a:pPr>
            <a:r>
              <a:rPr lang="en-US" sz="3920" dirty="0">
                <a:gradFill>
                  <a:gsLst>
                    <a:gs pos="14159">
                      <a:schemeClr val="accent2"/>
                    </a:gs>
                    <a:gs pos="44000">
                      <a:schemeClr val="accent2"/>
                    </a:gs>
                  </a:gsLst>
                  <a:lin ang="5400000" scaled="0"/>
                </a:gradFill>
              </a:rPr>
              <a:t>Service-compatible</a:t>
            </a:r>
          </a:p>
          <a:p>
            <a:pPr lvl="1">
              <a:spcBef>
                <a:spcPts val="0"/>
              </a:spcBef>
            </a:pPr>
            <a:r>
              <a:rPr lang="en-US" sz="2352" dirty="0"/>
              <a:t>Allows for REST API equivalents with shared interface contracts </a:t>
            </a:r>
          </a:p>
          <a:p>
            <a:endParaRPr lang="en-US" sz="3920" dirty="0"/>
          </a:p>
        </p:txBody>
      </p:sp>
      <p:grpSp>
        <p:nvGrpSpPr>
          <p:cNvPr id="9" name="Group 8"/>
          <p:cNvGrpSpPr/>
          <p:nvPr/>
        </p:nvGrpSpPr>
        <p:grpSpPr>
          <a:xfrm>
            <a:off x="10845289" y="36128"/>
            <a:ext cx="1506731" cy="287338"/>
            <a:chOff x="10845289" y="36128"/>
            <a:chExt cx="1506731" cy="287338"/>
          </a:xfrm>
        </p:grpSpPr>
        <p:sp>
          <p:nvSpPr>
            <p:cNvPr id="6" name="TextBox 5"/>
            <p:cNvSpPr txBox="1"/>
            <p:nvPr/>
          </p:nvSpPr>
          <p:spPr>
            <a:xfrm>
              <a:off x="10845289" y="36128"/>
              <a:ext cx="1506731"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Getting started</a:t>
              </a:r>
            </a:p>
          </p:txBody>
        </p:sp>
        <p:sp>
          <p:nvSpPr>
            <p:cNvPr id="8" name="Freeform 9"/>
            <p:cNvSpPr>
              <a:spLocks/>
            </p:cNvSpPr>
            <p:nvPr/>
          </p:nvSpPr>
          <p:spPr bwMode="auto">
            <a:xfrm>
              <a:off x="10853698" y="141387"/>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6863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1" name="Rectangle 20"/>
          <p:cNvSpPr/>
          <p:nvPr/>
        </p:nvSpPr>
        <p:spPr bwMode="auto">
          <a:xfrm>
            <a:off x="5626100" y="6515100"/>
            <a:ext cx="1143000" cy="292100"/>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a:xfrm>
            <a:off x="274638" y="1211263"/>
            <a:ext cx="11887200" cy="2179058"/>
          </a:xfrm>
        </p:spPr>
        <p:txBody>
          <a:bodyPr/>
          <a:lstStyle/>
          <a:p>
            <a:r>
              <a:rPr lang="en-US" dirty="0" smtClean="0">
                <a:gradFill>
                  <a:gsLst>
                    <a:gs pos="67000">
                      <a:schemeClr val="bg1"/>
                    </a:gs>
                    <a:gs pos="82258">
                      <a:schemeClr val="bg1"/>
                    </a:gs>
                  </a:gsLst>
                  <a:lin ang="5400000" scaled="0"/>
                </a:gradFill>
              </a:rPr>
              <a:t>Advanced Office Add-ins with Excel, Word and PowerPoint</a:t>
            </a:r>
            <a:endParaRPr lang="en-US" dirty="0">
              <a:gradFill>
                <a:gsLst>
                  <a:gs pos="67000">
                    <a:schemeClr val="bg1"/>
                  </a:gs>
                  <a:gs pos="82258">
                    <a:schemeClr val="bg1"/>
                  </a:gs>
                </a:gsLst>
                <a:lin ang="5400000" scaled="0"/>
              </a:gradFill>
            </a:endParaRPr>
          </a:p>
        </p:txBody>
      </p:sp>
      <p:grpSp>
        <p:nvGrpSpPr>
          <p:cNvPr id="23" name="Group 22"/>
          <p:cNvGrpSpPr/>
          <p:nvPr/>
        </p:nvGrpSpPr>
        <p:grpSpPr>
          <a:xfrm>
            <a:off x="6462713" y="3434058"/>
            <a:ext cx="5516562" cy="3258297"/>
            <a:chOff x="5240338" y="3342655"/>
            <a:chExt cx="5516562" cy="3258297"/>
          </a:xfrm>
        </p:grpSpPr>
        <p:grpSp>
          <p:nvGrpSpPr>
            <p:cNvPr id="20" name="Group 19"/>
            <p:cNvGrpSpPr/>
            <p:nvPr/>
          </p:nvGrpSpPr>
          <p:grpSpPr>
            <a:xfrm>
              <a:off x="5240338" y="3342655"/>
              <a:ext cx="5516562" cy="3258297"/>
              <a:chOff x="503238" y="38100"/>
              <a:chExt cx="11425238" cy="6748191"/>
            </a:xfrm>
          </p:grpSpPr>
          <p:sp>
            <p:nvSpPr>
              <p:cNvPr id="17" name="Freeform 6"/>
              <p:cNvSpPr>
                <a:spLocks noEditPoints="1"/>
              </p:cNvSpPr>
              <p:nvPr/>
            </p:nvSpPr>
            <p:spPr bwMode="auto">
              <a:xfrm>
                <a:off x="2139951" y="38100"/>
                <a:ext cx="8156575" cy="5713413"/>
              </a:xfrm>
              <a:custGeom>
                <a:avLst/>
                <a:gdLst>
                  <a:gd name="T0" fmla="*/ 2173 w 2173"/>
                  <a:gd name="T1" fmla="*/ 1521 h 1521"/>
                  <a:gd name="T2" fmla="*/ 0 w 2173"/>
                  <a:gd name="T3" fmla="*/ 1521 h 1521"/>
                  <a:gd name="T4" fmla="*/ 0 w 2173"/>
                  <a:gd name="T5" fmla="*/ 1507 h 1521"/>
                  <a:gd name="T6" fmla="*/ 0 w 2173"/>
                  <a:gd name="T7" fmla="*/ 113 h 1521"/>
                  <a:gd name="T8" fmla="*/ 113 w 2173"/>
                  <a:gd name="T9" fmla="*/ 1 h 1521"/>
                  <a:gd name="T10" fmla="*/ 2058 w 2173"/>
                  <a:gd name="T11" fmla="*/ 0 h 1521"/>
                  <a:gd name="T12" fmla="*/ 2173 w 2173"/>
                  <a:gd name="T13" fmla="*/ 116 h 1521"/>
                  <a:gd name="T14" fmla="*/ 2173 w 2173"/>
                  <a:gd name="T15" fmla="*/ 1469 h 1521"/>
                  <a:gd name="T16" fmla="*/ 2173 w 2173"/>
                  <a:gd name="T17" fmla="*/ 1521 h 1521"/>
                  <a:gd name="T18" fmla="*/ 2070 w 2173"/>
                  <a:gd name="T19" fmla="*/ 1419 h 1521"/>
                  <a:gd name="T20" fmla="*/ 2070 w 2173"/>
                  <a:gd name="T21" fmla="*/ 101 h 1521"/>
                  <a:gd name="T22" fmla="*/ 102 w 2173"/>
                  <a:gd name="T23" fmla="*/ 101 h 1521"/>
                  <a:gd name="T24" fmla="*/ 102 w 2173"/>
                  <a:gd name="T25" fmla="*/ 1419 h 1521"/>
                  <a:gd name="T26" fmla="*/ 2070 w 2173"/>
                  <a:gd name="T27" fmla="*/ 1419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3" h="1521">
                    <a:moveTo>
                      <a:pt x="2173" y="1521"/>
                    </a:moveTo>
                    <a:cubicBezTo>
                      <a:pt x="1448" y="1521"/>
                      <a:pt x="725" y="1521"/>
                      <a:pt x="0" y="1521"/>
                    </a:cubicBezTo>
                    <a:cubicBezTo>
                      <a:pt x="0" y="1516"/>
                      <a:pt x="0" y="1512"/>
                      <a:pt x="0" y="1507"/>
                    </a:cubicBezTo>
                    <a:cubicBezTo>
                      <a:pt x="0" y="1042"/>
                      <a:pt x="0" y="578"/>
                      <a:pt x="0" y="113"/>
                    </a:cubicBezTo>
                    <a:cubicBezTo>
                      <a:pt x="0" y="47"/>
                      <a:pt x="47" y="1"/>
                      <a:pt x="113" y="1"/>
                    </a:cubicBezTo>
                    <a:cubicBezTo>
                      <a:pt x="761" y="1"/>
                      <a:pt x="1409" y="1"/>
                      <a:pt x="2058" y="0"/>
                    </a:cubicBezTo>
                    <a:cubicBezTo>
                      <a:pt x="2125" y="0"/>
                      <a:pt x="2173" y="52"/>
                      <a:pt x="2173" y="116"/>
                    </a:cubicBezTo>
                    <a:cubicBezTo>
                      <a:pt x="2173" y="567"/>
                      <a:pt x="2173" y="1018"/>
                      <a:pt x="2173" y="1469"/>
                    </a:cubicBezTo>
                    <a:cubicBezTo>
                      <a:pt x="2173" y="1486"/>
                      <a:pt x="2173" y="1503"/>
                      <a:pt x="2173" y="1521"/>
                    </a:cubicBezTo>
                    <a:close/>
                    <a:moveTo>
                      <a:pt x="2070" y="1419"/>
                    </a:moveTo>
                    <a:cubicBezTo>
                      <a:pt x="2070" y="979"/>
                      <a:pt x="2070" y="540"/>
                      <a:pt x="2070" y="101"/>
                    </a:cubicBezTo>
                    <a:cubicBezTo>
                      <a:pt x="1413" y="101"/>
                      <a:pt x="758" y="101"/>
                      <a:pt x="102" y="101"/>
                    </a:cubicBezTo>
                    <a:cubicBezTo>
                      <a:pt x="102" y="541"/>
                      <a:pt x="102" y="980"/>
                      <a:pt x="102" y="1419"/>
                    </a:cubicBezTo>
                    <a:cubicBezTo>
                      <a:pt x="758" y="1419"/>
                      <a:pt x="1413" y="1419"/>
                      <a:pt x="2070" y="14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8" name="Freeform 7"/>
              <p:cNvSpPr>
                <a:spLocks/>
              </p:cNvSpPr>
              <p:nvPr/>
            </p:nvSpPr>
            <p:spPr bwMode="auto">
              <a:xfrm>
                <a:off x="503238" y="5960792"/>
                <a:ext cx="11425238" cy="825499"/>
              </a:xfrm>
              <a:custGeom>
                <a:avLst/>
                <a:gdLst>
                  <a:gd name="T0" fmla="*/ 1 w 3044"/>
                  <a:gd name="T1" fmla="*/ 0 h 220"/>
                  <a:gd name="T2" fmla="*/ 1250 w 3044"/>
                  <a:gd name="T3" fmla="*/ 0 h 220"/>
                  <a:gd name="T4" fmla="*/ 1250 w 3044"/>
                  <a:gd name="T5" fmla="*/ 16 h 220"/>
                  <a:gd name="T6" fmla="*/ 1318 w 3044"/>
                  <a:gd name="T7" fmla="*/ 83 h 220"/>
                  <a:gd name="T8" fmla="*/ 1752 w 3044"/>
                  <a:gd name="T9" fmla="*/ 83 h 220"/>
                  <a:gd name="T10" fmla="*/ 1763 w 3044"/>
                  <a:gd name="T11" fmla="*/ 83 h 220"/>
                  <a:gd name="T12" fmla="*/ 1794 w 3044"/>
                  <a:gd name="T13" fmla="*/ 52 h 220"/>
                  <a:gd name="T14" fmla="*/ 1794 w 3044"/>
                  <a:gd name="T15" fmla="*/ 4 h 220"/>
                  <a:gd name="T16" fmla="*/ 1795 w 3044"/>
                  <a:gd name="T17" fmla="*/ 0 h 220"/>
                  <a:gd name="T18" fmla="*/ 3042 w 3044"/>
                  <a:gd name="T19" fmla="*/ 0 h 220"/>
                  <a:gd name="T20" fmla="*/ 3042 w 3044"/>
                  <a:gd name="T21" fmla="*/ 112 h 220"/>
                  <a:gd name="T22" fmla="*/ 3022 w 3044"/>
                  <a:gd name="T23" fmla="*/ 139 h 220"/>
                  <a:gd name="T24" fmla="*/ 2927 w 3044"/>
                  <a:gd name="T25" fmla="*/ 176 h 220"/>
                  <a:gd name="T26" fmla="*/ 2741 w 3044"/>
                  <a:gd name="T27" fmla="*/ 206 h 220"/>
                  <a:gd name="T28" fmla="*/ 2402 w 3044"/>
                  <a:gd name="T29" fmla="*/ 217 h 220"/>
                  <a:gd name="T30" fmla="*/ 535 w 3044"/>
                  <a:gd name="T31" fmla="*/ 217 h 220"/>
                  <a:gd name="T32" fmla="*/ 345 w 3044"/>
                  <a:gd name="T33" fmla="*/ 211 h 220"/>
                  <a:gd name="T34" fmla="*/ 103 w 3044"/>
                  <a:gd name="T35" fmla="*/ 173 h 220"/>
                  <a:gd name="T36" fmla="*/ 22 w 3044"/>
                  <a:gd name="T37" fmla="*/ 139 h 220"/>
                  <a:gd name="T38" fmla="*/ 1 w 3044"/>
                  <a:gd name="T39" fmla="*/ 100 h 220"/>
                  <a:gd name="T40" fmla="*/ 1 w 3044"/>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4" h="220">
                    <a:moveTo>
                      <a:pt x="1" y="0"/>
                    </a:moveTo>
                    <a:cubicBezTo>
                      <a:pt x="417" y="0"/>
                      <a:pt x="833" y="0"/>
                      <a:pt x="1250" y="0"/>
                    </a:cubicBezTo>
                    <a:cubicBezTo>
                      <a:pt x="1250" y="6"/>
                      <a:pt x="1251" y="11"/>
                      <a:pt x="1250" y="16"/>
                    </a:cubicBezTo>
                    <a:cubicBezTo>
                      <a:pt x="1249" y="83"/>
                      <a:pt x="1250" y="84"/>
                      <a:pt x="1318" y="83"/>
                    </a:cubicBezTo>
                    <a:cubicBezTo>
                      <a:pt x="1463" y="83"/>
                      <a:pt x="1608" y="83"/>
                      <a:pt x="1752" y="83"/>
                    </a:cubicBezTo>
                    <a:cubicBezTo>
                      <a:pt x="1756" y="83"/>
                      <a:pt x="1759" y="83"/>
                      <a:pt x="1763" y="83"/>
                    </a:cubicBezTo>
                    <a:cubicBezTo>
                      <a:pt x="1783" y="83"/>
                      <a:pt x="1794" y="72"/>
                      <a:pt x="1794" y="52"/>
                    </a:cubicBezTo>
                    <a:cubicBezTo>
                      <a:pt x="1794" y="36"/>
                      <a:pt x="1794" y="20"/>
                      <a:pt x="1794" y="4"/>
                    </a:cubicBezTo>
                    <a:cubicBezTo>
                      <a:pt x="1794" y="3"/>
                      <a:pt x="1794" y="2"/>
                      <a:pt x="1795" y="0"/>
                    </a:cubicBezTo>
                    <a:cubicBezTo>
                      <a:pt x="2210" y="0"/>
                      <a:pt x="2627" y="0"/>
                      <a:pt x="3042" y="0"/>
                    </a:cubicBezTo>
                    <a:cubicBezTo>
                      <a:pt x="3042" y="38"/>
                      <a:pt x="3044" y="75"/>
                      <a:pt x="3042" y="112"/>
                    </a:cubicBezTo>
                    <a:cubicBezTo>
                      <a:pt x="3041" y="121"/>
                      <a:pt x="3030" y="132"/>
                      <a:pt x="3022" y="139"/>
                    </a:cubicBezTo>
                    <a:cubicBezTo>
                      <a:pt x="2994" y="159"/>
                      <a:pt x="2960" y="170"/>
                      <a:pt x="2927" y="176"/>
                    </a:cubicBezTo>
                    <a:cubicBezTo>
                      <a:pt x="2865" y="188"/>
                      <a:pt x="2803" y="198"/>
                      <a:pt x="2741" y="206"/>
                    </a:cubicBezTo>
                    <a:cubicBezTo>
                      <a:pt x="2628" y="220"/>
                      <a:pt x="2515" y="217"/>
                      <a:pt x="2402" y="217"/>
                    </a:cubicBezTo>
                    <a:cubicBezTo>
                      <a:pt x="1779" y="217"/>
                      <a:pt x="1157" y="218"/>
                      <a:pt x="535" y="217"/>
                    </a:cubicBezTo>
                    <a:cubicBezTo>
                      <a:pt x="472" y="217"/>
                      <a:pt x="408" y="215"/>
                      <a:pt x="345" y="211"/>
                    </a:cubicBezTo>
                    <a:cubicBezTo>
                      <a:pt x="263" y="206"/>
                      <a:pt x="182" y="194"/>
                      <a:pt x="103" y="173"/>
                    </a:cubicBezTo>
                    <a:cubicBezTo>
                      <a:pt x="75" y="166"/>
                      <a:pt x="48" y="151"/>
                      <a:pt x="22" y="139"/>
                    </a:cubicBezTo>
                    <a:cubicBezTo>
                      <a:pt x="7" y="131"/>
                      <a:pt x="0" y="117"/>
                      <a:pt x="1" y="100"/>
                    </a:cubicBezTo>
                    <a:cubicBezTo>
                      <a:pt x="2" y="67"/>
                      <a:pt x="1" y="34"/>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9" name="Freeform 8"/>
              <p:cNvSpPr>
                <a:spLocks/>
              </p:cNvSpPr>
              <p:nvPr/>
            </p:nvSpPr>
            <p:spPr bwMode="auto">
              <a:xfrm>
                <a:off x="2522538" y="417511"/>
                <a:ext cx="7386637" cy="4951414"/>
              </a:xfrm>
              <a:custGeom>
                <a:avLst/>
                <a:gdLst>
                  <a:gd name="T0" fmla="*/ 1968 w 1968"/>
                  <a:gd name="T1" fmla="*/ 1318 h 1318"/>
                  <a:gd name="T2" fmla="*/ 0 w 1968"/>
                  <a:gd name="T3" fmla="*/ 1318 h 1318"/>
                  <a:gd name="T4" fmla="*/ 0 w 1968"/>
                  <a:gd name="T5" fmla="*/ 0 h 1318"/>
                  <a:gd name="T6" fmla="*/ 1968 w 1968"/>
                  <a:gd name="T7" fmla="*/ 0 h 1318"/>
                  <a:gd name="T8" fmla="*/ 1968 w 1968"/>
                  <a:gd name="T9" fmla="*/ 1318 h 1318"/>
                </a:gdLst>
                <a:ahLst/>
                <a:cxnLst>
                  <a:cxn ang="0">
                    <a:pos x="T0" y="T1"/>
                  </a:cxn>
                  <a:cxn ang="0">
                    <a:pos x="T2" y="T3"/>
                  </a:cxn>
                  <a:cxn ang="0">
                    <a:pos x="T4" y="T5"/>
                  </a:cxn>
                  <a:cxn ang="0">
                    <a:pos x="T6" y="T7"/>
                  </a:cxn>
                  <a:cxn ang="0">
                    <a:pos x="T8" y="T9"/>
                  </a:cxn>
                </a:cxnLst>
                <a:rect l="0" t="0" r="r" b="b"/>
                <a:pathLst>
                  <a:path w="1968" h="1318">
                    <a:moveTo>
                      <a:pt x="1968" y="1318"/>
                    </a:moveTo>
                    <a:cubicBezTo>
                      <a:pt x="1311" y="1318"/>
                      <a:pt x="656" y="1318"/>
                      <a:pt x="0" y="1318"/>
                    </a:cubicBezTo>
                    <a:cubicBezTo>
                      <a:pt x="0" y="879"/>
                      <a:pt x="0" y="440"/>
                      <a:pt x="0" y="0"/>
                    </a:cubicBezTo>
                    <a:cubicBezTo>
                      <a:pt x="656" y="0"/>
                      <a:pt x="1311" y="0"/>
                      <a:pt x="1968" y="0"/>
                    </a:cubicBezTo>
                    <a:cubicBezTo>
                      <a:pt x="1968" y="439"/>
                      <a:pt x="1968" y="878"/>
                      <a:pt x="1968" y="1318"/>
                    </a:cubicBez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grpSp>
        <p:sp>
          <p:nvSpPr>
            <p:cNvPr id="22" name="TextBox 21"/>
            <p:cNvSpPr txBox="1"/>
            <p:nvPr/>
          </p:nvSpPr>
          <p:spPr>
            <a:xfrm>
              <a:off x="7235590" y="4777460"/>
              <a:ext cx="1526059" cy="914096"/>
            </a:xfrm>
            <a:prstGeom prst="rect">
              <a:avLst/>
            </a:prstGeom>
            <a:noFill/>
          </p:spPr>
          <p:txBody>
            <a:bodyPr wrap="none" lIns="0" tIns="0" rIns="0" bIns="0" rtlCol="0">
              <a:spAutoFit/>
            </a:bodyPr>
            <a:lstStyle/>
            <a:p>
              <a:pPr>
                <a:lnSpc>
                  <a:spcPct val="90000"/>
                </a:lnSpc>
              </a:pPr>
              <a:r>
                <a:rPr lang="en-US" sz="6600" dirty="0" smtClean="0">
                  <a:gradFill>
                    <a:gsLst>
                      <a:gs pos="3187">
                        <a:srgbClr val="D83B01"/>
                      </a:gs>
                      <a:gs pos="14000">
                        <a:srgbClr val="D83B0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&lt;/&gt;</a:t>
              </a:r>
            </a:p>
          </p:txBody>
        </p:sp>
      </p:grpSp>
      <p:sp>
        <p:nvSpPr>
          <p:cNvPr id="10" name="Freeform 5"/>
          <p:cNvSpPr>
            <a:spLocks noChangeAspect="1" noEditPoints="1"/>
          </p:cNvSpPr>
          <p:nvPr/>
        </p:nvSpPr>
        <p:spPr bwMode="black">
          <a:xfrm>
            <a:off x="7800420" y="3951389"/>
            <a:ext cx="746819" cy="749093"/>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3"/>
          <p:cNvSpPr>
            <a:spLocks noChangeAspect="1" noEditPoints="1"/>
          </p:cNvSpPr>
          <p:nvPr/>
        </p:nvSpPr>
        <p:spPr bwMode="black">
          <a:xfrm>
            <a:off x="8858733" y="3950919"/>
            <a:ext cx="748521" cy="750035"/>
          </a:xfrm>
          <a:custGeom>
            <a:avLst/>
            <a:gdLst>
              <a:gd name="T0" fmla="*/ 246 w 416"/>
              <a:gd name="T1" fmla="*/ 43 h 416"/>
              <a:gd name="T2" fmla="*/ 0 w 416"/>
              <a:gd name="T3" fmla="*/ 43 h 416"/>
              <a:gd name="T4" fmla="*/ 246 w 416"/>
              <a:gd name="T5" fmla="*/ 416 h 416"/>
              <a:gd name="T6" fmla="*/ 402 w 416"/>
              <a:gd name="T7" fmla="*/ 374 h 416"/>
              <a:gd name="T8" fmla="*/ 416 w 416"/>
              <a:gd name="T9" fmla="*/ 57 h 416"/>
              <a:gd name="T10" fmla="*/ 156 w 416"/>
              <a:gd name="T11" fmla="*/ 275 h 416"/>
              <a:gd name="T12" fmla="*/ 111 w 416"/>
              <a:gd name="T13" fmla="*/ 187 h 416"/>
              <a:gd name="T14" fmla="*/ 110 w 416"/>
              <a:gd name="T15" fmla="*/ 181 h 416"/>
              <a:gd name="T16" fmla="*/ 110 w 416"/>
              <a:gd name="T17" fmla="*/ 173 h 416"/>
              <a:gd name="T18" fmla="*/ 109 w 416"/>
              <a:gd name="T19" fmla="*/ 178 h 416"/>
              <a:gd name="T20" fmla="*/ 108 w 416"/>
              <a:gd name="T21" fmla="*/ 185 h 416"/>
              <a:gd name="T22" fmla="*/ 90 w 416"/>
              <a:gd name="T23" fmla="*/ 270 h 416"/>
              <a:gd name="T24" fmla="*/ 40 w 416"/>
              <a:gd name="T25" fmla="*/ 145 h 416"/>
              <a:gd name="T26" fmla="*/ 77 w 416"/>
              <a:gd name="T27" fmla="*/ 227 h 416"/>
              <a:gd name="T28" fmla="*/ 77 w 416"/>
              <a:gd name="T29" fmla="*/ 233 h 416"/>
              <a:gd name="T30" fmla="*/ 78 w 416"/>
              <a:gd name="T31" fmla="*/ 241 h 416"/>
              <a:gd name="T32" fmla="*/ 78 w 416"/>
              <a:gd name="T33" fmla="*/ 238 h 416"/>
              <a:gd name="T34" fmla="*/ 79 w 416"/>
              <a:gd name="T35" fmla="*/ 231 h 416"/>
              <a:gd name="T36" fmla="*/ 98 w 416"/>
              <a:gd name="T37" fmla="*/ 141 h 416"/>
              <a:gd name="T38" fmla="*/ 142 w 416"/>
              <a:gd name="T39" fmla="*/ 230 h 416"/>
              <a:gd name="T40" fmla="*/ 142 w 416"/>
              <a:gd name="T41" fmla="*/ 236 h 416"/>
              <a:gd name="T42" fmla="*/ 143 w 416"/>
              <a:gd name="T43" fmla="*/ 244 h 416"/>
              <a:gd name="T44" fmla="*/ 144 w 416"/>
              <a:gd name="T45" fmla="*/ 240 h 416"/>
              <a:gd name="T46" fmla="*/ 144 w 416"/>
              <a:gd name="T47" fmla="*/ 232 h 416"/>
              <a:gd name="T48" fmla="*/ 161 w 416"/>
              <a:gd name="T49" fmla="*/ 138 h 416"/>
              <a:gd name="T50" fmla="*/ 156 w 416"/>
              <a:gd name="T51" fmla="*/ 275 h 416"/>
              <a:gd name="T52" fmla="*/ 246 w 416"/>
              <a:gd name="T53" fmla="*/ 360 h 416"/>
              <a:gd name="T54" fmla="*/ 369 w 416"/>
              <a:gd name="T55" fmla="*/ 322 h 416"/>
              <a:gd name="T56" fmla="*/ 246 w 416"/>
              <a:gd name="T57" fmla="*/ 303 h 416"/>
              <a:gd name="T58" fmla="*/ 369 w 416"/>
              <a:gd name="T59" fmla="*/ 279 h 416"/>
              <a:gd name="T60" fmla="*/ 246 w 416"/>
              <a:gd name="T61" fmla="*/ 260 h 416"/>
              <a:gd name="T62" fmla="*/ 369 w 416"/>
              <a:gd name="T63" fmla="*/ 237 h 416"/>
              <a:gd name="T64" fmla="*/ 246 w 416"/>
              <a:gd name="T65" fmla="*/ 218 h 416"/>
              <a:gd name="T66" fmla="*/ 369 w 416"/>
              <a:gd name="T67" fmla="*/ 194 h 416"/>
              <a:gd name="T68" fmla="*/ 246 w 416"/>
              <a:gd name="T69" fmla="*/ 175 h 416"/>
              <a:gd name="T70" fmla="*/ 369 w 416"/>
              <a:gd name="T71" fmla="*/ 152 h 416"/>
              <a:gd name="T72" fmla="*/ 246 w 416"/>
              <a:gd name="T73" fmla="*/ 133 h 416"/>
              <a:gd name="T74" fmla="*/ 369 w 416"/>
              <a:gd name="T75" fmla="*/ 109 h 416"/>
              <a:gd name="T76" fmla="*/ 246 w 416"/>
              <a:gd name="T77" fmla="*/ 90 h 416"/>
              <a:gd name="T78" fmla="*/ 402 w 416"/>
              <a:gd name="T79" fmla="*/ 57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6" h="416">
                <a:moveTo>
                  <a:pt x="402" y="43"/>
                </a:moveTo>
                <a:cubicBezTo>
                  <a:pt x="246" y="43"/>
                  <a:pt x="246" y="43"/>
                  <a:pt x="246" y="43"/>
                </a:cubicBezTo>
                <a:cubicBezTo>
                  <a:pt x="246" y="0"/>
                  <a:pt x="246" y="0"/>
                  <a:pt x="246" y="0"/>
                </a:cubicBezTo>
                <a:cubicBezTo>
                  <a:pt x="0" y="43"/>
                  <a:pt x="0" y="43"/>
                  <a:pt x="0" y="43"/>
                </a:cubicBezTo>
                <a:cubicBezTo>
                  <a:pt x="0" y="374"/>
                  <a:pt x="0" y="374"/>
                  <a:pt x="0" y="374"/>
                </a:cubicBezTo>
                <a:cubicBezTo>
                  <a:pt x="246" y="416"/>
                  <a:pt x="246" y="416"/>
                  <a:pt x="246" y="416"/>
                </a:cubicBezTo>
                <a:cubicBezTo>
                  <a:pt x="246" y="374"/>
                  <a:pt x="246" y="374"/>
                  <a:pt x="246" y="374"/>
                </a:cubicBezTo>
                <a:cubicBezTo>
                  <a:pt x="402" y="374"/>
                  <a:pt x="402" y="374"/>
                  <a:pt x="402" y="374"/>
                </a:cubicBezTo>
                <a:cubicBezTo>
                  <a:pt x="410" y="374"/>
                  <a:pt x="416" y="368"/>
                  <a:pt x="416" y="360"/>
                </a:cubicBezTo>
                <a:cubicBezTo>
                  <a:pt x="416" y="57"/>
                  <a:pt x="416" y="57"/>
                  <a:pt x="416" y="57"/>
                </a:cubicBezTo>
                <a:cubicBezTo>
                  <a:pt x="416" y="49"/>
                  <a:pt x="410" y="43"/>
                  <a:pt x="402" y="43"/>
                </a:cubicBezTo>
                <a:close/>
                <a:moveTo>
                  <a:pt x="156" y="275"/>
                </a:moveTo>
                <a:cubicBezTo>
                  <a:pt x="129" y="272"/>
                  <a:pt x="129" y="272"/>
                  <a:pt x="129" y="272"/>
                </a:cubicBezTo>
                <a:cubicBezTo>
                  <a:pt x="111" y="187"/>
                  <a:pt x="111" y="187"/>
                  <a:pt x="111" y="187"/>
                </a:cubicBezTo>
                <a:cubicBezTo>
                  <a:pt x="111" y="187"/>
                  <a:pt x="111" y="186"/>
                  <a:pt x="110" y="185"/>
                </a:cubicBezTo>
                <a:cubicBezTo>
                  <a:pt x="110" y="184"/>
                  <a:pt x="110" y="182"/>
                  <a:pt x="110" y="181"/>
                </a:cubicBezTo>
                <a:cubicBezTo>
                  <a:pt x="110" y="180"/>
                  <a:pt x="110" y="179"/>
                  <a:pt x="110" y="177"/>
                </a:cubicBezTo>
                <a:cubicBezTo>
                  <a:pt x="110" y="175"/>
                  <a:pt x="110" y="174"/>
                  <a:pt x="110" y="173"/>
                </a:cubicBezTo>
                <a:cubicBezTo>
                  <a:pt x="109" y="173"/>
                  <a:pt x="109" y="173"/>
                  <a:pt x="109" y="173"/>
                </a:cubicBezTo>
                <a:cubicBezTo>
                  <a:pt x="109" y="174"/>
                  <a:pt x="109" y="175"/>
                  <a:pt x="109" y="178"/>
                </a:cubicBezTo>
                <a:cubicBezTo>
                  <a:pt x="109" y="179"/>
                  <a:pt x="109" y="180"/>
                  <a:pt x="109" y="181"/>
                </a:cubicBezTo>
                <a:cubicBezTo>
                  <a:pt x="108" y="182"/>
                  <a:pt x="108" y="184"/>
                  <a:pt x="108" y="185"/>
                </a:cubicBezTo>
                <a:cubicBezTo>
                  <a:pt x="108" y="186"/>
                  <a:pt x="108" y="187"/>
                  <a:pt x="108" y="187"/>
                </a:cubicBezTo>
                <a:cubicBezTo>
                  <a:pt x="90" y="270"/>
                  <a:pt x="90" y="270"/>
                  <a:pt x="90" y="270"/>
                </a:cubicBezTo>
                <a:cubicBezTo>
                  <a:pt x="64" y="269"/>
                  <a:pt x="64" y="269"/>
                  <a:pt x="64" y="269"/>
                </a:cubicBezTo>
                <a:cubicBezTo>
                  <a:pt x="40" y="145"/>
                  <a:pt x="40" y="145"/>
                  <a:pt x="40" y="145"/>
                </a:cubicBezTo>
                <a:cubicBezTo>
                  <a:pt x="63" y="143"/>
                  <a:pt x="63" y="143"/>
                  <a:pt x="63" y="143"/>
                </a:cubicBezTo>
                <a:cubicBezTo>
                  <a:pt x="77" y="227"/>
                  <a:pt x="77" y="227"/>
                  <a:pt x="77" y="227"/>
                </a:cubicBezTo>
                <a:cubicBezTo>
                  <a:pt x="77" y="229"/>
                  <a:pt x="77" y="229"/>
                  <a:pt x="77" y="230"/>
                </a:cubicBezTo>
                <a:cubicBezTo>
                  <a:pt x="77" y="231"/>
                  <a:pt x="77" y="232"/>
                  <a:pt x="77" y="233"/>
                </a:cubicBezTo>
                <a:cubicBezTo>
                  <a:pt x="77" y="234"/>
                  <a:pt x="77" y="236"/>
                  <a:pt x="77" y="237"/>
                </a:cubicBezTo>
                <a:cubicBezTo>
                  <a:pt x="78" y="239"/>
                  <a:pt x="78" y="240"/>
                  <a:pt x="78" y="241"/>
                </a:cubicBezTo>
                <a:cubicBezTo>
                  <a:pt x="78" y="241"/>
                  <a:pt x="78" y="241"/>
                  <a:pt x="78" y="241"/>
                </a:cubicBezTo>
                <a:cubicBezTo>
                  <a:pt x="78" y="240"/>
                  <a:pt x="78" y="239"/>
                  <a:pt x="78" y="238"/>
                </a:cubicBezTo>
                <a:cubicBezTo>
                  <a:pt x="78" y="237"/>
                  <a:pt x="78" y="236"/>
                  <a:pt x="79" y="234"/>
                </a:cubicBezTo>
                <a:cubicBezTo>
                  <a:pt x="79" y="233"/>
                  <a:pt x="79" y="232"/>
                  <a:pt x="79" y="231"/>
                </a:cubicBezTo>
                <a:cubicBezTo>
                  <a:pt x="79" y="230"/>
                  <a:pt x="79" y="229"/>
                  <a:pt x="80" y="227"/>
                </a:cubicBezTo>
                <a:cubicBezTo>
                  <a:pt x="98" y="141"/>
                  <a:pt x="98" y="141"/>
                  <a:pt x="98" y="141"/>
                </a:cubicBezTo>
                <a:cubicBezTo>
                  <a:pt x="123" y="140"/>
                  <a:pt x="123" y="140"/>
                  <a:pt x="123" y="140"/>
                </a:cubicBezTo>
                <a:cubicBezTo>
                  <a:pt x="142" y="230"/>
                  <a:pt x="142" y="230"/>
                  <a:pt x="142" y="230"/>
                </a:cubicBezTo>
                <a:cubicBezTo>
                  <a:pt x="142" y="230"/>
                  <a:pt x="142" y="231"/>
                  <a:pt x="142" y="232"/>
                </a:cubicBezTo>
                <a:cubicBezTo>
                  <a:pt x="142" y="233"/>
                  <a:pt x="142" y="234"/>
                  <a:pt x="142" y="236"/>
                </a:cubicBezTo>
                <a:cubicBezTo>
                  <a:pt x="143" y="237"/>
                  <a:pt x="143" y="238"/>
                  <a:pt x="143" y="239"/>
                </a:cubicBezTo>
                <a:cubicBezTo>
                  <a:pt x="143" y="240"/>
                  <a:pt x="143" y="241"/>
                  <a:pt x="143" y="244"/>
                </a:cubicBezTo>
                <a:cubicBezTo>
                  <a:pt x="143" y="244"/>
                  <a:pt x="143" y="244"/>
                  <a:pt x="143" y="244"/>
                </a:cubicBezTo>
                <a:cubicBezTo>
                  <a:pt x="143" y="243"/>
                  <a:pt x="143" y="241"/>
                  <a:pt x="144" y="240"/>
                </a:cubicBezTo>
                <a:cubicBezTo>
                  <a:pt x="144" y="239"/>
                  <a:pt x="144" y="237"/>
                  <a:pt x="144" y="236"/>
                </a:cubicBezTo>
                <a:cubicBezTo>
                  <a:pt x="144" y="234"/>
                  <a:pt x="144" y="233"/>
                  <a:pt x="144" y="232"/>
                </a:cubicBezTo>
                <a:cubicBezTo>
                  <a:pt x="144" y="231"/>
                  <a:pt x="145" y="230"/>
                  <a:pt x="145" y="229"/>
                </a:cubicBezTo>
                <a:cubicBezTo>
                  <a:pt x="161" y="138"/>
                  <a:pt x="161" y="138"/>
                  <a:pt x="161" y="138"/>
                </a:cubicBezTo>
                <a:cubicBezTo>
                  <a:pt x="188" y="136"/>
                  <a:pt x="188" y="136"/>
                  <a:pt x="188" y="136"/>
                </a:cubicBezTo>
                <a:lnTo>
                  <a:pt x="156" y="275"/>
                </a:lnTo>
                <a:close/>
                <a:moveTo>
                  <a:pt x="402" y="360"/>
                </a:moveTo>
                <a:cubicBezTo>
                  <a:pt x="246" y="360"/>
                  <a:pt x="246" y="360"/>
                  <a:pt x="246" y="360"/>
                </a:cubicBezTo>
                <a:cubicBezTo>
                  <a:pt x="246" y="322"/>
                  <a:pt x="246" y="322"/>
                  <a:pt x="246" y="322"/>
                </a:cubicBezTo>
                <a:cubicBezTo>
                  <a:pt x="369" y="322"/>
                  <a:pt x="369" y="322"/>
                  <a:pt x="369" y="322"/>
                </a:cubicBezTo>
                <a:cubicBezTo>
                  <a:pt x="369" y="303"/>
                  <a:pt x="369" y="303"/>
                  <a:pt x="369" y="303"/>
                </a:cubicBezTo>
                <a:cubicBezTo>
                  <a:pt x="246" y="303"/>
                  <a:pt x="246" y="303"/>
                  <a:pt x="246" y="303"/>
                </a:cubicBezTo>
                <a:cubicBezTo>
                  <a:pt x="246" y="279"/>
                  <a:pt x="246" y="279"/>
                  <a:pt x="246" y="279"/>
                </a:cubicBezTo>
                <a:cubicBezTo>
                  <a:pt x="369" y="279"/>
                  <a:pt x="369" y="279"/>
                  <a:pt x="369" y="279"/>
                </a:cubicBezTo>
                <a:cubicBezTo>
                  <a:pt x="369" y="260"/>
                  <a:pt x="369" y="260"/>
                  <a:pt x="369" y="260"/>
                </a:cubicBezTo>
                <a:cubicBezTo>
                  <a:pt x="246" y="260"/>
                  <a:pt x="246" y="260"/>
                  <a:pt x="246" y="260"/>
                </a:cubicBezTo>
                <a:cubicBezTo>
                  <a:pt x="246" y="237"/>
                  <a:pt x="246" y="237"/>
                  <a:pt x="246" y="237"/>
                </a:cubicBezTo>
                <a:cubicBezTo>
                  <a:pt x="369" y="237"/>
                  <a:pt x="369" y="237"/>
                  <a:pt x="369" y="237"/>
                </a:cubicBezTo>
                <a:cubicBezTo>
                  <a:pt x="369" y="218"/>
                  <a:pt x="369" y="218"/>
                  <a:pt x="369" y="218"/>
                </a:cubicBezTo>
                <a:cubicBezTo>
                  <a:pt x="246" y="218"/>
                  <a:pt x="246" y="218"/>
                  <a:pt x="246" y="218"/>
                </a:cubicBezTo>
                <a:cubicBezTo>
                  <a:pt x="246" y="194"/>
                  <a:pt x="246" y="194"/>
                  <a:pt x="246" y="194"/>
                </a:cubicBezTo>
                <a:cubicBezTo>
                  <a:pt x="369" y="194"/>
                  <a:pt x="369" y="194"/>
                  <a:pt x="369" y="194"/>
                </a:cubicBezTo>
                <a:cubicBezTo>
                  <a:pt x="369" y="175"/>
                  <a:pt x="369" y="175"/>
                  <a:pt x="369" y="175"/>
                </a:cubicBezTo>
                <a:cubicBezTo>
                  <a:pt x="246" y="175"/>
                  <a:pt x="246" y="175"/>
                  <a:pt x="246" y="175"/>
                </a:cubicBezTo>
                <a:cubicBezTo>
                  <a:pt x="246" y="152"/>
                  <a:pt x="246" y="152"/>
                  <a:pt x="246" y="152"/>
                </a:cubicBezTo>
                <a:cubicBezTo>
                  <a:pt x="369" y="152"/>
                  <a:pt x="369" y="152"/>
                  <a:pt x="369" y="152"/>
                </a:cubicBezTo>
                <a:cubicBezTo>
                  <a:pt x="369" y="133"/>
                  <a:pt x="369" y="133"/>
                  <a:pt x="369" y="133"/>
                </a:cubicBezTo>
                <a:cubicBezTo>
                  <a:pt x="246" y="133"/>
                  <a:pt x="246" y="133"/>
                  <a:pt x="246" y="133"/>
                </a:cubicBezTo>
                <a:cubicBezTo>
                  <a:pt x="246" y="109"/>
                  <a:pt x="246" y="109"/>
                  <a:pt x="246" y="109"/>
                </a:cubicBezTo>
                <a:cubicBezTo>
                  <a:pt x="369" y="109"/>
                  <a:pt x="369" y="109"/>
                  <a:pt x="369" y="109"/>
                </a:cubicBezTo>
                <a:cubicBezTo>
                  <a:pt x="369" y="90"/>
                  <a:pt x="369" y="90"/>
                  <a:pt x="369" y="90"/>
                </a:cubicBezTo>
                <a:cubicBezTo>
                  <a:pt x="246" y="90"/>
                  <a:pt x="246" y="90"/>
                  <a:pt x="246" y="90"/>
                </a:cubicBezTo>
                <a:cubicBezTo>
                  <a:pt x="246" y="57"/>
                  <a:pt x="246" y="57"/>
                  <a:pt x="246" y="57"/>
                </a:cubicBezTo>
                <a:cubicBezTo>
                  <a:pt x="402" y="57"/>
                  <a:pt x="402" y="57"/>
                  <a:pt x="402" y="57"/>
                </a:cubicBezTo>
                <a:lnTo>
                  <a:pt x="402" y="36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p:cNvSpPr>
            <a:spLocks noChangeAspect="1" noEditPoints="1"/>
          </p:cNvSpPr>
          <p:nvPr/>
        </p:nvSpPr>
        <p:spPr bwMode="black">
          <a:xfrm>
            <a:off x="9918748" y="3954463"/>
            <a:ext cx="746464" cy="750035"/>
          </a:xfrm>
          <a:custGeom>
            <a:avLst/>
            <a:gdLst>
              <a:gd name="T0" fmla="*/ 208 w 351"/>
              <a:gd name="T1" fmla="*/ 40 h 352"/>
              <a:gd name="T2" fmla="*/ 0 w 351"/>
              <a:gd name="T3" fmla="*/ 36 h 352"/>
              <a:gd name="T4" fmla="*/ 208 w 351"/>
              <a:gd name="T5" fmla="*/ 352 h 352"/>
              <a:gd name="T6" fmla="*/ 340 w 351"/>
              <a:gd name="T7" fmla="*/ 308 h 352"/>
              <a:gd name="T8" fmla="*/ 351 w 351"/>
              <a:gd name="T9" fmla="*/ 52 h 352"/>
              <a:gd name="T10" fmla="*/ 140 w 351"/>
              <a:gd name="T11" fmla="*/ 158 h 352"/>
              <a:gd name="T12" fmla="*/ 134 w 351"/>
              <a:gd name="T13" fmla="*/ 174 h 352"/>
              <a:gd name="T14" fmla="*/ 122 w 351"/>
              <a:gd name="T15" fmla="*/ 187 h 352"/>
              <a:gd name="T16" fmla="*/ 107 w 351"/>
              <a:gd name="T17" fmla="*/ 193 h 352"/>
              <a:gd name="T18" fmla="*/ 88 w 351"/>
              <a:gd name="T19" fmla="*/ 193 h 352"/>
              <a:gd name="T20" fmla="*/ 64 w 351"/>
              <a:gd name="T21" fmla="*/ 238 h 352"/>
              <a:gd name="T22" fmla="*/ 100 w 351"/>
              <a:gd name="T23" fmla="*/ 108 h 352"/>
              <a:gd name="T24" fmla="*/ 130 w 351"/>
              <a:gd name="T25" fmla="*/ 117 h 352"/>
              <a:gd name="T26" fmla="*/ 140 w 351"/>
              <a:gd name="T27" fmla="*/ 149 h 352"/>
              <a:gd name="T28" fmla="*/ 339 w 351"/>
              <a:gd name="T29" fmla="*/ 296 h 352"/>
              <a:gd name="T30" fmla="*/ 208 w 351"/>
              <a:gd name="T31" fmla="*/ 264 h 352"/>
              <a:gd name="T32" fmla="*/ 303 w 351"/>
              <a:gd name="T33" fmla="*/ 248 h 352"/>
              <a:gd name="T34" fmla="*/ 208 w 351"/>
              <a:gd name="T35" fmla="*/ 228 h 352"/>
              <a:gd name="T36" fmla="*/ 303 w 351"/>
              <a:gd name="T37" fmla="*/ 212 h 352"/>
              <a:gd name="T38" fmla="*/ 208 w 351"/>
              <a:gd name="T39" fmla="*/ 188 h 352"/>
              <a:gd name="T40" fmla="*/ 280 w 351"/>
              <a:gd name="T41" fmla="*/ 140 h 352"/>
              <a:gd name="T42" fmla="*/ 227 w 351"/>
              <a:gd name="T43" fmla="*/ 88 h 352"/>
              <a:gd name="T44" fmla="*/ 208 w 351"/>
              <a:gd name="T45" fmla="*/ 52 h 352"/>
              <a:gd name="T46" fmla="*/ 339 w 351"/>
              <a:gd name="T47" fmla="*/ 296 h 352"/>
              <a:gd name="T48" fmla="*/ 104 w 351"/>
              <a:gd name="T49" fmla="*/ 132 h 352"/>
              <a:gd name="T50" fmla="*/ 88 w 351"/>
              <a:gd name="T51" fmla="*/ 132 h 352"/>
              <a:gd name="T52" fmla="*/ 88 w 351"/>
              <a:gd name="T53" fmla="*/ 170 h 352"/>
              <a:gd name="T54" fmla="*/ 104 w 351"/>
              <a:gd name="T55" fmla="*/ 170 h 352"/>
              <a:gd name="T56" fmla="*/ 113 w 351"/>
              <a:gd name="T57" fmla="*/ 159 h 352"/>
              <a:gd name="T58" fmla="*/ 113 w 351"/>
              <a:gd name="T59" fmla="*/ 141 h 352"/>
              <a:gd name="T60" fmla="*/ 288 w 351"/>
              <a:gd name="T61" fmla="*/ 132 h 352"/>
              <a:gd name="T62" fmla="*/ 235 w 351"/>
              <a:gd name="T63" fmla="*/ 8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1" h="352">
                <a:moveTo>
                  <a:pt x="340" y="40"/>
                </a:moveTo>
                <a:cubicBezTo>
                  <a:pt x="208" y="40"/>
                  <a:pt x="208" y="40"/>
                  <a:pt x="208" y="40"/>
                </a:cubicBezTo>
                <a:cubicBezTo>
                  <a:pt x="208" y="0"/>
                  <a:pt x="208" y="0"/>
                  <a:pt x="208" y="0"/>
                </a:cubicBezTo>
                <a:cubicBezTo>
                  <a:pt x="0" y="36"/>
                  <a:pt x="0" y="36"/>
                  <a:pt x="0" y="36"/>
                </a:cubicBezTo>
                <a:cubicBezTo>
                  <a:pt x="0" y="316"/>
                  <a:pt x="0" y="316"/>
                  <a:pt x="0" y="316"/>
                </a:cubicBezTo>
                <a:cubicBezTo>
                  <a:pt x="208" y="352"/>
                  <a:pt x="208" y="352"/>
                  <a:pt x="208" y="352"/>
                </a:cubicBezTo>
                <a:cubicBezTo>
                  <a:pt x="208" y="308"/>
                  <a:pt x="208" y="308"/>
                  <a:pt x="208" y="308"/>
                </a:cubicBezTo>
                <a:cubicBezTo>
                  <a:pt x="340" y="308"/>
                  <a:pt x="340" y="308"/>
                  <a:pt x="340" y="308"/>
                </a:cubicBezTo>
                <a:cubicBezTo>
                  <a:pt x="347" y="308"/>
                  <a:pt x="351" y="303"/>
                  <a:pt x="351" y="296"/>
                </a:cubicBezTo>
                <a:cubicBezTo>
                  <a:pt x="351" y="52"/>
                  <a:pt x="351" y="52"/>
                  <a:pt x="351" y="52"/>
                </a:cubicBezTo>
                <a:cubicBezTo>
                  <a:pt x="351" y="45"/>
                  <a:pt x="346" y="40"/>
                  <a:pt x="340" y="40"/>
                </a:cubicBezTo>
                <a:close/>
                <a:moveTo>
                  <a:pt x="140" y="158"/>
                </a:moveTo>
                <a:cubicBezTo>
                  <a:pt x="139" y="161"/>
                  <a:pt x="138" y="164"/>
                  <a:pt x="137" y="167"/>
                </a:cubicBezTo>
                <a:cubicBezTo>
                  <a:pt x="136" y="169"/>
                  <a:pt x="135" y="172"/>
                  <a:pt x="134" y="174"/>
                </a:cubicBezTo>
                <a:cubicBezTo>
                  <a:pt x="132" y="177"/>
                  <a:pt x="131" y="179"/>
                  <a:pt x="129" y="181"/>
                </a:cubicBezTo>
                <a:cubicBezTo>
                  <a:pt x="127" y="183"/>
                  <a:pt x="125" y="185"/>
                  <a:pt x="122" y="187"/>
                </a:cubicBezTo>
                <a:cubicBezTo>
                  <a:pt x="120" y="188"/>
                  <a:pt x="117" y="190"/>
                  <a:pt x="115" y="191"/>
                </a:cubicBezTo>
                <a:cubicBezTo>
                  <a:pt x="112" y="192"/>
                  <a:pt x="109" y="192"/>
                  <a:pt x="107" y="193"/>
                </a:cubicBezTo>
                <a:cubicBezTo>
                  <a:pt x="104" y="193"/>
                  <a:pt x="101" y="194"/>
                  <a:pt x="97" y="194"/>
                </a:cubicBezTo>
                <a:cubicBezTo>
                  <a:pt x="88" y="193"/>
                  <a:pt x="88" y="193"/>
                  <a:pt x="88" y="193"/>
                </a:cubicBezTo>
                <a:cubicBezTo>
                  <a:pt x="88" y="240"/>
                  <a:pt x="88" y="240"/>
                  <a:pt x="88" y="240"/>
                </a:cubicBezTo>
                <a:cubicBezTo>
                  <a:pt x="64" y="238"/>
                  <a:pt x="64" y="238"/>
                  <a:pt x="64" y="238"/>
                </a:cubicBezTo>
                <a:cubicBezTo>
                  <a:pt x="64" y="110"/>
                  <a:pt x="64" y="110"/>
                  <a:pt x="64" y="110"/>
                </a:cubicBezTo>
                <a:cubicBezTo>
                  <a:pt x="100" y="108"/>
                  <a:pt x="100" y="108"/>
                  <a:pt x="100" y="108"/>
                </a:cubicBezTo>
                <a:cubicBezTo>
                  <a:pt x="108" y="108"/>
                  <a:pt x="112" y="108"/>
                  <a:pt x="117" y="110"/>
                </a:cubicBezTo>
                <a:cubicBezTo>
                  <a:pt x="122" y="111"/>
                  <a:pt x="126" y="113"/>
                  <a:pt x="130" y="117"/>
                </a:cubicBezTo>
                <a:cubicBezTo>
                  <a:pt x="133" y="120"/>
                  <a:pt x="136" y="125"/>
                  <a:pt x="138" y="130"/>
                </a:cubicBezTo>
                <a:cubicBezTo>
                  <a:pt x="139" y="135"/>
                  <a:pt x="140" y="141"/>
                  <a:pt x="140" y="149"/>
                </a:cubicBezTo>
                <a:cubicBezTo>
                  <a:pt x="140" y="152"/>
                  <a:pt x="140" y="155"/>
                  <a:pt x="140" y="158"/>
                </a:cubicBezTo>
                <a:close/>
                <a:moveTo>
                  <a:pt x="339" y="296"/>
                </a:moveTo>
                <a:cubicBezTo>
                  <a:pt x="208" y="296"/>
                  <a:pt x="208" y="296"/>
                  <a:pt x="208" y="296"/>
                </a:cubicBezTo>
                <a:cubicBezTo>
                  <a:pt x="208" y="264"/>
                  <a:pt x="208" y="264"/>
                  <a:pt x="208" y="264"/>
                </a:cubicBezTo>
                <a:cubicBezTo>
                  <a:pt x="303" y="264"/>
                  <a:pt x="303" y="264"/>
                  <a:pt x="303" y="264"/>
                </a:cubicBezTo>
                <a:cubicBezTo>
                  <a:pt x="303" y="248"/>
                  <a:pt x="303" y="248"/>
                  <a:pt x="303" y="248"/>
                </a:cubicBezTo>
                <a:cubicBezTo>
                  <a:pt x="208" y="248"/>
                  <a:pt x="208" y="248"/>
                  <a:pt x="208" y="248"/>
                </a:cubicBezTo>
                <a:cubicBezTo>
                  <a:pt x="208" y="228"/>
                  <a:pt x="208" y="228"/>
                  <a:pt x="208" y="228"/>
                </a:cubicBezTo>
                <a:cubicBezTo>
                  <a:pt x="303" y="228"/>
                  <a:pt x="303" y="228"/>
                  <a:pt x="303" y="228"/>
                </a:cubicBezTo>
                <a:cubicBezTo>
                  <a:pt x="303" y="212"/>
                  <a:pt x="303" y="212"/>
                  <a:pt x="303" y="212"/>
                </a:cubicBezTo>
                <a:cubicBezTo>
                  <a:pt x="208" y="212"/>
                  <a:pt x="208" y="212"/>
                  <a:pt x="208" y="212"/>
                </a:cubicBezTo>
                <a:cubicBezTo>
                  <a:pt x="208" y="188"/>
                  <a:pt x="208" y="188"/>
                  <a:pt x="208" y="188"/>
                </a:cubicBezTo>
                <a:cubicBezTo>
                  <a:pt x="214" y="191"/>
                  <a:pt x="221" y="192"/>
                  <a:pt x="228" y="192"/>
                </a:cubicBezTo>
                <a:cubicBezTo>
                  <a:pt x="256" y="192"/>
                  <a:pt x="280" y="169"/>
                  <a:pt x="280" y="140"/>
                </a:cubicBezTo>
                <a:cubicBezTo>
                  <a:pt x="227" y="140"/>
                  <a:pt x="227" y="140"/>
                  <a:pt x="227" y="140"/>
                </a:cubicBezTo>
                <a:cubicBezTo>
                  <a:pt x="227" y="88"/>
                  <a:pt x="227" y="88"/>
                  <a:pt x="227" y="88"/>
                </a:cubicBezTo>
                <a:cubicBezTo>
                  <a:pt x="220" y="88"/>
                  <a:pt x="214" y="89"/>
                  <a:pt x="208" y="92"/>
                </a:cubicBezTo>
                <a:cubicBezTo>
                  <a:pt x="208" y="52"/>
                  <a:pt x="208" y="52"/>
                  <a:pt x="208" y="52"/>
                </a:cubicBezTo>
                <a:cubicBezTo>
                  <a:pt x="339" y="52"/>
                  <a:pt x="339" y="52"/>
                  <a:pt x="339" y="52"/>
                </a:cubicBezTo>
                <a:lnTo>
                  <a:pt x="339" y="296"/>
                </a:lnTo>
                <a:close/>
                <a:moveTo>
                  <a:pt x="110" y="135"/>
                </a:moveTo>
                <a:cubicBezTo>
                  <a:pt x="108" y="134"/>
                  <a:pt x="106" y="132"/>
                  <a:pt x="104" y="132"/>
                </a:cubicBezTo>
                <a:cubicBezTo>
                  <a:pt x="101" y="131"/>
                  <a:pt x="98" y="131"/>
                  <a:pt x="95" y="131"/>
                </a:cubicBezTo>
                <a:cubicBezTo>
                  <a:pt x="88" y="132"/>
                  <a:pt x="88" y="132"/>
                  <a:pt x="88" y="132"/>
                </a:cubicBezTo>
                <a:cubicBezTo>
                  <a:pt x="88" y="170"/>
                  <a:pt x="88" y="170"/>
                  <a:pt x="88" y="170"/>
                </a:cubicBezTo>
                <a:cubicBezTo>
                  <a:pt x="88" y="170"/>
                  <a:pt x="88" y="170"/>
                  <a:pt x="88" y="170"/>
                </a:cubicBezTo>
                <a:cubicBezTo>
                  <a:pt x="95" y="171"/>
                  <a:pt x="95" y="171"/>
                  <a:pt x="95" y="171"/>
                </a:cubicBezTo>
                <a:cubicBezTo>
                  <a:pt x="98" y="171"/>
                  <a:pt x="101" y="171"/>
                  <a:pt x="104" y="170"/>
                </a:cubicBezTo>
                <a:cubicBezTo>
                  <a:pt x="106" y="169"/>
                  <a:pt x="108" y="168"/>
                  <a:pt x="110" y="166"/>
                </a:cubicBezTo>
                <a:cubicBezTo>
                  <a:pt x="111" y="164"/>
                  <a:pt x="112" y="162"/>
                  <a:pt x="113" y="159"/>
                </a:cubicBezTo>
                <a:cubicBezTo>
                  <a:pt x="114" y="157"/>
                  <a:pt x="114" y="154"/>
                  <a:pt x="114" y="150"/>
                </a:cubicBezTo>
                <a:cubicBezTo>
                  <a:pt x="114" y="147"/>
                  <a:pt x="114" y="144"/>
                  <a:pt x="113" y="141"/>
                </a:cubicBezTo>
                <a:cubicBezTo>
                  <a:pt x="112" y="139"/>
                  <a:pt x="111" y="137"/>
                  <a:pt x="110" y="135"/>
                </a:cubicBezTo>
                <a:close/>
                <a:moveTo>
                  <a:pt x="288" y="132"/>
                </a:moveTo>
                <a:cubicBezTo>
                  <a:pt x="235" y="132"/>
                  <a:pt x="235" y="132"/>
                  <a:pt x="235" y="132"/>
                </a:cubicBezTo>
                <a:cubicBezTo>
                  <a:pt x="235" y="80"/>
                  <a:pt x="235" y="80"/>
                  <a:pt x="235" y="80"/>
                </a:cubicBezTo>
                <a:cubicBezTo>
                  <a:pt x="263" y="80"/>
                  <a:pt x="288" y="103"/>
                  <a:pt x="288" y="13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6729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Elbow Connector 25"/>
          <p:cNvCxnSpPr/>
          <p:nvPr/>
        </p:nvCxnSpPr>
        <p:spPr>
          <a:xfrm>
            <a:off x="3150490" y="1547868"/>
            <a:ext cx="4308968" cy="1947807"/>
          </a:xfrm>
          <a:prstGeom prst="bentConnector3">
            <a:avLst>
              <a:gd name="adj1" fmla="val 76749"/>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dirty="0" smtClean="0"/>
              <a:t>Coding pattern</a:t>
            </a:r>
            <a:endParaRPr lang="en-US" dirty="0"/>
          </a:p>
        </p:txBody>
      </p:sp>
      <p:sp>
        <p:nvSpPr>
          <p:cNvPr id="24" name="Rectangle 23"/>
          <p:cNvSpPr/>
          <p:nvPr/>
        </p:nvSpPr>
        <p:spPr>
          <a:xfrm>
            <a:off x="5614220" y="1196521"/>
            <a:ext cx="1680235" cy="739531"/>
          </a:xfrm>
          <a:prstGeom prst="rect">
            <a:avLst/>
          </a:prstGeom>
          <a:solidFill>
            <a:schemeClr val="accent2"/>
          </a:solidFill>
          <a:ln cap="sq">
            <a:solidFill>
              <a:schemeClr val="tx1"/>
            </a:solidFill>
            <a:miter lim="800000"/>
          </a:ln>
        </p:spPr>
        <p:style>
          <a:lnRef idx="2">
            <a:schemeClr val="accent2">
              <a:shade val="50000"/>
            </a:schemeClr>
          </a:lnRef>
          <a:fillRef idx="1">
            <a:schemeClr val="accent2"/>
          </a:fillRef>
          <a:effectRef idx="0">
            <a:schemeClr val="accent2"/>
          </a:effectRef>
          <a:fontRef idx="minor">
            <a:schemeClr val="lt1"/>
          </a:fontRef>
        </p:style>
        <p:txBody>
          <a:bodyPr lIns="146304" tIns="91440" rIns="146304" bIns="91440" rtlCol="0" anchor="ctr"/>
          <a:lstStyle/>
          <a:p>
            <a:pPr algn="ctr">
              <a:lnSpc>
                <a:spcPct val="90000"/>
              </a:lnSpc>
              <a:spcBef>
                <a:spcPts val="600"/>
              </a:spcBef>
            </a:pPr>
            <a:r>
              <a:rPr lang="en-US" sz="1600" b="1" dirty="0">
                <a:gradFill>
                  <a:gsLst>
                    <a:gs pos="94000">
                      <a:schemeClr val="bg1"/>
                    </a:gs>
                    <a:gs pos="62000">
                      <a:schemeClr val="bg1"/>
                    </a:gs>
                  </a:gsLst>
                  <a:lin ang="5400000" scaled="0"/>
                </a:gradFill>
              </a:rPr>
              <a:t>1: </a:t>
            </a:r>
            <a:r>
              <a:rPr lang="en-US" sz="1600" b="1" dirty="0" smtClean="0">
                <a:gradFill>
                  <a:gsLst>
                    <a:gs pos="94000">
                      <a:schemeClr val="bg1"/>
                    </a:gs>
                    <a:gs pos="62000">
                      <a:schemeClr val="bg1"/>
                    </a:gs>
                  </a:gsLst>
                  <a:lin ang="5400000" scaled="0"/>
                </a:gradFill>
              </a:rPr>
              <a:t>Context </a:t>
            </a:r>
            <a:r>
              <a:rPr lang="en-US" sz="1600" b="1" dirty="0">
                <a:gradFill>
                  <a:gsLst>
                    <a:gs pos="94000">
                      <a:schemeClr val="bg1"/>
                    </a:gs>
                    <a:gs pos="62000">
                      <a:schemeClr val="bg1"/>
                    </a:gs>
                  </a:gsLst>
                  <a:lin ang="5400000" scaled="0"/>
                </a:gradFill>
              </a:rPr>
              <a:t>initialized </a:t>
            </a:r>
          </a:p>
        </p:txBody>
      </p:sp>
      <p:sp>
        <p:nvSpPr>
          <p:cNvPr id="4" name="TextBox 3"/>
          <p:cNvSpPr txBox="1"/>
          <p:nvPr/>
        </p:nvSpPr>
        <p:spPr>
          <a:xfrm>
            <a:off x="436563" y="1463231"/>
            <a:ext cx="4990782" cy="169277"/>
          </a:xfrm>
          <a:prstGeom prst="rect">
            <a:avLst/>
          </a:prstGeom>
          <a:noFill/>
        </p:spPr>
        <p:txBody>
          <a:bodyPr wrap="square" lIns="0" tIns="0" rIns="0" bIns="0" rtlCol="0">
            <a:spAutoFit/>
          </a:bodyPr>
          <a:lstStyle/>
          <a:p>
            <a:r>
              <a:rPr lang="en-US" sz="1100" dirty="0" err="1">
                <a:solidFill>
                  <a:srgbClr val="000000"/>
                </a:solidFill>
                <a:highlight>
                  <a:srgbClr val="FFFFFF"/>
                </a:highlight>
                <a:latin typeface="Consolas" panose="020B0609020204030204" pitchFamily="49" charset="0"/>
              </a:rPr>
              <a:t>Excel.run</a:t>
            </a:r>
            <a:r>
              <a:rPr lang="en-US" sz="1100" dirty="0">
                <a:solidFill>
                  <a:srgbClr val="000000"/>
                </a:solidFill>
                <a:highlight>
                  <a:srgbClr val="FFFFFF"/>
                </a:highlight>
                <a:latin typeface="Consolas" panose="020B0609020204030204" pitchFamily="49" charset="0"/>
              </a:rPr>
              <a:t>(</a:t>
            </a:r>
            <a:r>
              <a:rPr lang="en-US" sz="1100" dirty="0">
                <a:solidFill>
                  <a:srgbClr val="0000FF"/>
                </a:solidFill>
                <a:highlight>
                  <a:srgbClr val="FFFFFF"/>
                </a:highlight>
                <a:latin typeface="Consolas" panose="020B0609020204030204" pitchFamily="49" charset="0"/>
              </a:rPr>
              <a:t>function</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ctx</a:t>
            </a:r>
            <a:r>
              <a:rPr lang="en-US" sz="1100" dirty="0">
                <a:solidFill>
                  <a:srgbClr val="000000"/>
                </a:solidFill>
                <a:highlight>
                  <a:srgbClr val="FFFFFF"/>
                </a:highlight>
                <a:latin typeface="Consolas" panose="020B0609020204030204" pitchFamily="49" charset="0"/>
              </a:rPr>
              <a:t>) { });</a:t>
            </a:r>
          </a:p>
        </p:txBody>
      </p:sp>
      <p:cxnSp>
        <p:nvCxnSpPr>
          <p:cNvPr id="34" name="Straight Arrow Connector 33"/>
          <p:cNvCxnSpPr/>
          <p:nvPr/>
        </p:nvCxnSpPr>
        <p:spPr>
          <a:xfrm>
            <a:off x="8504238" y="3875564"/>
            <a:ext cx="891195" cy="1"/>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7532478" y="1248524"/>
            <a:ext cx="3706451" cy="5266576"/>
            <a:chOff x="7532478" y="1248524"/>
            <a:chExt cx="3706451" cy="5266576"/>
          </a:xfrm>
        </p:grpSpPr>
        <p:grpSp>
          <p:nvGrpSpPr>
            <p:cNvPr id="5" name="Group 4"/>
            <p:cNvGrpSpPr/>
            <p:nvPr/>
          </p:nvGrpSpPr>
          <p:grpSpPr>
            <a:xfrm>
              <a:off x="7532478" y="1248524"/>
              <a:ext cx="3706451" cy="5266576"/>
              <a:chOff x="7559180" y="1202835"/>
              <a:chExt cx="3781758" cy="5373581"/>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5801" y="1485514"/>
                <a:ext cx="1687249" cy="1280060"/>
              </a:xfrm>
              <a:prstGeom prst="rect">
                <a:avLst/>
              </a:prstGeom>
            </p:spPr>
          </p:pic>
          <p:pic>
            <p:nvPicPr>
              <p:cNvPr id="10" name="Picture 9"/>
              <p:cNvPicPr>
                <a:picLocks noChangeAspect="1"/>
              </p:cNvPicPr>
              <p:nvPr/>
            </p:nvPicPr>
            <p:blipFill rotWithShape="1">
              <a:blip r:embed="rId4"/>
              <a:srcRect l="2435" t="2229" r="2273" b="719"/>
              <a:stretch/>
            </p:blipFill>
            <p:spPr>
              <a:xfrm>
                <a:off x="9459986" y="3366823"/>
                <a:ext cx="1878880" cy="1193365"/>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7914" y="5384387"/>
                <a:ext cx="1883024" cy="1192029"/>
              </a:xfrm>
              <a:prstGeom prst="rect">
                <a:avLst/>
              </a:prstGeom>
            </p:spPr>
          </p:pic>
          <p:sp>
            <p:nvSpPr>
              <p:cNvPr id="13" name="TextBox 12"/>
              <p:cNvSpPr txBox="1"/>
              <p:nvPr/>
            </p:nvSpPr>
            <p:spPr>
              <a:xfrm>
                <a:off x="10113037" y="1202835"/>
                <a:ext cx="572778" cy="408239"/>
              </a:xfrm>
              <a:prstGeom prst="rect">
                <a:avLst/>
              </a:prstGeom>
              <a:noFill/>
            </p:spPr>
            <p:txBody>
              <a:bodyPr wrap="none" rtlCol="0">
                <a:spAutoFit/>
              </a:bodyPr>
              <a:lstStyle/>
              <a:p>
                <a:r>
                  <a:rPr lang="en-US" sz="2000" dirty="0">
                    <a:gradFill>
                      <a:gsLst>
                        <a:gs pos="96460">
                          <a:schemeClr val="tx1"/>
                        </a:gs>
                        <a:gs pos="84000">
                          <a:schemeClr val="tx1"/>
                        </a:gs>
                      </a:gsLst>
                      <a:lin ang="5400000" scaled="0"/>
                    </a:gradFill>
                    <a:latin typeface="+mj-lt"/>
                  </a:rPr>
                  <a:t>iOS</a:t>
                </a:r>
              </a:p>
            </p:txBody>
          </p:sp>
          <p:sp>
            <p:nvSpPr>
              <p:cNvPr id="14" name="TextBox 13"/>
              <p:cNvSpPr txBox="1"/>
              <p:nvPr/>
            </p:nvSpPr>
            <p:spPr>
              <a:xfrm>
                <a:off x="9855434" y="2973895"/>
                <a:ext cx="1087983" cy="408239"/>
              </a:xfrm>
              <a:prstGeom prst="rect">
                <a:avLst/>
              </a:prstGeom>
              <a:noFill/>
            </p:spPr>
            <p:txBody>
              <a:bodyPr wrap="none" rtlCol="0">
                <a:spAutoFit/>
              </a:bodyPr>
              <a:lstStyle>
                <a:defPPr>
                  <a:defRPr lang="en-US"/>
                </a:defPPr>
                <a:lvl1pPr>
                  <a:defRPr sz="2000">
                    <a:gradFill>
                      <a:gsLst>
                        <a:gs pos="96460">
                          <a:schemeClr val="tx1"/>
                        </a:gs>
                        <a:gs pos="84000">
                          <a:schemeClr val="tx1"/>
                        </a:gs>
                      </a:gsLst>
                      <a:lin ang="5400000" scaled="0"/>
                    </a:gradFill>
                    <a:latin typeface="+mj-lt"/>
                  </a:defRPr>
                </a:lvl1pPr>
              </a:lstStyle>
              <a:p>
                <a:r>
                  <a:rPr lang="en-US" dirty="0"/>
                  <a:t>Desktop</a:t>
                </a:r>
              </a:p>
            </p:txBody>
          </p:sp>
          <p:sp>
            <p:nvSpPr>
              <p:cNvPr id="15" name="TextBox 14"/>
              <p:cNvSpPr txBox="1"/>
              <p:nvPr/>
            </p:nvSpPr>
            <p:spPr>
              <a:xfrm>
                <a:off x="10053174" y="4976148"/>
                <a:ext cx="692502" cy="408239"/>
              </a:xfrm>
              <a:prstGeom prst="rect">
                <a:avLst/>
              </a:prstGeom>
              <a:noFill/>
            </p:spPr>
            <p:txBody>
              <a:bodyPr wrap="none" rtlCol="0">
                <a:spAutoFit/>
              </a:bodyPr>
              <a:lstStyle>
                <a:defPPr>
                  <a:defRPr lang="en-US"/>
                </a:defPPr>
                <a:lvl1pPr>
                  <a:defRPr sz="2000">
                    <a:gradFill>
                      <a:gsLst>
                        <a:gs pos="96460">
                          <a:schemeClr val="tx1"/>
                        </a:gs>
                        <a:gs pos="84000">
                          <a:schemeClr val="tx1"/>
                        </a:gs>
                      </a:gsLst>
                      <a:lin ang="5400000" scaled="0"/>
                    </a:gradFill>
                    <a:latin typeface="+mj-lt"/>
                  </a:defRPr>
                </a:lvl1pPr>
              </a:lstStyle>
              <a:p>
                <a:r>
                  <a:rPr lang="en-US" dirty="0"/>
                  <a:t>Web</a:t>
                </a:r>
              </a:p>
            </p:txBody>
          </p:sp>
          <p:cxnSp>
            <p:nvCxnSpPr>
              <p:cNvPr id="17" name="Elbow Connector 16"/>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7559180" y="3988877"/>
                <a:ext cx="741747" cy="717742"/>
                <a:chOff x="8561388" y="1192213"/>
                <a:chExt cx="490538" cy="474663"/>
              </a:xfrm>
            </p:grpSpPr>
            <p:sp>
              <p:nvSpPr>
                <p:cNvPr id="20"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2"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5"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7"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8"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9"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
          <p:nvSpPr>
            <p:cNvPr id="35" name="Freeform 25"/>
            <p:cNvSpPr>
              <a:spLocks noEditPoints="1"/>
            </p:cNvSpPr>
            <p:nvPr/>
          </p:nvSpPr>
          <p:spPr bwMode="auto">
            <a:xfrm>
              <a:off x="7532478" y="3130597"/>
              <a:ext cx="725122" cy="702344"/>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39" name="Group 38"/>
          <p:cNvGrpSpPr/>
          <p:nvPr/>
        </p:nvGrpSpPr>
        <p:grpSpPr>
          <a:xfrm>
            <a:off x="10845289" y="36128"/>
            <a:ext cx="1506731" cy="287338"/>
            <a:chOff x="10845289" y="36128"/>
            <a:chExt cx="1506731" cy="287338"/>
          </a:xfrm>
        </p:grpSpPr>
        <p:sp>
          <p:nvSpPr>
            <p:cNvPr id="40" name="TextBox 39"/>
            <p:cNvSpPr txBox="1"/>
            <p:nvPr/>
          </p:nvSpPr>
          <p:spPr>
            <a:xfrm>
              <a:off x="10845289" y="36128"/>
              <a:ext cx="1506731"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Getting started</a:t>
              </a:r>
            </a:p>
          </p:txBody>
        </p:sp>
        <p:sp>
          <p:nvSpPr>
            <p:cNvPr id="41" name="Freeform 9"/>
            <p:cNvSpPr>
              <a:spLocks/>
            </p:cNvSpPr>
            <p:nvPr/>
          </p:nvSpPr>
          <p:spPr bwMode="auto">
            <a:xfrm>
              <a:off x="10853698" y="141387"/>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2944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Coding pattern</a:t>
            </a:r>
            <a:endParaRPr lang="en-US" dirty="0"/>
          </a:p>
        </p:txBody>
      </p:sp>
      <p:sp>
        <p:nvSpPr>
          <p:cNvPr id="31" name="Rectangle 30"/>
          <p:cNvSpPr/>
          <p:nvPr/>
        </p:nvSpPr>
        <p:spPr>
          <a:xfrm>
            <a:off x="5614220" y="1196521"/>
            <a:ext cx="1680236" cy="739531"/>
          </a:xfrm>
          <a:prstGeom prst="rect">
            <a:avLst/>
          </a:prstGeom>
          <a:solidFill>
            <a:schemeClr val="accent2"/>
          </a:solidFill>
          <a:ln cap="sq">
            <a:solidFill>
              <a:schemeClr val="tx1"/>
            </a:solidFill>
            <a:miter lim="800000"/>
          </a:ln>
        </p:spPr>
        <p:style>
          <a:lnRef idx="2">
            <a:schemeClr val="accent2">
              <a:shade val="50000"/>
            </a:schemeClr>
          </a:lnRef>
          <a:fillRef idx="1">
            <a:schemeClr val="accent2"/>
          </a:fillRef>
          <a:effectRef idx="0">
            <a:schemeClr val="accent2"/>
          </a:effectRef>
          <a:fontRef idx="minor">
            <a:schemeClr val="lt1"/>
          </a:fontRef>
        </p:style>
        <p:txBody>
          <a:bodyPr lIns="146304" tIns="91440" rIns="146304" bIns="91440" rtlCol="0" anchor="ctr"/>
          <a:lstStyle/>
          <a:p>
            <a:pPr marL="225425" indent="-225425">
              <a:lnSpc>
                <a:spcPct val="90000"/>
              </a:lnSpc>
              <a:spcBef>
                <a:spcPts val="600"/>
              </a:spcBef>
            </a:pPr>
            <a:r>
              <a:rPr lang="en-US" sz="1600" b="1" dirty="0" smtClean="0">
                <a:gradFill>
                  <a:gsLst>
                    <a:gs pos="94000">
                      <a:schemeClr val="bg1"/>
                    </a:gs>
                    <a:gs pos="62000">
                      <a:schemeClr val="bg1"/>
                    </a:gs>
                  </a:gsLst>
                  <a:lin ang="5400000" scaled="0"/>
                </a:gradFill>
              </a:rPr>
              <a:t>2: Instructions batched</a:t>
            </a:r>
            <a:endParaRPr lang="en-US" sz="1600" b="1" dirty="0">
              <a:gradFill>
                <a:gsLst>
                  <a:gs pos="94000">
                    <a:schemeClr val="bg1"/>
                  </a:gs>
                  <a:gs pos="62000">
                    <a:schemeClr val="bg1"/>
                  </a:gs>
                </a:gsLst>
                <a:lin ang="5400000" scaled="0"/>
              </a:gradFill>
            </a:endParaRPr>
          </a:p>
        </p:txBody>
      </p:sp>
      <p:sp>
        <p:nvSpPr>
          <p:cNvPr id="32" name="TextBox 31"/>
          <p:cNvSpPr txBox="1"/>
          <p:nvPr/>
        </p:nvSpPr>
        <p:spPr>
          <a:xfrm>
            <a:off x="436563" y="1463231"/>
            <a:ext cx="4855464" cy="1692771"/>
          </a:xfrm>
          <a:prstGeom prst="rect">
            <a:avLst/>
          </a:prstGeom>
          <a:noFill/>
        </p:spPr>
        <p:txBody>
          <a:bodyPr wrap="square" lIns="0" tIns="0" rIns="0" bIns="0" rtlCol="0">
            <a:spAutoFit/>
          </a:bodyPr>
          <a:lstStyle/>
          <a:p>
            <a:r>
              <a:rPr lang="en-US" sz="1100" dirty="0" err="1">
                <a:solidFill>
                  <a:srgbClr val="000000"/>
                </a:solidFill>
                <a:highlight>
                  <a:srgbClr val="FFFFFF"/>
                </a:highlight>
                <a:latin typeface="Consolas" panose="020B0609020204030204" pitchFamily="49" charset="0"/>
              </a:rPr>
              <a:t>Excel.run</a:t>
            </a:r>
            <a:r>
              <a:rPr lang="en-US" sz="1100" dirty="0">
                <a:solidFill>
                  <a:srgbClr val="000000"/>
                </a:solidFill>
                <a:highlight>
                  <a:srgbClr val="FFFFFF"/>
                </a:highlight>
                <a:latin typeface="Consolas" panose="020B0609020204030204" pitchFamily="49" charset="0"/>
              </a:rPr>
              <a:t>(</a:t>
            </a:r>
            <a:r>
              <a:rPr lang="en-US" sz="1100" dirty="0">
                <a:solidFill>
                  <a:srgbClr val="0000FF"/>
                </a:solidFill>
                <a:highlight>
                  <a:srgbClr val="FFFFFF"/>
                </a:highlight>
                <a:latin typeface="Consolas" panose="020B0609020204030204" pitchFamily="49" charset="0"/>
              </a:rPr>
              <a:t>function</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ctx</a:t>
            </a:r>
            <a:r>
              <a:rPr lang="en-US" sz="1100" dirty="0">
                <a:solidFill>
                  <a:srgbClr val="000000"/>
                </a:solidFill>
                <a:highlight>
                  <a:srgbClr val="FFFFFF"/>
                </a:highlight>
                <a:latin typeface="Consolas" panose="020B0609020204030204" pitchFamily="49" charset="0"/>
              </a:rPr>
              <a:t>) {</a:t>
            </a:r>
          </a:p>
          <a:p>
            <a:r>
              <a:rPr lang="en-US" sz="1100" smtClean="0">
                <a:solidFill>
                  <a:srgbClr val="008000"/>
                </a:solidFill>
                <a:highlight>
                  <a:srgbClr val="FFFFFF"/>
                </a:highlight>
                <a:latin typeface="Consolas" panose="020B0609020204030204" pitchFamily="49" charset="0"/>
              </a:rPr>
              <a:t>    // </a:t>
            </a:r>
            <a:r>
              <a:rPr lang="en-US" sz="1100" dirty="0">
                <a:solidFill>
                  <a:srgbClr val="008000"/>
                </a:solidFill>
                <a:highlight>
                  <a:srgbClr val="FFFFFF"/>
                </a:highlight>
                <a:latin typeface="Consolas" panose="020B0609020204030204" pitchFamily="49" charset="0"/>
              </a:rPr>
              <a:t>Create a proxy object for the active worksheet</a:t>
            </a:r>
            <a:endParaRPr lang="en-US" sz="1100" dirty="0">
              <a:solidFill>
                <a:srgbClr val="000000"/>
              </a:solidFill>
              <a:highlight>
                <a:srgbClr val="FFFFFF"/>
              </a:highlight>
              <a:latin typeface="Consolas" panose="020B0609020204030204" pitchFamily="49" charset="0"/>
            </a:endParaRPr>
          </a:p>
          <a:p>
            <a:r>
              <a:rPr lang="en-US" sz="1100" smtClean="0">
                <a:solidFill>
                  <a:srgbClr val="008000"/>
                </a:solidFill>
                <a:highlight>
                  <a:srgbClr val="FFFFFF"/>
                </a:highlight>
                <a:latin typeface="Consolas" panose="020B0609020204030204" pitchFamily="49" charset="0"/>
              </a:rPr>
              <a:t>    </a:t>
            </a:r>
            <a:r>
              <a:rPr lang="en-US" sz="1100" smtClean="0">
                <a:solidFill>
                  <a:srgbClr val="0000FF"/>
                </a:solidFill>
                <a:highlight>
                  <a:srgbClr val="FFFFFF"/>
                </a:highlight>
                <a:latin typeface="Consolas" panose="020B0609020204030204" pitchFamily="49" charset="0"/>
              </a:rPr>
              <a:t>var</a:t>
            </a:r>
            <a:r>
              <a:rPr lang="en-US" sz="110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sheet = </a:t>
            </a:r>
            <a:r>
              <a:rPr lang="en-US" sz="1100" dirty="0" err="1">
                <a:solidFill>
                  <a:srgbClr val="000000"/>
                </a:solidFill>
                <a:highlight>
                  <a:srgbClr val="FFFFFF"/>
                </a:highlight>
                <a:latin typeface="Consolas" panose="020B0609020204030204" pitchFamily="49" charset="0"/>
              </a:rPr>
              <a:t>ctx.workbook.worksheets.getActiveWorksheet</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).values = </a:t>
            </a:r>
            <a:r>
              <a:rPr lang="en-US" sz="1100" dirty="0">
                <a:solidFill>
                  <a:srgbClr val="A31515"/>
                </a:solidFill>
                <a:highlight>
                  <a:srgbClr val="FFFFFF"/>
                </a:highlight>
                <a:latin typeface="Consolas" panose="020B0609020204030204" pitchFamily="49" charset="0"/>
              </a:rPr>
              <a:t>"Quarterly Sales Report"</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).format.font.name = </a:t>
            </a:r>
            <a:r>
              <a:rPr lang="en-US" sz="1100" dirty="0">
                <a:solidFill>
                  <a:srgbClr val="A31515"/>
                </a:solidFill>
                <a:highlight>
                  <a:srgbClr val="FFFFFF"/>
                </a:highlight>
                <a:latin typeface="Consolas" panose="020B0609020204030204" pitchFamily="49" charset="0"/>
              </a:rPr>
              <a:t>"Century"</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format.font.size</a:t>
            </a:r>
            <a:r>
              <a:rPr lang="en-US" sz="1100" dirty="0">
                <a:solidFill>
                  <a:srgbClr val="000000"/>
                </a:solidFill>
                <a:highlight>
                  <a:srgbClr val="FFFFFF"/>
                </a:highlight>
                <a:latin typeface="Consolas" panose="020B0609020204030204" pitchFamily="49" charset="0"/>
              </a:rPr>
              <a:t> = 26;</a:t>
            </a:r>
          </a:p>
          <a:p>
            <a:r>
              <a:rPr lang="en-US" sz="1100" smtClean="0">
                <a:solidFill>
                  <a:srgbClr val="0000FF"/>
                </a:solidFill>
                <a:highlight>
                  <a:srgbClr val="FFFFFF"/>
                </a:highlight>
                <a:latin typeface="Consolas" panose="020B0609020204030204" pitchFamily="49" charset="0"/>
              </a:rPr>
              <a:t>    var</a:t>
            </a:r>
            <a:r>
              <a:rPr lang="en-US" sz="110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range = </a:t>
            </a:r>
            <a:r>
              <a:rPr lang="en-US" sz="1100" dirty="0" err="1">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"A2:E8"</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range.values </a:t>
            </a:r>
            <a:r>
              <a:rPr lang="en-US" sz="1100" dirty="0">
                <a:solidFill>
                  <a:srgbClr val="000000"/>
                </a:solidFill>
                <a:highlight>
                  <a:srgbClr val="FFFFFF"/>
                </a:highlight>
                <a:latin typeface="Consolas" panose="020B0609020204030204" pitchFamily="49" charset="0"/>
              </a:rPr>
              <a:t>= values;</a:t>
            </a:r>
          </a:p>
          <a:p>
            <a:r>
              <a:rPr lang="en-US" sz="1100" smtClean="0">
                <a:solidFill>
                  <a:srgbClr val="000000"/>
                </a:solidFill>
                <a:highlight>
                  <a:srgbClr val="FFFFFF"/>
                </a:highlight>
                <a:latin typeface="Consolas" panose="020B0609020204030204" pitchFamily="49" charset="0"/>
              </a:rPr>
              <a:t>    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"A2:E2"</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format.font.bold</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true</a:t>
            </a:r>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a:t>
            </a:r>
          </a:p>
        </p:txBody>
      </p:sp>
      <p:grpSp>
        <p:nvGrpSpPr>
          <p:cNvPr id="7" name="Group 6"/>
          <p:cNvGrpSpPr/>
          <p:nvPr/>
        </p:nvGrpSpPr>
        <p:grpSpPr>
          <a:xfrm>
            <a:off x="7532478" y="1248524"/>
            <a:ext cx="3706451" cy="5266576"/>
            <a:chOff x="7532478" y="1248524"/>
            <a:chExt cx="3706451" cy="5266576"/>
          </a:xfrm>
        </p:grpSpPr>
        <p:grpSp>
          <p:nvGrpSpPr>
            <p:cNvPr id="5" name="Group 4"/>
            <p:cNvGrpSpPr/>
            <p:nvPr/>
          </p:nvGrpSpPr>
          <p:grpSpPr>
            <a:xfrm>
              <a:off x="7532478" y="1248524"/>
              <a:ext cx="3706451" cy="5266576"/>
              <a:chOff x="7559180" y="1202835"/>
              <a:chExt cx="3781758" cy="5373581"/>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5801" y="1485514"/>
                <a:ext cx="1687249" cy="1280060"/>
              </a:xfrm>
              <a:prstGeom prst="rect">
                <a:avLst/>
              </a:prstGeom>
            </p:spPr>
          </p:pic>
          <p:pic>
            <p:nvPicPr>
              <p:cNvPr id="10" name="Picture 9"/>
              <p:cNvPicPr>
                <a:picLocks noChangeAspect="1"/>
              </p:cNvPicPr>
              <p:nvPr/>
            </p:nvPicPr>
            <p:blipFill rotWithShape="1">
              <a:blip r:embed="rId4"/>
              <a:srcRect l="2435" t="2229" r="2273" b="719"/>
              <a:stretch/>
            </p:blipFill>
            <p:spPr>
              <a:xfrm>
                <a:off x="9459986" y="3366823"/>
                <a:ext cx="1878880" cy="1193365"/>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7914" y="5384387"/>
                <a:ext cx="1883024" cy="1192029"/>
              </a:xfrm>
              <a:prstGeom prst="rect">
                <a:avLst/>
              </a:prstGeom>
            </p:spPr>
          </p:pic>
          <p:sp>
            <p:nvSpPr>
              <p:cNvPr id="13" name="TextBox 12"/>
              <p:cNvSpPr txBox="1"/>
              <p:nvPr/>
            </p:nvSpPr>
            <p:spPr>
              <a:xfrm>
                <a:off x="10113037" y="1202835"/>
                <a:ext cx="572778" cy="408239"/>
              </a:xfrm>
              <a:prstGeom prst="rect">
                <a:avLst/>
              </a:prstGeom>
              <a:noFill/>
            </p:spPr>
            <p:txBody>
              <a:bodyPr wrap="none" rtlCol="0">
                <a:spAutoFit/>
              </a:bodyPr>
              <a:lstStyle/>
              <a:p>
                <a:r>
                  <a:rPr lang="en-US" sz="2000" dirty="0">
                    <a:gradFill>
                      <a:gsLst>
                        <a:gs pos="96460">
                          <a:schemeClr val="tx1"/>
                        </a:gs>
                        <a:gs pos="84000">
                          <a:schemeClr val="tx1"/>
                        </a:gs>
                      </a:gsLst>
                      <a:lin ang="5400000" scaled="0"/>
                    </a:gradFill>
                    <a:latin typeface="+mj-lt"/>
                  </a:rPr>
                  <a:t>iOS</a:t>
                </a:r>
              </a:p>
            </p:txBody>
          </p:sp>
          <p:sp>
            <p:nvSpPr>
              <p:cNvPr id="14" name="TextBox 13"/>
              <p:cNvSpPr txBox="1"/>
              <p:nvPr/>
            </p:nvSpPr>
            <p:spPr>
              <a:xfrm>
                <a:off x="9855434" y="2973895"/>
                <a:ext cx="1087983" cy="408239"/>
              </a:xfrm>
              <a:prstGeom prst="rect">
                <a:avLst/>
              </a:prstGeom>
              <a:noFill/>
            </p:spPr>
            <p:txBody>
              <a:bodyPr wrap="none" rtlCol="0">
                <a:spAutoFit/>
              </a:bodyPr>
              <a:lstStyle>
                <a:defPPr>
                  <a:defRPr lang="en-US"/>
                </a:defPPr>
                <a:lvl1pPr>
                  <a:defRPr sz="2000">
                    <a:gradFill>
                      <a:gsLst>
                        <a:gs pos="96460">
                          <a:schemeClr val="tx1"/>
                        </a:gs>
                        <a:gs pos="84000">
                          <a:schemeClr val="tx1"/>
                        </a:gs>
                      </a:gsLst>
                      <a:lin ang="5400000" scaled="0"/>
                    </a:gradFill>
                    <a:latin typeface="+mj-lt"/>
                  </a:defRPr>
                </a:lvl1pPr>
              </a:lstStyle>
              <a:p>
                <a:r>
                  <a:rPr lang="en-US" dirty="0"/>
                  <a:t>Desktop</a:t>
                </a:r>
              </a:p>
            </p:txBody>
          </p:sp>
          <p:sp>
            <p:nvSpPr>
              <p:cNvPr id="15" name="TextBox 14"/>
              <p:cNvSpPr txBox="1"/>
              <p:nvPr/>
            </p:nvSpPr>
            <p:spPr>
              <a:xfrm>
                <a:off x="10053174" y="4976148"/>
                <a:ext cx="692502" cy="408239"/>
              </a:xfrm>
              <a:prstGeom prst="rect">
                <a:avLst/>
              </a:prstGeom>
              <a:noFill/>
            </p:spPr>
            <p:txBody>
              <a:bodyPr wrap="none" rtlCol="0">
                <a:spAutoFit/>
              </a:bodyPr>
              <a:lstStyle>
                <a:defPPr>
                  <a:defRPr lang="en-US"/>
                </a:defPPr>
                <a:lvl1pPr>
                  <a:defRPr sz="2000">
                    <a:gradFill>
                      <a:gsLst>
                        <a:gs pos="96460">
                          <a:schemeClr val="tx1"/>
                        </a:gs>
                        <a:gs pos="84000">
                          <a:schemeClr val="tx1"/>
                        </a:gs>
                      </a:gsLst>
                      <a:lin ang="5400000" scaled="0"/>
                    </a:gradFill>
                    <a:latin typeface="+mj-lt"/>
                  </a:defRPr>
                </a:lvl1pPr>
              </a:lstStyle>
              <a:p>
                <a:r>
                  <a:rPr lang="en-US" dirty="0"/>
                  <a:t>Web</a:t>
                </a:r>
              </a:p>
            </p:txBody>
          </p:sp>
          <p:cxnSp>
            <p:nvCxnSpPr>
              <p:cNvPr id="17" name="Elbow Connector 16"/>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550684" y="3883251"/>
                <a:ext cx="909302" cy="1"/>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7559180" y="3988877"/>
                <a:ext cx="741747" cy="717742"/>
                <a:chOff x="8561388" y="1192213"/>
                <a:chExt cx="490538" cy="474663"/>
              </a:xfrm>
            </p:grpSpPr>
            <p:sp>
              <p:nvSpPr>
                <p:cNvPr id="20"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2"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5"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7"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8"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9"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
          <p:nvSpPr>
            <p:cNvPr id="33" name="Freeform 25"/>
            <p:cNvSpPr>
              <a:spLocks noEditPoints="1"/>
            </p:cNvSpPr>
            <p:nvPr/>
          </p:nvSpPr>
          <p:spPr bwMode="auto">
            <a:xfrm>
              <a:off x="7532478" y="3130597"/>
              <a:ext cx="725122" cy="702344"/>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34" name="Group 33"/>
          <p:cNvGrpSpPr/>
          <p:nvPr/>
        </p:nvGrpSpPr>
        <p:grpSpPr>
          <a:xfrm>
            <a:off x="10845289" y="36128"/>
            <a:ext cx="1506731" cy="287338"/>
            <a:chOff x="10845289" y="36128"/>
            <a:chExt cx="1506731" cy="287338"/>
          </a:xfrm>
        </p:grpSpPr>
        <p:sp>
          <p:nvSpPr>
            <p:cNvPr id="35" name="TextBox 34"/>
            <p:cNvSpPr txBox="1"/>
            <p:nvPr/>
          </p:nvSpPr>
          <p:spPr>
            <a:xfrm>
              <a:off x="10845289" y="36128"/>
              <a:ext cx="1506731"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Getting started</a:t>
              </a:r>
            </a:p>
          </p:txBody>
        </p:sp>
        <p:sp>
          <p:nvSpPr>
            <p:cNvPr id="36" name="Freeform 9"/>
            <p:cNvSpPr>
              <a:spLocks/>
            </p:cNvSpPr>
            <p:nvPr/>
          </p:nvSpPr>
          <p:spPr bwMode="auto">
            <a:xfrm>
              <a:off x="10853698" y="141387"/>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6708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a:stCxn id="37" idx="3"/>
          </p:cNvCxnSpPr>
          <p:nvPr/>
        </p:nvCxnSpPr>
        <p:spPr>
          <a:xfrm>
            <a:off x="6662773" y="3552409"/>
            <a:ext cx="843304" cy="311010"/>
          </a:xfrm>
          <a:prstGeom prst="bentConnector3">
            <a:avLst>
              <a:gd name="adj1" fmla="val 50000"/>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37" idx="1"/>
          </p:cNvCxnSpPr>
          <p:nvPr/>
        </p:nvCxnSpPr>
        <p:spPr>
          <a:xfrm rot="10800000">
            <a:off x="2136529" y="3076263"/>
            <a:ext cx="2474800" cy="476147"/>
          </a:xfrm>
          <a:prstGeom prst="bentConnector3">
            <a:avLst>
              <a:gd name="adj1" fmla="val 50000"/>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611329" y="3182643"/>
            <a:ext cx="2051444" cy="739531"/>
          </a:xfrm>
          <a:prstGeom prst="rect">
            <a:avLst/>
          </a:prstGeom>
          <a:solidFill>
            <a:schemeClr val="accent2"/>
          </a:solidFill>
          <a:ln cap="sq">
            <a:solidFill>
              <a:schemeClr val="tx1"/>
            </a:solidFill>
            <a:miter lim="800000"/>
          </a:ln>
        </p:spPr>
        <p:style>
          <a:lnRef idx="2">
            <a:schemeClr val="accent2">
              <a:shade val="50000"/>
            </a:schemeClr>
          </a:lnRef>
          <a:fillRef idx="1">
            <a:schemeClr val="accent2"/>
          </a:fillRef>
          <a:effectRef idx="0">
            <a:schemeClr val="accent2"/>
          </a:effectRef>
          <a:fontRef idx="minor">
            <a:schemeClr val="lt1"/>
          </a:fontRef>
        </p:style>
        <p:txBody>
          <a:bodyPr lIns="146304" tIns="91440" rIns="146304" bIns="91440" rtlCol="0" anchor="ctr"/>
          <a:lstStyle/>
          <a:p>
            <a:pPr marL="344488" indent="-255588">
              <a:lnSpc>
                <a:spcPct val="90000"/>
              </a:lnSpc>
              <a:spcBef>
                <a:spcPts val="600"/>
              </a:spcBef>
            </a:pPr>
            <a:r>
              <a:rPr lang="en-US" sz="1600" b="1" dirty="0" smtClean="0">
                <a:gradFill>
                  <a:gsLst>
                    <a:gs pos="94000">
                      <a:schemeClr val="bg1"/>
                    </a:gs>
                    <a:gs pos="62000">
                      <a:schemeClr val="bg1"/>
                    </a:gs>
                  </a:gsLst>
                  <a:lin ang="5400000" scaled="0"/>
                </a:gradFill>
              </a:rPr>
              <a:t>3:</a:t>
            </a:r>
            <a:r>
              <a:rPr lang="en-US" sz="1600" b="1" dirty="0">
                <a:gradFill>
                  <a:gsLst>
                    <a:gs pos="94000">
                      <a:schemeClr val="bg1"/>
                    </a:gs>
                    <a:gs pos="62000">
                      <a:schemeClr val="bg1"/>
                    </a:gs>
                  </a:gsLst>
                  <a:lin ang="5400000" scaled="0"/>
                </a:gradFill>
              </a:rPr>
              <a:t>	</a:t>
            </a:r>
            <a:r>
              <a:rPr lang="en-US" sz="1600" b="1" dirty="0" smtClean="0">
                <a:gradFill>
                  <a:gsLst>
                    <a:gs pos="94000">
                      <a:schemeClr val="bg1"/>
                    </a:gs>
                    <a:gs pos="62000">
                      <a:schemeClr val="bg1"/>
                    </a:gs>
                  </a:gsLst>
                  <a:lin ang="5400000" scaled="0"/>
                </a:gradFill>
              </a:rPr>
              <a:t>Instructions</a:t>
            </a:r>
            <a:br>
              <a:rPr lang="en-US" sz="1600" b="1" dirty="0" smtClean="0">
                <a:gradFill>
                  <a:gsLst>
                    <a:gs pos="94000">
                      <a:schemeClr val="bg1"/>
                    </a:gs>
                    <a:gs pos="62000">
                      <a:schemeClr val="bg1"/>
                    </a:gs>
                  </a:gsLst>
                  <a:lin ang="5400000" scaled="0"/>
                </a:gradFill>
              </a:rPr>
            </a:br>
            <a:r>
              <a:rPr lang="en-US" sz="1600" b="1" dirty="0" smtClean="0">
                <a:gradFill>
                  <a:gsLst>
                    <a:gs pos="94000">
                      <a:schemeClr val="bg1"/>
                    </a:gs>
                    <a:gs pos="62000">
                      <a:schemeClr val="bg1"/>
                    </a:gs>
                  </a:gsLst>
                  <a:lin ang="5400000" scaled="0"/>
                </a:gradFill>
              </a:rPr>
              <a:t>sent to host</a:t>
            </a:r>
            <a:endParaRPr lang="en-US" sz="1600" b="1" dirty="0">
              <a:gradFill>
                <a:gsLst>
                  <a:gs pos="94000">
                    <a:schemeClr val="bg1"/>
                  </a:gs>
                  <a:gs pos="62000">
                    <a:schemeClr val="bg1"/>
                  </a:gs>
                </a:gsLst>
                <a:lin ang="5400000" scaled="0"/>
              </a:gradFill>
            </a:endParaRPr>
          </a:p>
        </p:txBody>
      </p:sp>
      <p:sp>
        <p:nvSpPr>
          <p:cNvPr id="2" name="Title 1"/>
          <p:cNvSpPr>
            <a:spLocks noGrp="1"/>
          </p:cNvSpPr>
          <p:nvPr>
            <p:ph type="title"/>
          </p:nvPr>
        </p:nvSpPr>
        <p:spPr/>
        <p:txBody>
          <a:bodyPr>
            <a:normAutofit/>
          </a:bodyPr>
          <a:lstStyle/>
          <a:p>
            <a:r>
              <a:rPr lang="en-US" dirty="0" smtClean="0"/>
              <a:t>Coding </a:t>
            </a:r>
            <a:r>
              <a:rPr lang="en-US" dirty="0"/>
              <a:t>p</a:t>
            </a:r>
            <a:r>
              <a:rPr lang="en-US" dirty="0" smtClean="0"/>
              <a:t>attern</a:t>
            </a:r>
            <a:endParaRPr lang="en-US" dirty="0"/>
          </a:p>
        </p:txBody>
      </p:sp>
      <p:grpSp>
        <p:nvGrpSpPr>
          <p:cNvPr id="5" name="Group 4"/>
          <p:cNvGrpSpPr/>
          <p:nvPr/>
        </p:nvGrpSpPr>
        <p:grpSpPr>
          <a:xfrm>
            <a:off x="7532478" y="1248524"/>
            <a:ext cx="3706451" cy="5266576"/>
            <a:chOff x="7559180" y="1202835"/>
            <a:chExt cx="3781758" cy="5373581"/>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5801" y="1485514"/>
              <a:ext cx="1687249" cy="1280060"/>
            </a:xfrm>
            <a:prstGeom prst="rect">
              <a:avLst/>
            </a:prstGeom>
          </p:spPr>
        </p:pic>
        <p:pic>
          <p:nvPicPr>
            <p:cNvPr id="10" name="Picture 9"/>
            <p:cNvPicPr>
              <a:picLocks noChangeAspect="1"/>
            </p:cNvPicPr>
            <p:nvPr/>
          </p:nvPicPr>
          <p:blipFill rotWithShape="1">
            <a:blip r:embed="rId4"/>
            <a:srcRect l="2435" t="2229" r="2273" b="719"/>
            <a:stretch/>
          </p:blipFill>
          <p:spPr>
            <a:xfrm>
              <a:off x="9459986" y="3366823"/>
              <a:ext cx="1878880" cy="1193365"/>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7914" y="5384387"/>
              <a:ext cx="1883024" cy="1192029"/>
            </a:xfrm>
            <a:prstGeom prst="rect">
              <a:avLst/>
            </a:prstGeom>
          </p:spPr>
        </p:pic>
        <p:sp>
          <p:nvSpPr>
            <p:cNvPr id="13" name="TextBox 12"/>
            <p:cNvSpPr txBox="1"/>
            <p:nvPr/>
          </p:nvSpPr>
          <p:spPr>
            <a:xfrm>
              <a:off x="10113037" y="1202835"/>
              <a:ext cx="572778" cy="408239"/>
            </a:xfrm>
            <a:prstGeom prst="rect">
              <a:avLst/>
            </a:prstGeom>
            <a:noFill/>
          </p:spPr>
          <p:txBody>
            <a:bodyPr wrap="none" rtlCol="0">
              <a:spAutoFit/>
            </a:bodyPr>
            <a:lstStyle/>
            <a:p>
              <a:r>
                <a:rPr lang="en-US" sz="2000" dirty="0">
                  <a:gradFill>
                    <a:gsLst>
                      <a:gs pos="96460">
                        <a:schemeClr val="tx1"/>
                      </a:gs>
                      <a:gs pos="84000">
                        <a:schemeClr val="tx1"/>
                      </a:gs>
                    </a:gsLst>
                    <a:lin ang="5400000" scaled="0"/>
                  </a:gradFill>
                  <a:latin typeface="+mj-lt"/>
                </a:rPr>
                <a:t>iOS</a:t>
              </a:r>
            </a:p>
          </p:txBody>
        </p:sp>
        <p:sp>
          <p:nvSpPr>
            <p:cNvPr id="14" name="TextBox 13"/>
            <p:cNvSpPr txBox="1"/>
            <p:nvPr/>
          </p:nvSpPr>
          <p:spPr>
            <a:xfrm>
              <a:off x="9855434" y="2973895"/>
              <a:ext cx="1087983" cy="408239"/>
            </a:xfrm>
            <a:prstGeom prst="rect">
              <a:avLst/>
            </a:prstGeom>
            <a:noFill/>
          </p:spPr>
          <p:txBody>
            <a:bodyPr wrap="none" rtlCol="0">
              <a:spAutoFit/>
            </a:bodyPr>
            <a:lstStyle>
              <a:defPPr>
                <a:defRPr lang="en-US"/>
              </a:defPPr>
              <a:lvl1pPr>
                <a:defRPr sz="2000">
                  <a:gradFill>
                    <a:gsLst>
                      <a:gs pos="96460">
                        <a:schemeClr val="tx1"/>
                      </a:gs>
                      <a:gs pos="84000">
                        <a:schemeClr val="tx1"/>
                      </a:gs>
                    </a:gsLst>
                    <a:lin ang="5400000" scaled="0"/>
                  </a:gradFill>
                  <a:latin typeface="+mj-lt"/>
                </a:defRPr>
              </a:lvl1pPr>
            </a:lstStyle>
            <a:p>
              <a:r>
                <a:rPr lang="en-US" dirty="0"/>
                <a:t>Desktop</a:t>
              </a:r>
            </a:p>
          </p:txBody>
        </p:sp>
        <p:sp>
          <p:nvSpPr>
            <p:cNvPr id="15" name="TextBox 14"/>
            <p:cNvSpPr txBox="1"/>
            <p:nvPr/>
          </p:nvSpPr>
          <p:spPr>
            <a:xfrm>
              <a:off x="10053174" y="4976148"/>
              <a:ext cx="692502" cy="408239"/>
            </a:xfrm>
            <a:prstGeom prst="rect">
              <a:avLst/>
            </a:prstGeom>
            <a:noFill/>
          </p:spPr>
          <p:txBody>
            <a:bodyPr wrap="none" rtlCol="0">
              <a:spAutoFit/>
            </a:bodyPr>
            <a:lstStyle>
              <a:defPPr>
                <a:defRPr lang="en-US"/>
              </a:defPPr>
              <a:lvl1pPr>
                <a:defRPr sz="2000">
                  <a:gradFill>
                    <a:gsLst>
                      <a:gs pos="96460">
                        <a:schemeClr val="tx1"/>
                      </a:gs>
                      <a:gs pos="84000">
                        <a:schemeClr val="tx1"/>
                      </a:gs>
                    </a:gsLst>
                    <a:lin ang="5400000" scaled="0"/>
                  </a:gradFill>
                  <a:latin typeface="+mj-lt"/>
                </a:defRPr>
              </a:lvl1pPr>
            </a:lstStyle>
            <a:p>
              <a:r>
                <a:rPr lang="en-US" dirty="0"/>
                <a:t>Web</a:t>
              </a:r>
            </a:p>
          </p:txBody>
        </p:sp>
        <p:cxnSp>
          <p:nvCxnSpPr>
            <p:cNvPr id="17" name="Elbow Connector 16"/>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550684" y="3870861"/>
              <a:ext cx="909302" cy="1"/>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7559180" y="3123147"/>
              <a:ext cx="741747" cy="1583472"/>
              <a:chOff x="6734540" y="2057985"/>
              <a:chExt cx="1604292" cy="3424820"/>
            </a:xfrm>
          </p:grpSpPr>
          <p:grpSp>
            <p:nvGrpSpPr>
              <p:cNvPr id="18" name="Group 17"/>
              <p:cNvGrpSpPr/>
              <p:nvPr/>
            </p:nvGrpSpPr>
            <p:grpSpPr>
              <a:xfrm>
                <a:off x="6734540" y="3930433"/>
                <a:ext cx="1604292" cy="1552372"/>
                <a:chOff x="8561388" y="1192213"/>
                <a:chExt cx="490538" cy="474663"/>
              </a:xfrm>
            </p:grpSpPr>
            <p:sp>
              <p:nvSpPr>
                <p:cNvPr id="20"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2"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5"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7"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8"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9"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0" name="Freeform 25"/>
              <p:cNvSpPr>
                <a:spLocks noEditPoints="1"/>
              </p:cNvSpPr>
              <p:nvPr/>
            </p:nvSpPr>
            <p:spPr bwMode="auto">
              <a:xfrm>
                <a:off x="6734540" y="2057985"/>
                <a:ext cx="1600201" cy="1549932"/>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
        <p:nvSpPr>
          <p:cNvPr id="26" name="TextBox 25"/>
          <p:cNvSpPr txBox="1"/>
          <p:nvPr/>
        </p:nvSpPr>
        <p:spPr>
          <a:xfrm>
            <a:off x="436563" y="1463231"/>
            <a:ext cx="4855464" cy="1862048"/>
          </a:xfrm>
          <a:prstGeom prst="rect">
            <a:avLst/>
          </a:prstGeom>
          <a:noFill/>
        </p:spPr>
        <p:txBody>
          <a:bodyPr wrap="square" lIns="0" tIns="0" rIns="0" bIns="0" rtlCol="0">
            <a:spAutoFit/>
          </a:bodyPr>
          <a:lstStyle/>
          <a:p>
            <a:r>
              <a:rPr lang="en-US" sz="1100" dirty="0" err="1">
                <a:solidFill>
                  <a:srgbClr val="000000"/>
                </a:solidFill>
                <a:highlight>
                  <a:srgbClr val="FFFFFF"/>
                </a:highlight>
                <a:latin typeface="Consolas" panose="020B0609020204030204" pitchFamily="49" charset="0"/>
              </a:rPr>
              <a:t>Excel.run</a:t>
            </a:r>
            <a:r>
              <a:rPr lang="en-US" sz="1100" dirty="0">
                <a:solidFill>
                  <a:srgbClr val="000000"/>
                </a:solidFill>
                <a:highlight>
                  <a:srgbClr val="FFFFFF"/>
                </a:highlight>
                <a:latin typeface="Consolas" panose="020B0609020204030204" pitchFamily="49" charset="0"/>
              </a:rPr>
              <a:t>(</a:t>
            </a:r>
            <a:r>
              <a:rPr lang="en-US" sz="1100" dirty="0">
                <a:solidFill>
                  <a:srgbClr val="0000FF"/>
                </a:solidFill>
                <a:highlight>
                  <a:srgbClr val="FFFFFF"/>
                </a:highlight>
                <a:latin typeface="Consolas" panose="020B0609020204030204" pitchFamily="49" charset="0"/>
              </a:rPr>
              <a:t>function</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ctx</a:t>
            </a:r>
            <a:r>
              <a:rPr lang="en-US" sz="1100" dirty="0">
                <a:solidFill>
                  <a:srgbClr val="000000"/>
                </a:solidFill>
                <a:highlight>
                  <a:srgbClr val="FFFFFF"/>
                </a:highlight>
                <a:latin typeface="Consolas" panose="020B0609020204030204" pitchFamily="49" charset="0"/>
              </a:rPr>
              <a:t>) {</a:t>
            </a:r>
          </a:p>
          <a:p>
            <a:r>
              <a:rPr lang="en-US" sz="1100" smtClean="0">
                <a:solidFill>
                  <a:srgbClr val="008000"/>
                </a:solidFill>
                <a:highlight>
                  <a:srgbClr val="FFFFFF"/>
                </a:highlight>
                <a:latin typeface="Consolas" panose="020B0609020204030204" pitchFamily="49" charset="0"/>
              </a:rPr>
              <a:t>    // </a:t>
            </a:r>
            <a:r>
              <a:rPr lang="en-US" sz="1100" dirty="0">
                <a:solidFill>
                  <a:srgbClr val="008000"/>
                </a:solidFill>
                <a:highlight>
                  <a:srgbClr val="FFFFFF"/>
                </a:highlight>
                <a:latin typeface="Consolas" panose="020B0609020204030204" pitchFamily="49" charset="0"/>
              </a:rPr>
              <a:t>Create a proxy object for the active worksheet</a:t>
            </a:r>
            <a:endParaRPr lang="en-US" sz="1100" dirty="0">
              <a:solidFill>
                <a:srgbClr val="000000"/>
              </a:solidFill>
              <a:highlight>
                <a:srgbClr val="FFFFFF"/>
              </a:highlight>
              <a:latin typeface="Consolas" panose="020B0609020204030204" pitchFamily="49" charset="0"/>
            </a:endParaRPr>
          </a:p>
          <a:p>
            <a:r>
              <a:rPr lang="en-US" sz="1100" smtClean="0">
                <a:solidFill>
                  <a:srgbClr val="008000"/>
                </a:solidFill>
                <a:highlight>
                  <a:srgbClr val="FFFFFF"/>
                </a:highlight>
                <a:latin typeface="Consolas" panose="020B0609020204030204" pitchFamily="49" charset="0"/>
              </a:rPr>
              <a:t>    </a:t>
            </a:r>
            <a:r>
              <a:rPr lang="en-US" sz="1100" smtClean="0">
                <a:solidFill>
                  <a:srgbClr val="0000FF"/>
                </a:solidFill>
                <a:highlight>
                  <a:srgbClr val="FFFFFF"/>
                </a:highlight>
                <a:latin typeface="Consolas" panose="020B0609020204030204" pitchFamily="49" charset="0"/>
              </a:rPr>
              <a:t>var</a:t>
            </a:r>
            <a:r>
              <a:rPr lang="en-US" sz="110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sheet = </a:t>
            </a:r>
            <a:r>
              <a:rPr lang="en-US" sz="1100" dirty="0" err="1">
                <a:solidFill>
                  <a:srgbClr val="000000"/>
                </a:solidFill>
                <a:highlight>
                  <a:srgbClr val="FFFFFF"/>
                </a:highlight>
                <a:latin typeface="Consolas" panose="020B0609020204030204" pitchFamily="49" charset="0"/>
              </a:rPr>
              <a:t>ctx.workbook.worksheets.getActiveWorksheet</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).values = </a:t>
            </a:r>
            <a:r>
              <a:rPr lang="en-US" sz="1100" dirty="0">
                <a:solidFill>
                  <a:srgbClr val="A31515"/>
                </a:solidFill>
                <a:highlight>
                  <a:srgbClr val="FFFFFF"/>
                </a:highlight>
                <a:latin typeface="Consolas" panose="020B0609020204030204" pitchFamily="49" charset="0"/>
              </a:rPr>
              <a:t>"Quarterly Sales Report"</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).format.font.name = </a:t>
            </a:r>
            <a:r>
              <a:rPr lang="en-US" sz="1100" dirty="0">
                <a:solidFill>
                  <a:srgbClr val="A31515"/>
                </a:solidFill>
                <a:highlight>
                  <a:srgbClr val="FFFFFF"/>
                </a:highlight>
                <a:latin typeface="Consolas" panose="020B0609020204030204" pitchFamily="49" charset="0"/>
              </a:rPr>
              <a:t>"Century"</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format.font.size</a:t>
            </a:r>
            <a:r>
              <a:rPr lang="en-US" sz="1100" dirty="0">
                <a:solidFill>
                  <a:srgbClr val="000000"/>
                </a:solidFill>
                <a:highlight>
                  <a:srgbClr val="FFFFFF"/>
                </a:highlight>
                <a:latin typeface="Consolas" panose="020B0609020204030204" pitchFamily="49" charset="0"/>
              </a:rPr>
              <a:t> = 26;</a:t>
            </a:r>
          </a:p>
          <a:p>
            <a:r>
              <a:rPr lang="en-US" sz="1100" smtClean="0">
                <a:solidFill>
                  <a:srgbClr val="0000FF"/>
                </a:solidFill>
                <a:highlight>
                  <a:srgbClr val="FFFFFF"/>
                </a:highlight>
                <a:latin typeface="Consolas" panose="020B0609020204030204" pitchFamily="49" charset="0"/>
              </a:rPr>
              <a:t>    var</a:t>
            </a:r>
            <a:r>
              <a:rPr lang="en-US" sz="110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range = </a:t>
            </a:r>
            <a:r>
              <a:rPr lang="en-US" sz="1100" dirty="0" err="1">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"A2:E8"</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range.values </a:t>
            </a:r>
            <a:r>
              <a:rPr lang="en-US" sz="1100" dirty="0">
                <a:solidFill>
                  <a:srgbClr val="000000"/>
                </a:solidFill>
                <a:highlight>
                  <a:srgbClr val="FFFFFF"/>
                </a:highlight>
                <a:latin typeface="Consolas" panose="020B0609020204030204" pitchFamily="49" charset="0"/>
              </a:rPr>
              <a:t>= values;</a:t>
            </a:r>
          </a:p>
          <a:p>
            <a:r>
              <a:rPr lang="en-US" sz="1100" smtClean="0">
                <a:solidFill>
                  <a:srgbClr val="000000"/>
                </a:solidFill>
                <a:highlight>
                  <a:srgbClr val="FFFFFF"/>
                </a:highlight>
                <a:latin typeface="Consolas" panose="020B0609020204030204" pitchFamily="49" charset="0"/>
              </a:rPr>
              <a:t>    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"A2:E2"</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format.font.bold</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true</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a:t>
            </a:r>
            <a:r>
              <a:rPr lang="en-US" sz="1100" smtClean="0">
                <a:solidFill>
                  <a:srgbClr val="0000FF"/>
                </a:solidFill>
                <a:highlight>
                  <a:srgbClr val="FFFFFF"/>
                </a:highlight>
                <a:latin typeface="Consolas" panose="020B0609020204030204" pitchFamily="49" charset="0"/>
              </a:rPr>
              <a:t>return</a:t>
            </a:r>
            <a:r>
              <a:rPr lang="en-US" sz="110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ctx.sync</a:t>
            </a:r>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a:t>
            </a:r>
          </a:p>
        </p:txBody>
      </p:sp>
      <p:sp>
        <p:nvSpPr>
          <p:cNvPr id="34" name="Rectangle 33"/>
          <p:cNvSpPr/>
          <p:nvPr/>
        </p:nvSpPr>
        <p:spPr bwMode="auto">
          <a:xfrm>
            <a:off x="719201" y="2964760"/>
            <a:ext cx="1417320" cy="18288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10845289" y="36128"/>
            <a:ext cx="1506731" cy="287338"/>
            <a:chOff x="10845289" y="36128"/>
            <a:chExt cx="1506731" cy="287338"/>
          </a:xfrm>
        </p:grpSpPr>
        <p:sp>
          <p:nvSpPr>
            <p:cNvPr id="44" name="TextBox 43"/>
            <p:cNvSpPr txBox="1"/>
            <p:nvPr/>
          </p:nvSpPr>
          <p:spPr>
            <a:xfrm>
              <a:off x="10845289" y="36128"/>
              <a:ext cx="1506731"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Getting started</a:t>
              </a:r>
            </a:p>
          </p:txBody>
        </p:sp>
        <p:sp>
          <p:nvSpPr>
            <p:cNvPr id="45" name="Freeform 9"/>
            <p:cNvSpPr>
              <a:spLocks/>
            </p:cNvSpPr>
            <p:nvPr/>
          </p:nvSpPr>
          <p:spPr bwMode="auto">
            <a:xfrm>
              <a:off x="10853698" y="141387"/>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6565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Coding </a:t>
            </a:r>
            <a:r>
              <a:rPr lang="en-US" dirty="0"/>
              <a:t>p</a:t>
            </a:r>
            <a:r>
              <a:rPr lang="en-US" dirty="0" smtClean="0"/>
              <a:t>attern</a:t>
            </a:r>
            <a:endParaRPr lang="en-US" dirty="0"/>
          </a:p>
        </p:txBody>
      </p:sp>
      <p:grpSp>
        <p:nvGrpSpPr>
          <p:cNvPr id="5" name="Group 4"/>
          <p:cNvGrpSpPr/>
          <p:nvPr/>
        </p:nvGrpSpPr>
        <p:grpSpPr>
          <a:xfrm>
            <a:off x="7532478" y="1248524"/>
            <a:ext cx="3706451" cy="5266576"/>
            <a:chOff x="7559180" y="1202835"/>
            <a:chExt cx="3781758" cy="5373581"/>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5801" y="1485514"/>
              <a:ext cx="1687249" cy="1280060"/>
            </a:xfrm>
            <a:prstGeom prst="rect">
              <a:avLst/>
            </a:prstGeom>
          </p:spPr>
        </p:pic>
        <p:pic>
          <p:nvPicPr>
            <p:cNvPr id="10" name="Picture 9"/>
            <p:cNvPicPr>
              <a:picLocks noChangeAspect="1"/>
            </p:cNvPicPr>
            <p:nvPr/>
          </p:nvPicPr>
          <p:blipFill rotWithShape="1">
            <a:blip r:embed="rId4"/>
            <a:srcRect l="2435" t="2229" r="2273" b="719"/>
            <a:stretch/>
          </p:blipFill>
          <p:spPr>
            <a:xfrm>
              <a:off x="9459986" y="3366823"/>
              <a:ext cx="1878880" cy="1193365"/>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7914" y="5384387"/>
              <a:ext cx="1883024" cy="1192029"/>
            </a:xfrm>
            <a:prstGeom prst="rect">
              <a:avLst/>
            </a:prstGeom>
          </p:spPr>
        </p:pic>
        <p:sp>
          <p:nvSpPr>
            <p:cNvPr id="13" name="TextBox 12"/>
            <p:cNvSpPr txBox="1"/>
            <p:nvPr/>
          </p:nvSpPr>
          <p:spPr>
            <a:xfrm>
              <a:off x="10113037" y="1202835"/>
              <a:ext cx="572778" cy="408239"/>
            </a:xfrm>
            <a:prstGeom prst="rect">
              <a:avLst/>
            </a:prstGeom>
            <a:noFill/>
          </p:spPr>
          <p:txBody>
            <a:bodyPr wrap="none" rtlCol="0">
              <a:spAutoFit/>
            </a:bodyPr>
            <a:lstStyle/>
            <a:p>
              <a:r>
                <a:rPr lang="en-US" sz="2000" dirty="0">
                  <a:gradFill>
                    <a:gsLst>
                      <a:gs pos="96460">
                        <a:schemeClr val="tx1"/>
                      </a:gs>
                      <a:gs pos="84000">
                        <a:schemeClr val="tx1"/>
                      </a:gs>
                    </a:gsLst>
                    <a:lin ang="5400000" scaled="0"/>
                  </a:gradFill>
                  <a:latin typeface="+mj-lt"/>
                </a:rPr>
                <a:t>iOS</a:t>
              </a:r>
            </a:p>
          </p:txBody>
        </p:sp>
        <p:sp>
          <p:nvSpPr>
            <p:cNvPr id="14" name="TextBox 13"/>
            <p:cNvSpPr txBox="1"/>
            <p:nvPr/>
          </p:nvSpPr>
          <p:spPr>
            <a:xfrm>
              <a:off x="9855434" y="2973895"/>
              <a:ext cx="1087983" cy="408239"/>
            </a:xfrm>
            <a:prstGeom prst="rect">
              <a:avLst/>
            </a:prstGeom>
            <a:noFill/>
          </p:spPr>
          <p:txBody>
            <a:bodyPr wrap="none" rtlCol="0">
              <a:spAutoFit/>
            </a:bodyPr>
            <a:lstStyle>
              <a:defPPr>
                <a:defRPr lang="en-US"/>
              </a:defPPr>
              <a:lvl1pPr>
                <a:defRPr sz="2000">
                  <a:gradFill>
                    <a:gsLst>
                      <a:gs pos="96460">
                        <a:schemeClr val="tx1"/>
                      </a:gs>
                      <a:gs pos="84000">
                        <a:schemeClr val="tx1"/>
                      </a:gs>
                    </a:gsLst>
                    <a:lin ang="5400000" scaled="0"/>
                  </a:gradFill>
                  <a:latin typeface="+mj-lt"/>
                </a:defRPr>
              </a:lvl1pPr>
            </a:lstStyle>
            <a:p>
              <a:r>
                <a:rPr lang="en-US" dirty="0"/>
                <a:t>Desktop</a:t>
              </a:r>
            </a:p>
          </p:txBody>
        </p:sp>
        <p:sp>
          <p:nvSpPr>
            <p:cNvPr id="15" name="TextBox 14"/>
            <p:cNvSpPr txBox="1"/>
            <p:nvPr/>
          </p:nvSpPr>
          <p:spPr>
            <a:xfrm>
              <a:off x="10053174" y="4976148"/>
              <a:ext cx="692502" cy="408239"/>
            </a:xfrm>
            <a:prstGeom prst="rect">
              <a:avLst/>
            </a:prstGeom>
            <a:noFill/>
          </p:spPr>
          <p:txBody>
            <a:bodyPr wrap="none" rtlCol="0">
              <a:spAutoFit/>
            </a:bodyPr>
            <a:lstStyle>
              <a:defPPr>
                <a:defRPr lang="en-US"/>
              </a:defPPr>
              <a:lvl1pPr>
                <a:defRPr sz="2000">
                  <a:gradFill>
                    <a:gsLst>
                      <a:gs pos="96460">
                        <a:schemeClr val="tx1"/>
                      </a:gs>
                      <a:gs pos="84000">
                        <a:schemeClr val="tx1"/>
                      </a:gs>
                    </a:gsLst>
                    <a:lin ang="5400000" scaled="0"/>
                  </a:gradFill>
                  <a:latin typeface="+mj-lt"/>
                </a:defRPr>
              </a:lvl1pPr>
            </a:lstStyle>
            <a:p>
              <a:r>
                <a:rPr lang="en-US" dirty="0"/>
                <a:t>Web</a:t>
              </a:r>
            </a:p>
          </p:txBody>
        </p:sp>
        <p:cxnSp>
          <p:nvCxnSpPr>
            <p:cNvPr id="17" name="Elbow Connector 16"/>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550684" y="3870861"/>
              <a:ext cx="909302" cy="1"/>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7559180" y="3123147"/>
              <a:ext cx="741747" cy="1583472"/>
              <a:chOff x="6734540" y="2057985"/>
              <a:chExt cx="1604292" cy="3424820"/>
            </a:xfrm>
          </p:grpSpPr>
          <p:grpSp>
            <p:nvGrpSpPr>
              <p:cNvPr id="18" name="Group 17"/>
              <p:cNvGrpSpPr/>
              <p:nvPr/>
            </p:nvGrpSpPr>
            <p:grpSpPr>
              <a:xfrm>
                <a:off x="6734540" y="3930433"/>
                <a:ext cx="1604292" cy="1552372"/>
                <a:chOff x="8561388" y="1192213"/>
                <a:chExt cx="490538" cy="474663"/>
              </a:xfrm>
            </p:grpSpPr>
            <p:sp>
              <p:nvSpPr>
                <p:cNvPr id="20"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2"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5"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7"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8"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9"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0" name="Freeform 25"/>
              <p:cNvSpPr>
                <a:spLocks noEditPoints="1"/>
              </p:cNvSpPr>
              <p:nvPr/>
            </p:nvSpPr>
            <p:spPr bwMode="auto">
              <a:xfrm>
                <a:off x="6734540" y="2057985"/>
                <a:ext cx="1600201" cy="1549932"/>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
        <p:nvSpPr>
          <p:cNvPr id="31" name="Rectangle 30"/>
          <p:cNvSpPr/>
          <p:nvPr/>
        </p:nvSpPr>
        <p:spPr>
          <a:xfrm>
            <a:off x="4595150" y="3369420"/>
            <a:ext cx="2067624" cy="986884"/>
          </a:xfrm>
          <a:prstGeom prst="rect">
            <a:avLst/>
          </a:prstGeom>
          <a:solidFill>
            <a:schemeClr val="accent2"/>
          </a:solidFill>
          <a:ln cap="sq">
            <a:solidFill>
              <a:schemeClr val="tx1"/>
            </a:solidFill>
            <a:miter lim="800000"/>
          </a:ln>
        </p:spPr>
        <p:style>
          <a:lnRef idx="2">
            <a:schemeClr val="accent2">
              <a:shade val="50000"/>
            </a:schemeClr>
          </a:lnRef>
          <a:fillRef idx="1">
            <a:schemeClr val="accent2"/>
          </a:fillRef>
          <a:effectRef idx="0">
            <a:schemeClr val="accent2"/>
          </a:effectRef>
          <a:fontRef idx="minor">
            <a:schemeClr val="lt1"/>
          </a:fontRef>
        </p:style>
        <p:txBody>
          <a:bodyPr lIns="146304" tIns="91440" rIns="146304" bIns="91440" rtlCol="0" anchor="ctr"/>
          <a:lstStyle/>
          <a:p>
            <a:pPr marL="285750" indent="-227013">
              <a:lnSpc>
                <a:spcPct val="90000"/>
              </a:lnSpc>
              <a:spcBef>
                <a:spcPts val="600"/>
              </a:spcBef>
            </a:pPr>
            <a:r>
              <a:rPr lang="en-US" sz="1600" b="1" dirty="0" smtClean="0">
                <a:gradFill>
                  <a:gsLst>
                    <a:gs pos="94000">
                      <a:schemeClr val="bg1"/>
                    </a:gs>
                    <a:gs pos="62000">
                      <a:schemeClr val="bg1"/>
                    </a:gs>
                  </a:gsLst>
                  <a:lin ang="5400000" scaled="0"/>
                </a:gradFill>
              </a:rPr>
              <a:t>4: Host executes </a:t>
            </a:r>
            <a:br>
              <a:rPr lang="en-US" sz="1600" b="1" dirty="0" smtClean="0">
                <a:gradFill>
                  <a:gsLst>
                    <a:gs pos="94000">
                      <a:schemeClr val="bg1"/>
                    </a:gs>
                    <a:gs pos="62000">
                      <a:schemeClr val="bg1"/>
                    </a:gs>
                  </a:gsLst>
                  <a:lin ang="5400000" scaled="0"/>
                </a:gradFill>
              </a:rPr>
            </a:br>
            <a:r>
              <a:rPr lang="en-US" sz="1600" b="1" dirty="0" smtClean="0">
                <a:gradFill>
                  <a:gsLst>
                    <a:gs pos="94000">
                      <a:schemeClr val="bg1"/>
                    </a:gs>
                    <a:gs pos="62000">
                      <a:schemeClr val="bg1"/>
                    </a:gs>
                  </a:gsLst>
                  <a:lin ang="5400000" scaled="0"/>
                </a:gradFill>
              </a:rPr>
              <a:t>instructions</a:t>
            </a:r>
            <a:r>
              <a:rPr lang="en-US" sz="1600" b="1" dirty="0">
                <a:gradFill>
                  <a:gsLst>
                    <a:gs pos="94000">
                      <a:schemeClr val="bg1"/>
                    </a:gs>
                    <a:gs pos="62000">
                      <a:schemeClr val="bg1"/>
                    </a:gs>
                  </a:gsLst>
                  <a:lin ang="5400000" scaled="0"/>
                </a:gradFill>
              </a:rPr>
              <a:t> </a:t>
            </a:r>
            <a:r>
              <a:rPr lang="en-US" sz="1600" b="1" dirty="0" smtClean="0">
                <a:gradFill>
                  <a:gsLst>
                    <a:gs pos="94000">
                      <a:schemeClr val="bg1"/>
                    </a:gs>
                    <a:gs pos="62000">
                      <a:schemeClr val="bg1"/>
                    </a:gs>
                  </a:gsLst>
                  <a:lin ang="5400000" scaled="0"/>
                </a:gradFill>
              </a:rPr>
              <a:t/>
            </a:r>
            <a:br>
              <a:rPr lang="en-US" sz="1600" b="1" dirty="0" smtClean="0">
                <a:gradFill>
                  <a:gsLst>
                    <a:gs pos="94000">
                      <a:schemeClr val="bg1"/>
                    </a:gs>
                    <a:gs pos="62000">
                      <a:schemeClr val="bg1"/>
                    </a:gs>
                  </a:gsLst>
                  <a:lin ang="5400000" scaled="0"/>
                </a:gradFill>
              </a:rPr>
            </a:br>
            <a:r>
              <a:rPr lang="en-US" sz="1600" b="1" dirty="0" smtClean="0">
                <a:gradFill>
                  <a:gsLst>
                    <a:gs pos="94000">
                      <a:schemeClr val="bg1"/>
                    </a:gs>
                    <a:gs pos="62000">
                      <a:schemeClr val="bg1"/>
                    </a:gs>
                  </a:gsLst>
                  <a:lin ang="5400000" scaled="0"/>
                </a:gradFill>
              </a:rPr>
              <a:t>in sequence</a:t>
            </a:r>
            <a:endParaRPr lang="en-US" sz="1600" b="1" dirty="0">
              <a:gradFill>
                <a:gsLst>
                  <a:gs pos="94000">
                    <a:schemeClr val="bg1"/>
                  </a:gs>
                  <a:gs pos="62000">
                    <a:schemeClr val="bg1"/>
                  </a:gs>
                </a:gsLst>
                <a:lin ang="5400000" scaled="0"/>
              </a:gradFill>
            </a:endParaRPr>
          </a:p>
        </p:txBody>
      </p:sp>
      <p:sp>
        <p:nvSpPr>
          <p:cNvPr id="32" name="TextBox 31"/>
          <p:cNvSpPr txBox="1"/>
          <p:nvPr/>
        </p:nvSpPr>
        <p:spPr>
          <a:xfrm>
            <a:off x="436563" y="1463231"/>
            <a:ext cx="4855464" cy="1862048"/>
          </a:xfrm>
          <a:prstGeom prst="rect">
            <a:avLst/>
          </a:prstGeom>
          <a:noFill/>
        </p:spPr>
        <p:txBody>
          <a:bodyPr wrap="square" lIns="0" tIns="0" rIns="0" bIns="0" rtlCol="0">
            <a:spAutoFit/>
          </a:bodyPr>
          <a:lstStyle/>
          <a:p>
            <a:r>
              <a:rPr lang="en-US" sz="1100" dirty="0" err="1">
                <a:solidFill>
                  <a:srgbClr val="000000"/>
                </a:solidFill>
                <a:highlight>
                  <a:srgbClr val="FFFFFF"/>
                </a:highlight>
                <a:latin typeface="Consolas" panose="020B0609020204030204" pitchFamily="49" charset="0"/>
              </a:rPr>
              <a:t>Excel.run</a:t>
            </a:r>
            <a:r>
              <a:rPr lang="en-US" sz="1100" dirty="0">
                <a:solidFill>
                  <a:srgbClr val="000000"/>
                </a:solidFill>
                <a:highlight>
                  <a:srgbClr val="FFFFFF"/>
                </a:highlight>
                <a:latin typeface="Consolas" panose="020B0609020204030204" pitchFamily="49" charset="0"/>
              </a:rPr>
              <a:t>(</a:t>
            </a:r>
            <a:r>
              <a:rPr lang="en-US" sz="1100" dirty="0">
                <a:solidFill>
                  <a:srgbClr val="0000FF"/>
                </a:solidFill>
                <a:highlight>
                  <a:srgbClr val="FFFFFF"/>
                </a:highlight>
                <a:latin typeface="Consolas" panose="020B0609020204030204" pitchFamily="49" charset="0"/>
              </a:rPr>
              <a:t>function</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ctx</a:t>
            </a:r>
            <a:r>
              <a:rPr lang="en-US" sz="1100" dirty="0">
                <a:solidFill>
                  <a:srgbClr val="000000"/>
                </a:solidFill>
                <a:highlight>
                  <a:srgbClr val="FFFFFF"/>
                </a:highlight>
                <a:latin typeface="Consolas" panose="020B0609020204030204" pitchFamily="49" charset="0"/>
              </a:rPr>
              <a:t>) {</a:t>
            </a:r>
          </a:p>
          <a:p>
            <a:r>
              <a:rPr lang="en-US" sz="1100" smtClean="0">
                <a:solidFill>
                  <a:srgbClr val="008000"/>
                </a:solidFill>
                <a:highlight>
                  <a:srgbClr val="FFFFFF"/>
                </a:highlight>
                <a:latin typeface="Consolas" panose="020B0609020204030204" pitchFamily="49" charset="0"/>
              </a:rPr>
              <a:t>    // </a:t>
            </a:r>
            <a:r>
              <a:rPr lang="en-US" sz="1100" dirty="0">
                <a:solidFill>
                  <a:srgbClr val="008000"/>
                </a:solidFill>
                <a:highlight>
                  <a:srgbClr val="FFFFFF"/>
                </a:highlight>
                <a:latin typeface="Consolas" panose="020B0609020204030204" pitchFamily="49" charset="0"/>
              </a:rPr>
              <a:t>Create a proxy object for the active worksheet</a:t>
            </a:r>
            <a:endParaRPr lang="en-US" sz="1100" dirty="0">
              <a:solidFill>
                <a:srgbClr val="000000"/>
              </a:solidFill>
              <a:highlight>
                <a:srgbClr val="FFFFFF"/>
              </a:highlight>
              <a:latin typeface="Consolas" panose="020B0609020204030204" pitchFamily="49" charset="0"/>
            </a:endParaRPr>
          </a:p>
          <a:p>
            <a:r>
              <a:rPr lang="en-US" sz="1100" smtClean="0">
                <a:solidFill>
                  <a:srgbClr val="008000"/>
                </a:solidFill>
                <a:highlight>
                  <a:srgbClr val="FFFFFF"/>
                </a:highlight>
                <a:latin typeface="Consolas" panose="020B0609020204030204" pitchFamily="49" charset="0"/>
              </a:rPr>
              <a:t>    </a:t>
            </a:r>
            <a:r>
              <a:rPr lang="en-US" sz="1100" smtClean="0">
                <a:solidFill>
                  <a:srgbClr val="0000FF"/>
                </a:solidFill>
                <a:highlight>
                  <a:srgbClr val="FFFFFF"/>
                </a:highlight>
                <a:latin typeface="Consolas" panose="020B0609020204030204" pitchFamily="49" charset="0"/>
              </a:rPr>
              <a:t>var</a:t>
            </a:r>
            <a:r>
              <a:rPr lang="en-US" sz="110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sheet = </a:t>
            </a:r>
            <a:r>
              <a:rPr lang="en-US" sz="1100" dirty="0" err="1">
                <a:solidFill>
                  <a:srgbClr val="000000"/>
                </a:solidFill>
                <a:highlight>
                  <a:srgbClr val="FFFFFF"/>
                </a:highlight>
                <a:latin typeface="Consolas" panose="020B0609020204030204" pitchFamily="49" charset="0"/>
              </a:rPr>
              <a:t>ctx.workbook.worksheets.getActiveWorksheet</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).values = </a:t>
            </a:r>
            <a:r>
              <a:rPr lang="en-US" sz="1100" dirty="0">
                <a:solidFill>
                  <a:srgbClr val="A31515"/>
                </a:solidFill>
                <a:highlight>
                  <a:srgbClr val="FFFFFF"/>
                </a:highlight>
                <a:latin typeface="Consolas" panose="020B0609020204030204" pitchFamily="49" charset="0"/>
              </a:rPr>
              <a:t>"Quarterly Sales Report"</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).format.font.name = </a:t>
            </a:r>
            <a:r>
              <a:rPr lang="en-US" sz="1100" dirty="0">
                <a:solidFill>
                  <a:srgbClr val="A31515"/>
                </a:solidFill>
                <a:highlight>
                  <a:srgbClr val="FFFFFF"/>
                </a:highlight>
                <a:latin typeface="Consolas" panose="020B0609020204030204" pitchFamily="49" charset="0"/>
              </a:rPr>
              <a:t>"Century"</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format.font.size</a:t>
            </a:r>
            <a:r>
              <a:rPr lang="en-US" sz="1100" dirty="0">
                <a:solidFill>
                  <a:srgbClr val="000000"/>
                </a:solidFill>
                <a:highlight>
                  <a:srgbClr val="FFFFFF"/>
                </a:highlight>
                <a:latin typeface="Consolas" panose="020B0609020204030204" pitchFamily="49" charset="0"/>
              </a:rPr>
              <a:t> = 26;</a:t>
            </a:r>
          </a:p>
          <a:p>
            <a:r>
              <a:rPr lang="en-US" sz="1100" smtClean="0">
                <a:solidFill>
                  <a:srgbClr val="0000FF"/>
                </a:solidFill>
                <a:highlight>
                  <a:srgbClr val="FFFFFF"/>
                </a:highlight>
                <a:latin typeface="Consolas" panose="020B0609020204030204" pitchFamily="49" charset="0"/>
              </a:rPr>
              <a:t>    var</a:t>
            </a:r>
            <a:r>
              <a:rPr lang="en-US" sz="110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range = </a:t>
            </a:r>
            <a:r>
              <a:rPr lang="en-US" sz="1100" dirty="0" err="1">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"A2:E8"</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range.values </a:t>
            </a:r>
            <a:r>
              <a:rPr lang="en-US" sz="1100" dirty="0">
                <a:solidFill>
                  <a:srgbClr val="000000"/>
                </a:solidFill>
                <a:highlight>
                  <a:srgbClr val="FFFFFF"/>
                </a:highlight>
                <a:latin typeface="Consolas" panose="020B0609020204030204" pitchFamily="49" charset="0"/>
              </a:rPr>
              <a:t>= values;</a:t>
            </a:r>
          </a:p>
          <a:p>
            <a:r>
              <a:rPr lang="en-US" sz="1100" smtClean="0">
                <a:solidFill>
                  <a:srgbClr val="000000"/>
                </a:solidFill>
                <a:highlight>
                  <a:srgbClr val="FFFFFF"/>
                </a:highlight>
                <a:latin typeface="Consolas" panose="020B0609020204030204" pitchFamily="49" charset="0"/>
              </a:rPr>
              <a:t>    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"A2:E2"</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format.font.bold</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true</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a:t>
            </a:r>
            <a:r>
              <a:rPr lang="en-US" sz="1100" smtClean="0">
                <a:solidFill>
                  <a:srgbClr val="0000FF"/>
                </a:solidFill>
                <a:highlight>
                  <a:srgbClr val="FFFFFF"/>
                </a:highlight>
                <a:latin typeface="Consolas" panose="020B0609020204030204" pitchFamily="49" charset="0"/>
              </a:rPr>
              <a:t>return</a:t>
            </a:r>
            <a:r>
              <a:rPr lang="en-US" sz="110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ctx.sync</a:t>
            </a:r>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a:t>
            </a:r>
          </a:p>
        </p:txBody>
      </p:sp>
      <p:grpSp>
        <p:nvGrpSpPr>
          <p:cNvPr id="36" name="Group 35"/>
          <p:cNvGrpSpPr/>
          <p:nvPr/>
        </p:nvGrpSpPr>
        <p:grpSpPr>
          <a:xfrm>
            <a:off x="10845289" y="36128"/>
            <a:ext cx="1506731" cy="287338"/>
            <a:chOff x="10845289" y="36128"/>
            <a:chExt cx="1506731" cy="287338"/>
          </a:xfrm>
        </p:grpSpPr>
        <p:sp>
          <p:nvSpPr>
            <p:cNvPr id="37" name="TextBox 36"/>
            <p:cNvSpPr txBox="1"/>
            <p:nvPr/>
          </p:nvSpPr>
          <p:spPr>
            <a:xfrm>
              <a:off x="10845289" y="36128"/>
              <a:ext cx="1506731"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Getting started</a:t>
              </a:r>
            </a:p>
          </p:txBody>
        </p:sp>
        <p:sp>
          <p:nvSpPr>
            <p:cNvPr id="38" name="Freeform 9"/>
            <p:cNvSpPr>
              <a:spLocks/>
            </p:cNvSpPr>
            <p:nvPr/>
          </p:nvSpPr>
          <p:spPr bwMode="auto">
            <a:xfrm>
              <a:off x="10853698" y="141387"/>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648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Coding </a:t>
            </a:r>
            <a:r>
              <a:rPr lang="en-US" dirty="0"/>
              <a:t>p</a:t>
            </a:r>
            <a:r>
              <a:rPr lang="en-US" dirty="0" smtClean="0"/>
              <a:t>attern</a:t>
            </a:r>
            <a:endParaRPr lang="en-US" dirty="0"/>
          </a:p>
        </p:txBody>
      </p:sp>
      <p:grpSp>
        <p:nvGrpSpPr>
          <p:cNvPr id="5" name="Group 4"/>
          <p:cNvGrpSpPr/>
          <p:nvPr/>
        </p:nvGrpSpPr>
        <p:grpSpPr>
          <a:xfrm>
            <a:off x="7532478" y="1248524"/>
            <a:ext cx="3706451" cy="5266576"/>
            <a:chOff x="7559180" y="1202835"/>
            <a:chExt cx="3781758" cy="5373581"/>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5801" y="1485514"/>
              <a:ext cx="1687249" cy="1280060"/>
            </a:xfrm>
            <a:prstGeom prst="rect">
              <a:avLst/>
            </a:prstGeom>
          </p:spPr>
        </p:pic>
        <p:pic>
          <p:nvPicPr>
            <p:cNvPr id="10" name="Picture 9"/>
            <p:cNvPicPr>
              <a:picLocks noChangeAspect="1"/>
            </p:cNvPicPr>
            <p:nvPr/>
          </p:nvPicPr>
          <p:blipFill rotWithShape="1">
            <a:blip r:embed="rId4"/>
            <a:srcRect l="2435" t="2229" r="2273" b="719"/>
            <a:stretch/>
          </p:blipFill>
          <p:spPr>
            <a:xfrm>
              <a:off x="9459986" y="3366823"/>
              <a:ext cx="1878880" cy="1193365"/>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7914" y="5384387"/>
              <a:ext cx="1883024" cy="1192029"/>
            </a:xfrm>
            <a:prstGeom prst="rect">
              <a:avLst/>
            </a:prstGeom>
          </p:spPr>
        </p:pic>
        <p:sp>
          <p:nvSpPr>
            <p:cNvPr id="13" name="TextBox 12"/>
            <p:cNvSpPr txBox="1"/>
            <p:nvPr/>
          </p:nvSpPr>
          <p:spPr>
            <a:xfrm>
              <a:off x="10113037" y="1202835"/>
              <a:ext cx="572778" cy="408239"/>
            </a:xfrm>
            <a:prstGeom prst="rect">
              <a:avLst/>
            </a:prstGeom>
            <a:noFill/>
          </p:spPr>
          <p:txBody>
            <a:bodyPr wrap="none" rtlCol="0">
              <a:spAutoFit/>
            </a:bodyPr>
            <a:lstStyle/>
            <a:p>
              <a:r>
                <a:rPr lang="en-US" sz="2000" dirty="0">
                  <a:gradFill>
                    <a:gsLst>
                      <a:gs pos="96460">
                        <a:schemeClr val="tx1"/>
                      </a:gs>
                      <a:gs pos="84000">
                        <a:schemeClr val="tx1"/>
                      </a:gs>
                    </a:gsLst>
                    <a:lin ang="5400000" scaled="0"/>
                  </a:gradFill>
                  <a:latin typeface="+mj-lt"/>
                </a:rPr>
                <a:t>iOS</a:t>
              </a:r>
            </a:p>
          </p:txBody>
        </p:sp>
        <p:sp>
          <p:nvSpPr>
            <p:cNvPr id="14" name="TextBox 13"/>
            <p:cNvSpPr txBox="1"/>
            <p:nvPr/>
          </p:nvSpPr>
          <p:spPr>
            <a:xfrm>
              <a:off x="9855434" y="2973895"/>
              <a:ext cx="1087983" cy="408239"/>
            </a:xfrm>
            <a:prstGeom prst="rect">
              <a:avLst/>
            </a:prstGeom>
            <a:noFill/>
          </p:spPr>
          <p:txBody>
            <a:bodyPr wrap="none" rtlCol="0">
              <a:spAutoFit/>
            </a:bodyPr>
            <a:lstStyle>
              <a:defPPr>
                <a:defRPr lang="en-US"/>
              </a:defPPr>
              <a:lvl1pPr>
                <a:defRPr sz="2000">
                  <a:gradFill>
                    <a:gsLst>
                      <a:gs pos="96460">
                        <a:schemeClr val="tx1"/>
                      </a:gs>
                      <a:gs pos="84000">
                        <a:schemeClr val="tx1"/>
                      </a:gs>
                    </a:gsLst>
                    <a:lin ang="5400000" scaled="0"/>
                  </a:gradFill>
                  <a:latin typeface="+mj-lt"/>
                </a:defRPr>
              </a:lvl1pPr>
            </a:lstStyle>
            <a:p>
              <a:r>
                <a:rPr lang="en-US" dirty="0"/>
                <a:t>Desktop</a:t>
              </a:r>
            </a:p>
          </p:txBody>
        </p:sp>
        <p:sp>
          <p:nvSpPr>
            <p:cNvPr id="15" name="TextBox 14"/>
            <p:cNvSpPr txBox="1"/>
            <p:nvPr/>
          </p:nvSpPr>
          <p:spPr>
            <a:xfrm>
              <a:off x="10053174" y="4976148"/>
              <a:ext cx="692502" cy="408239"/>
            </a:xfrm>
            <a:prstGeom prst="rect">
              <a:avLst/>
            </a:prstGeom>
            <a:noFill/>
          </p:spPr>
          <p:txBody>
            <a:bodyPr wrap="none" rtlCol="0">
              <a:spAutoFit/>
            </a:bodyPr>
            <a:lstStyle>
              <a:defPPr>
                <a:defRPr lang="en-US"/>
              </a:defPPr>
              <a:lvl1pPr>
                <a:defRPr sz="2000">
                  <a:gradFill>
                    <a:gsLst>
                      <a:gs pos="96460">
                        <a:schemeClr val="tx1"/>
                      </a:gs>
                      <a:gs pos="84000">
                        <a:schemeClr val="tx1"/>
                      </a:gs>
                    </a:gsLst>
                    <a:lin ang="5400000" scaled="0"/>
                  </a:gradFill>
                  <a:latin typeface="+mj-lt"/>
                </a:defRPr>
              </a:lvl1pPr>
            </a:lstStyle>
            <a:p>
              <a:r>
                <a:rPr lang="en-US" dirty="0"/>
                <a:t>Web</a:t>
              </a:r>
            </a:p>
          </p:txBody>
        </p:sp>
        <p:cxnSp>
          <p:nvCxnSpPr>
            <p:cNvPr id="17" name="Elbow Connector 16"/>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550684" y="3870861"/>
              <a:ext cx="909302" cy="1"/>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7559180" y="3123147"/>
              <a:ext cx="741747" cy="1583472"/>
              <a:chOff x="6734540" y="2057985"/>
              <a:chExt cx="1604292" cy="3424820"/>
            </a:xfrm>
          </p:grpSpPr>
          <p:grpSp>
            <p:nvGrpSpPr>
              <p:cNvPr id="18" name="Group 17"/>
              <p:cNvGrpSpPr/>
              <p:nvPr/>
            </p:nvGrpSpPr>
            <p:grpSpPr>
              <a:xfrm>
                <a:off x="6734540" y="3930433"/>
                <a:ext cx="1604292" cy="1552372"/>
                <a:chOff x="8561388" y="1192213"/>
                <a:chExt cx="490538" cy="474663"/>
              </a:xfrm>
            </p:grpSpPr>
            <p:sp>
              <p:nvSpPr>
                <p:cNvPr id="20"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2"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5"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7"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8"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9"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0" name="Freeform 25"/>
              <p:cNvSpPr>
                <a:spLocks noEditPoints="1"/>
              </p:cNvSpPr>
              <p:nvPr/>
            </p:nvSpPr>
            <p:spPr bwMode="auto">
              <a:xfrm>
                <a:off x="6734540" y="2057985"/>
                <a:ext cx="1600201" cy="1549932"/>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
        <p:nvSpPr>
          <p:cNvPr id="31" name="Rectangle 30"/>
          <p:cNvSpPr/>
          <p:nvPr/>
        </p:nvSpPr>
        <p:spPr>
          <a:xfrm>
            <a:off x="4595149" y="3369420"/>
            <a:ext cx="2067624" cy="986884"/>
          </a:xfrm>
          <a:prstGeom prst="rect">
            <a:avLst/>
          </a:prstGeom>
          <a:solidFill>
            <a:schemeClr val="accent2"/>
          </a:solidFill>
          <a:ln cap="sq">
            <a:solidFill>
              <a:schemeClr val="tx1"/>
            </a:solidFill>
            <a:miter lim="800000"/>
          </a:ln>
        </p:spPr>
        <p:style>
          <a:lnRef idx="2">
            <a:schemeClr val="accent2">
              <a:shade val="50000"/>
            </a:schemeClr>
          </a:lnRef>
          <a:fillRef idx="1">
            <a:schemeClr val="accent2"/>
          </a:fillRef>
          <a:effectRef idx="0">
            <a:schemeClr val="accent2"/>
          </a:effectRef>
          <a:fontRef idx="minor">
            <a:schemeClr val="lt1"/>
          </a:fontRef>
        </p:style>
        <p:txBody>
          <a:bodyPr lIns="146304" tIns="91440" rIns="146304" bIns="91440" rtlCol="0" anchor="ctr"/>
          <a:lstStyle/>
          <a:p>
            <a:pPr marL="285750" indent="-227013">
              <a:lnSpc>
                <a:spcPct val="90000"/>
              </a:lnSpc>
              <a:spcBef>
                <a:spcPts val="600"/>
              </a:spcBef>
            </a:pPr>
            <a:r>
              <a:rPr lang="en-US" sz="1600" b="1" dirty="0" smtClean="0">
                <a:gradFill>
                  <a:gsLst>
                    <a:gs pos="94000">
                      <a:schemeClr val="bg1"/>
                    </a:gs>
                    <a:gs pos="62000">
                      <a:schemeClr val="bg1"/>
                    </a:gs>
                  </a:gsLst>
                  <a:lin ang="5400000" scaled="0"/>
                </a:gradFill>
              </a:rPr>
              <a:t>5: Callback handles success</a:t>
            </a:r>
            <a:endParaRPr lang="en-US" sz="1600" b="1" dirty="0">
              <a:gradFill>
                <a:gsLst>
                  <a:gs pos="94000">
                    <a:schemeClr val="bg1"/>
                  </a:gs>
                  <a:gs pos="62000">
                    <a:schemeClr val="bg1"/>
                  </a:gs>
                </a:gsLst>
                <a:lin ang="5400000" scaled="0"/>
              </a:gradFill>
            </a:endParaRPr>
          </a:p>
        </p:txBody>
      </p:sp>
      <p:sp>
        <p:nvSpPr>
          <p:cNvPr id="26" name="TextBox 25"/>
          <p:cNvSpPr txBox="1"/>
          <p:nvPr/>
        </p:nvSpPr>
        <p:spPr>
          <a:xfrm>
            <a:off x="436563" y="1463231"/>
            <a:ext cx="4855464" cy="2539157"/>
          </a:xfrm>
          <a:prstGeom prst="rect">
            <a:avLst/>
          </a:prstGeom>
          <a:noFill/>
        </p:spPr>
        <p:txBody>
          <a:bodyPr wrap="square" lIns="0" tIns="0" rIns="0" bIns="0" rtlCol="0">
            <a:spAutoFit/>
          </a:bodyPr>
          <a:lstStyle/>
          <a:p>
            <a:r>
              <a:rPr lang="en-US" sz="1100" dirty="0" err="1">
                <a:solidFill>
                  <a:srgbClr val="000000"/>
                </a:solidFill>
                <a:highlight>
                  <a:srgbClr val="FFFFFF"/>
                </a:highlight>
                <a:latin typeface="Consolas" panose="020B0609020204030204" pitchFamily="49" charset="0"/>
              </a:rPr>
              <a:t>Excel.run</a:t>
            </a:r>
            <a:r>
              <a:rPr lang="en-US" sz="1100" dirty="0">
                <a:solidFill>
                  <a:srgbClr val="000000"/>
                </a:solidFill>
                <a:highlight>
                  <a:srgbClr val="FFFFFF"/>
                </a:highlight>
                <a:latin typeface="Consolas" panose="020B0609020204030204" pitchFamily="49" charset="0"/>
              </a:rPr>
              <a:t>(</a:t>
            </a:r>
            <a:r>
              <a:rPr lang="en-US" sz="1100" dirty="0">
                <a:solidFill>
                  <a:srgbClr val="0000FF"/>
                </a:solidFill>
                <a:highlight>
                  <a:srgbClr val="FFFFFF"/>
                </a:highlight>
                <a:latin typeface="Consolas" panose="020B0609020204030204" pitchFamily="49" charset="0"/>
              </a:rPr>
              <a:t>function</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ctx</a:t>
            </a:r>
            <a:r>
              <a:rPr lang="en-US" sz="1100" dirty="0">
                <a:solidFill>
                  <a:srgbClr val="000000"/>
                </a:solidFill>
                <a:highlight>
                  <a:srgbClr val="FFFFFF"/>
                </a:highlight>
                <a:latin typeface="Consolas" panose="020B0609020204030204" pitchFamily="49" charset="0"/>
              </a:rPr>
              <a:t>) {</a:t>
            </a:r>
          </a:p>
          <a:p>
            <a:r>
              <a:rPr lang="en-US" sz="1100" smtClean="0">
                <a:solidFill>
                  <a:srgbClr val="008000"/>
                </a:solidFill>
                <a:highlight>
                  <a:srgbClr val="FFFFFF"/>
                </a:highlight>
                <a:latin typeface="Consolas" panose="020B0609020204030204" pitchFamily="49" charset="0"/>
              </a:rPr>
              <a:t>    // </a:t>
            </a:r>
            <a:r>
              <a:rPr lang="en-US" sz="1100" dirty="0">
                <a:solidFill>
                  <a:srgbClr val="008000"/>
                </a:solidFill>
                <a:highlight>
                  <a:srgbClr val="FFFFFF"/>
                </a:highlight>
                <a:latin typeface="Consolas" panose="020B0609020204030204" pitchFamily="49" charset="0"/>
              </a:rPr>
              <a:t>Create a proxy object for the active worksheet</a:t>
            </a:r>
            <a:endParaRPr lang="en-US" sz="1100" dirty="0">
              <a:solidFill>
                <a:srgbClr val="000000"/>
              </a:solidFill>
              <a:highlight>
                <a:srgbClr val="FFFFFF"/>
              </a:highlight>
              <a:latin typeface="Consolas" panose="020B0609020204030204" pitchFamily="49" charset="0"/>
            </a:endParaRPr>
          </a:p>
          <a:p>
            <a:r>
              <a:rPr lang="en-US" sz="1100" smtClean="0">
                <a:solidFill>
                  <a:srgbClr val="008000"/>
                </a:solidFill>
                <a:highlight>
                  <a:srgbClr val="FFFFFF"/>
                </a:highlight>
                <a:latin typeface="Consolas" panose="020B0609020204030204" pitchFamily="49" charset="0"/>
              </a:rPr>
              <a:t>    </a:t>
            </a:r>
            <a:r>
              <a:rPr lang="en-US" sz="1100" smtClean="0">
                <a:solidFill>
                  <a:srgbClr val="0000FF"/>
                </a:solidFill>
                <a:highlight>
                  <a:srgbClr val="FFFFFF"/>
                </a:highlight>
                <a:latin typeface="Consolas" panose="020B0609020204030204" pitchFamily="49" charset="0"/>
              </a:rPr>
              <a:t>var</a:t>
            </a:r>
            <a:r>
              <a:rPr lang="en-US" sz="110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sheet = </a:t>
            </a:r>
            <a:r>
              <a:rPr lang="en-US" sz="1100" dirty="0" err="1">
                <a:solidFill>
                  <a:srgbClr val="000000"/>
                </a:solidFill>
                <a:highlight>
                  <a:srgbClr val="FFFFFF"/>
                </a:highlight>
                <a:latin typeface="Consolas" panose="020B0609020204030204" pitchFamily="49" charset="0"/>
              </a:rPr>
              <a:t>ctx.workbook.worksheets.getActiveWorksheet</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).values = </a:t>
            </a:r>
            <a:r>
              <a:rPr lang="en-US" sz="1100" dirty="0">
                <a:solidFill>
                  <a:srgbClr val="A31515"/>
                </a:solidFill>
                <a:highlight>
                  <a:srgbClr val="FFFFFF"/>
                </a:highlight>
                <a:latin typeface="Consolas" panose="020B0609020204030204" pitchFamily="49" charset="0"/>
              </a:rPr>
              <a:t>"Quarterly Sales Report"</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).format.font.name = </a:t>
            </a:r>
            <a:r>
              <a:rPr lang="en-US" sz="1100" dirty="0">
                <a:solidFill>
                  <a:srgbClr val="A31515"/>
                </a:solidFill>
                <a:highlight>
                  <a:srgbClr val="FFFFFF"/>
                </a:highlight>
                <a:latin typeface="Consolas" panose="020B0609020204030204" pitchFamily="49" charset="0"/>
              </a:rPr>
              <a:t>"Century"</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format.font.size</a:t>
            </a:r>
            <a:r>
              <a:rPr lang="en-US" sz="1100" dirty="0">
                <a:solidFill>
                  <a:srgbClr val="000000"/>
                </a:solidFill>
                <a:highlight>
                  <a:srgbClr val="FFFFFF"/>
                </a:highlight>
                <a:latin typeface="Consolas" panose="020B0609020204030204" pitchFamily="49" charset="0"/>
              </a:rPr>
              <a:t> = 26;</a:t>
            </a:r>
          </a:p>
          <a:p>
            <a:r>
              <a:rPr lang="en-US" sz="1100" smtClean="0">
                <a:solidFill>
                  <a:srgbClr val="0000FF"/>
                </a:solidFill>
                <a:highlight>
                  <a:srgbClr val="FFFFFF"/>
                </a:highlight>
                <a:latin typeface="Consolas" panose="020B0609020204030204" pitchFamily="49" charset="0"/>
              </a:rPr>
              <a:t>    var</a:t>
            </a:r>
            <a:r>
              <a:rPr lang="en-US" sz="110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range = </a:t>
            </a:r>
            <a:r>
              <a:rPr lang="en-US" sz="1100" dirty="0" err="1">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"A2:E8"</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range.values </a:t>
            </a:r>
            <a:r>
              <a:rPr lang="en-US" sz="1100" dirty="0">
                <a:solidFill>
                  <a:srgbClr val="000000"/>
                </a:solidFill>
                <a:highlight>
                  <a:srgbClr val="FFFFFF"/>
                </a:highlight>
                <a:latin typeface="Consolas" panose="020B0609020204030204" pitchFamily="49" charset="0"/>
              </a:rPr>
              <a:t>= values;</a:t>
            </a:r>
          </a:p>
          <a:p>
            <a:r>
              <a:rPr lang="en-US" sz="1100" smtClean="0">
                <a:solidFill>
                  <a:srgbClr val="000000"/>
                </a:solidFill>
                <a:highlight>
                  <a:srgbClr val="FFFFFF"/>
                </a:highlight>
                <a:latin typeface="Consolas" panose="020B0609020204030204" pitchFamily="49" charset="0"/>
              </a:rPr>
              <a:t>    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"A2:E2"</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format.font.bold</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true</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a:t>
            </a:r>
            <a:r>
              <a:rPr lang="en-US" sz="1100" smtClean="0">
                <a:solidFill>
                  <a:srgbClr val="0000FF"/>
                </a:solidFill>
                <a:highlight>
                  <a:srgbClr val="FFFFFF"/>
                </a:highlight>
                <a:latin typeface="Consolas" panose="020B0609020204030204" pitchFamily="49" charset="0"/>
              </a:rPr>
              <a:t>return</a:t>
            </a:r>
            <a:r>
              <a:rPr lang="en-US" sz="110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ctx.sync</a:t>
            </a:r>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.then(</a:t>
            </a:r>
            <a:r>
              <a:rPr lang="en-US" sz="1100" dirty="0">
                <a:solidFill>
                  <a:srgbClr val="0000FF"/>
                </a:solidFill>
                <a:highlight>
                  <a:srgbClr val="FFFFFF"/>
                </a:highlight>
                <a:latin typeface="Consolas" panose="020B0609020204030204" pitchFamily="49" charset="0"/>
              </a:rPr>
              <a:t>function</a:t>
            </a:r>
            <a:r>
              <a:rPr lang="en-US" sz="1100" dirty="0">
                <a:solidFill>
                  <a:srgbClr val="000000"/>
                </a:solidFill>
                <a:highlight>
                  <a:srgbClr val="FFFFFF"/>
                </a:highlight>
                <a:latin typeface="Consolas" panose="020B0609020204030204" pitchFamily="49" charset="0"/>
              </a:rPr>
              <a:t> () {</a:t>
            </a:r>
          </a:p>
          <a:p>
            <a:r>
              <a:rPr lang="en-US" sz="1100" smtClean="0">
                <a:solidFill>
                  <a:srgbClr val="000000"/>
                </a:solidFill>
                <a:highlight>
                  <a:srgbClr val="FFFFFF"/>
                </a:highlight>
                <a:latin typeface="Consolas" panose="020B0609020204030204" pitchFamily="49" charset="0"/>
              </a:rPr>
              <a:t>    app.showNotification</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"Success"</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console.log</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"Success!"</a:t>
            </a:r>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a:t>
            </a:r>
          </a:p>
        </p:txBody>
      </p:sp>
      <p:grpSp>
        <p:nvGrpSpPr>
          <p:cNvPr id="33" name="Group 32"/>
          <p:cNvGrpSpPr/>
          <p:nvPr/>
        </p:nvGrpSpPr>
        <p:grpSpPr>
          <a:xfrm>
            <a:off x="10845289" y="36128"/>
            <a:ext cx="1506731" cy="287338"/>
            <a:chOff x="10845289" y="36128"/>
            <a:chExt cx="1506731" cy="287338"/>
          </a:xfrm>
        </p:grpSpPr>
        <p:sp>
          <p:nvSpPr>
            <p:cNvPr id="34" name="TextBox 33"/>
            <p:cNvSpPr txBox="1"/>
            <p:nvPr/>
          </p:nvSpPr>
          <p:spPr>
            <a:xfrm>
              <a:off x="10845289" y="36128"/>
              <a:ext cx="1506731"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Getting started</a:t>
              </a:r>
            </a:p>
          </p:txBody>
        </p:sp>
        <p:sp>
          <p:nvSpPr>
            <p:cNvPr id="35" name="Freeform 9"/>
            <p:cNvSpPr>
              <a:spLocks/>
            </p:cNvSpPr>
            <p:nvPr/>
          </p:nvSpPr>
          <p:spPr bwMode="auto">
            <a:xfrm>
              <a:off x="10853698" y="141387"/>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167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Coding </a:t>
            </a:r>
            <a:r>
              <a:rPr lang="en-US" dirty="0"/>
              <a:t>p</a:t>
            </a:r>
            <a:r>
              <a:rPr lang="en-US" dirty="0" smtClean="0"/>
              <a:t>attern</a:t>
            </a:r>
            <a:endParaRPr lang="en-US" dirty="0"/>
          </a:p>
        </p:txBody>
      </p:sp>
      <p:grpSp>
        <p:nvGrpSpPr>
          <p:cNvPr id="5" name="Group 4"/>
          <p:cNvGrpSpPr/>
          <p:nvPr/>
        </p:nvGrpSpPr>
        <p:grpSpPr>
          <a:xfrm>
            <a:off x="7532478" y="1248524"/>
            <a:ext cx="3706451" cy="5266576"/>
            <a:chOff x="7559180" y="1202835"/>
            <a:chExt cx="3781758" cy="5373581"/>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5801" y="1485514"/>
              <a:ext cx="1687249" cy="1280060"/>
            </a:xfrm>
            <a:prstGeom prst="rect">
              <a:avLst/>
            </a:prstGeom>
          </p:spPr>
        </p:pic>
        <p:pic>
          <p:nvPicPr>
            <p:cNvPr id="10" name="Picture 9"/>
            <p:cNvPicPr>
              <a:picLocks noChangeAspect="1"/>
            </p:cNvPicPr>
            <p:nvPr/>
          </p:nvPicPr>
          <p:blipFill rotWithShape="1">
            <a:blip r:embed="rId4"/>
            <a:srcRect l="2435" t="2229" r="2273" b="719"/>
            <a:stretch/>
          </p:blipFill>
          <p:spPr>
            <a:xfrm>
              <a:off x="9459986" y="3366823"/>
              <a:ext cx="1878880" cy="1193365"/>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7914" y="5384387"/>
              <a:ext cx="1883024" cy="1192029"/>
            </a:xfrm>
            <a:prstGeom prst="rect">
              <a:avLst/>
            </a:prstGeom>
          </p:spPr>
        </p:pic>
        <p:sp>
          <p:nvSpPr>
            <p:cNvPr id="13" name="TextBox 12"/>
            <p:cNvSpPr txBox="1"/>
            <p:nvPr/>
          </p:nvSpPr>
          <p:spPr>
            <a:xfrm>
              <a:off x="10113037" y="1202835"/>
              <a:ext cx="572778" cy="408239"/>
            </a:xfrm>
            <a:prstGeom prst="rect">
              <a:avLst/>
            </a:prstGeom>
            <a:noFill/>
          </p:spPr>
          <p:txBody>
            <a:bodyPr wrap="none" rtlCol="0">
              <a:spAutoFit/>
            </a:bodyPr>
            <a:lstStyle/>
            <a:p>
              <a:r>
                <a:rPr lang="en-US" sz="2000" dirty="0">
                  <a:gradFill>
                    <a:gsLst>
                      <a:gs pos="96460">
                        <a:schemeClr val="tx1"/>
                      </a:gs>
                      <a:gs pos="84000">
                        <a:schemeClr val="tx1"/>
                      </a:gs>
                    </a:gsLst>
                    <a:lin ang="5400000" scaled="0"/>
                  </a:gradFill>
                  <a:latin typeface="+mj-lt"/>
                </a:rPr>
                <a:t>iOS</a:t>
              </a:r>
            </a:p>
          </p:txBody>
        </p:sp>
        <p:sp>
          <p:nvSpPr>
            <p:cNvPr id="14" name="TextBox 13"/>
            <p:cNvSpPr txBox="1"/>
            <p:nvPr/>
          </p:nvSpPr>
          <p:spPr>
            <a:xfrm>
              <a:off x="9855434" y="2973895"/>
              <a:ext cx="1087983" cy="408239"/>
            </a:xfrm>
            <a:prstGeom prst="rect">
              <a:avLst/>
            </a:prstGeom>
            <a:noFill/>
          </p:spPr>
          <p:txBody>
            <a:bodyPr wrap="none" rtlCol="0">
              <a:spAutoFit/>
            </a:bodyPr>
            <a:lstStyle>
              <a:defPPr>
                <a:defRPr lang="en-US"/>
              </a:defPPr>
              <a:lvl1pPr>
                <a:defRPr sz="2000">
                  <a:gradFill>
                    <a:gsLst>
                      <a:gs pos="96460">
                        <a:schemeClr val="tx1"/>
                      </a:gs>
                      <a:gs pos="84000">
                        <a:schemeClr val="tx1"/>
                      </a:gs>
                    </a:gsLst>
                    <a:lin ang="5400000" scaled="0"/>
                  </a:gradFill>
                  <a:latin typeface="+mj-lt"/>
                </a:defRPr>
              </a:lvl1pPr>
            </a:lstStyle>
            <a:p>
              <a:r>
                <a:rPr lang="en-US" dirty="0"/>
                <a:t>Desktop</a:t>
              </a:r>
            </a:p>
          </p:txBody>
        </p:sp>
        <p:sp>
          <p:nvSpPr>
            <p:cNvPr id="15" name="TextBox 14"/>
            <p:cNvSpPr txBox="1"/>
            <p:nvPr/>
          </p:nvSpPr>
          <p:spPr>
            <a:xfrm>
              <a:off x="10053174" y="4976148"/>
              <a:ext cx="692502" cy="408239"/>
            </a:xfrm>
            <a:prstGeom prst="rect">
              <a:avLst/>
            </a:prstGeom>
            <a:noFill/>
          </p:spPr>
          <p:txBody>
            <a:bodyPr wrap="none" rtlCol="0">
              <a:spAutoFit/>
            </a:bodyPr>
            <a:lstStyle>
              <a:defPPr>
                <a:defRPr lang="en-US"/>
              </a:defPPr>
              <a:lvl1pPr>
                <a:defRPr sz="2000">
                  <a:gradFill>
                    <a:gsLst>
                      <a:gs pos="96460">
                        <a:schemeClr val="tx1"/>
                      </a:gs>
                      <a:gs pos="84000">
                        <a:schemeClr val="tx1"/>
                      </a:gs>
                    </a:gsLst>
                    <a:lin ang="5400000" scaled="0"/>
                  </a:gradFill>
                  <a:latin typeface="+mj-lt"/>
                </a:defRPr>
              </a:lvl1pPr>
            </a:lstStyle>
            <a:p>
              <a:r>
                <a:rPr lang="en-US" dirty="0"/>
                <a:t>Web</a:t>
              </a:r>
            </a:p>
          </p:txBody>
        </p:sp>
        <p:cxnSp>
          <p:nvCxnSpPr>
            <p:cNvPr id="17" name="Elbow Connector 16"/>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550684" y="3870861"/>
              <a:ext cx="909302" cy="1"/>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7559180" y="3123147"/>
              <a:ext cx="741747" cy="1583472"/>
              <a:chOff x="6734540" y="2057985"/>
              <a:chExt cx="1604292" cy="3424820"/>
            </a:xfrm>
          </p:grpSpPr>
          <p:grpSp>
            <p:nvGrpSpPr>
              <p:cNvPr id="18" name="Group 17"/>
              <p:cNvGrpSpPr/>
              <p:nvPr/>
            </p:nvGrpSpPr>
            <p:grpSpPr>
              <a:xfrm>
                <a:off x="6734540" y="3930433"/>
                <a:ext cx="1604292" cy="1552372"/>
                <a:chOff x="8561388" y="1192213"/>
                <a:chExt cx="490538" cy="474663"/>
              </a:xfrm>
            </p:grpSpPr>
            <p:sp>
              <p:nvSpPr>
                <p:cNvPr id="20"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2"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5"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7"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8"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9"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0" name="Freeform 25"/>
              <p:cNvSpPr>
                <a:spLocks noEditPoints="1"/>
              </p:cNvSpPr>
              <p:nvPr/>
            </p:nvSpPr>
            <p:spPr bwMode="auto">
              <a:xfrm>
                <a:off x="6734540" y="2057985"/>
                <a:ext cx="1600201" cy="1549932"/>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
        <p:nvSpPr>
          <p:cNvPr id="31" name="Rectangle 30"/>
          <p:cNvSpPr/>
          <p:nvPr/>
        </p:nvSpPr>
        <p:spPr>
          <a:xfrm>
            <a:off x="5208612" y="5046562"/>
            <a:ext cx="2384385" cy="745000"/>
          </a:xfrm>
          <a:prstGeom prst="rect">
            <a:avLst/>
          </a:prstGeom>
          <a:solidFill>
            <a:schemeClr val="accent2"/>
          </a:solidFill>
          <a:ln cap="sq">
            <a:solidFill>
              <a:schemeClr val="tx1"/>
            </a:solidFill>
            <a:miter lim="800000"/>
          </a:ln>
        </p:spPr>
        <p:style>
          <a:lnRef idx="2">
            <a:schemeClr val="accent2">
              <a:shade val="50000"/>
            </a:schemeClr>
          </a:lnRef>
          <a:fillRef idx="1">
            <a:schemeClr val="accent2"/>
          </a:fillRef>
          <a:effectRef idx="0">
            <a:schemeClr val="accent2"/>
          </a:effectRef>
          <a:fontRef idx="minor">
            <a:schemeClr val="lt1"/>
          </a:fontRef>
        </p:style>
        <p:txBody>
          <a:bodyPr lIns="146304" tIns="91440" rIns="146304" bIns="91440" rtlCol="0" anchor="ctr"/>
          <a:lstStyle/>
          <a:p>
            <a:pPr marL="285750" indent="-227013">
              <a:lnSpc>
                <a:spcPct val="90000"/>
              </a:lnSpc>
              <a:spcBef>
                <a:spcPts val="600"/>
              </a:spcBef>
            </a:pPr>
            <a:r>
              <a:rPr lang="en-US" sz="1600" b="1" dirty="0" smtClean="0">
                <a:gradFill>
                  <a:gsLst>
                    <a:gs pos="94000">
                      <a:schemeClr val="bg1"/>
                    </a:gs>
                    <a:gs pos="62000">
                      <a:schemeClr val="bg1"/>
                    </a:gs>
                  </a:gsLst>
                  <a:lin ang="5400000" scaled="0"/>
                </a:gradFill>
              </a:rPr>
              <a:t>6: If exception, catch callback is called</a:t>
            </a:r>
            <a:endParaRPr lang="en-US" sz="1600" b="1" dirty="0">
              <a:gradFill>
                <a:gsLst>
                  <a:gs pos="94000">
                    <a:schemeClr val="bg1"/>
                  </a:gs>
                  <a:gs pos="62000">
                    <a:schemeClr val="bg1"/>
                  </a:gs>
                </a:gsLst>
                <a:lin ang="5400000" scaled="0"/>
              </a:gradFill>
            </a:endParaRPr>
          </a:p>
        </p:txBody>
      </p:sp>
      <p:sp>
        <p:nvSpPr>
          <p:cNvPr id="32" name="TextBox 31"/>
          <p:cNvSpPr txBox="1"/>
          <p:nvPr/>
        </p:nvSpPr>
        <p:spPr>
          <a:xfrm>
            <a:off x="436563" y="1463231"/>
            <a:ext cx="4855464" cy="3724096"/>
          </a:xfrm>
          <a:prstGeom prst="rect">
            <a:avLst/>
          </a:prstGeom>
          <a:noFill/>
        </p:spPr>
        <p:txBody>
          <a:bodyPr wrap="square" lIns="0" tIns="0" rIns="0" bIns="0" rtlCol="0">
            <a:spAutoFit/>
          </a:bodyPr>
          <a:lstStyle/>
          <a:p>
            <a:r>
              <a:rPr lang="en-US" sz="1100" dirty="0" err="1">
                <a:solidFill>
                  <a:srgbClr val="000000"/>
                </a:solidFill>
                <a:highlight>
                  <a:srgbClr val="FFFFFF"/>
                </a:highlight>
                <a:latin typeface="Consolas" panose="020B0609020204030204" pitchFamily="49" charset="0"/>
              </a:rPr>
              <a:t>Excel.run</a:t>
            </a:r>
            <a:r>
              <a:rPr lang="en-US" sz="1100" dirty="0">
                <a:solidFill>
                  <a:srgbClr val="000000"/>
                </a:solidFill>
                <a:highlight>
                  <a:srgbClr val="FFFFFF"/>
                </a:highlight>
                <a:latin typeface="Consolas" panose="020B0609020204030204" pitchFamily="49" charset="0"/>
              </a:rPr>
              <a:t>(</a:t>
            </a:r>
            <a:r>
              <a:rPr lang="en-US" sz="1100" dirty="0">
                <a:solidFill>
                  <a:srgbClr val="0000FF"/>
                </a:solidFill>
                <a:highlight>
                  <a:srgbClr val="FFFFFF"/>
                </a:highlight>
                <a:latin typeface="Consolas" panose="020B0609020204030204" pitchFamily="49" charset="0"/>
              </a:rPr>
              <a:t>function</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ctx</a:t>
            </a:r>
            <a:r>
              <a:rPr lang="en-US" sz="1100" dirty="0">
                <a:solidFill>
                  <a:srgbClr val="000000"/>
                </a:solidFill>
                <a:highlight>
                  <a:srgbClr val="FFFFFF"/>
                </a:highlight>
                <a:latin typeface="Consolas" panose="020B0609020204030204" pitchFamily="49" charset="0"/>
              </a:rPr>
              <a:t>) {</a:t>
            </a:r>
          </a:p>
          <a:p>
            <a:r>
              <a:rPr lang="en-US" sz="1100" smtClean="0">
                <a:solidFill>
                  <a:srgbClr val="008000"/>
                </a:solidFill>
                <a:highlight>
                  <a:srgbClr val="FFFFFF"/>
                </a:highlight>
                <a:latin typeface="Consolas" panose="020B0609020204030204" pitchFamily="49" charset="0"/>
              </a:rPr>
              <a:t>    // </a:t>
            </a:r>
            <a:r>
              <a:rPr lang="en-US" sz="1100" dirty="0">
                <a:solidFill>
                  <a:srgbClr val="008000"/>
                </a:solidFill>
                <a:highlight>
                  <a:srgbClr val="FFFFFF"/>
                </a:highlight>
                <a:latin typeface="Consolas" panose="020B0609020204030204" pitchFamily="49" charset="0"/>
              </a:rPr>
              <a:t>Create a proxy object for the active worksheet</a:t>
            </a:r>
            <a:endParaRPr lang="en-US" sz="1100" dirty="0">
              <a:solidFill>
                <a:srgbClr val="000000"/>
              </a:solidFill>
              <a:highlight>
                <a:srgbClr val="FFFFFF"/>
              </a:highlight>
              <a:latin typeface="Consolas" panose="020B0609020204030204" pitchFamily="49" charset="0"/>
            </a:endParaRPr>
          </a:p>
          <a:p>
            <a:r>
              <a:rPr lang="en-US" sz="1100" smtClean="0">
                <a:solidFill>
                  <a:srgbClr val="008000"/>
                </a:solidFill>
                <a:highlight>
                  <a:srgbClr val="FFFFFF"/>
                </a:highlight>
                <a:latin typeface="Consolas" panose="020B0609020204030204" pitchFamily="49" charset="0"/>
              </a:rPr>
              <a:t>    </a:t>
            </a:r>
            <a:r>
              <a:rPr lang="en-US" sz="1100" smtClean="0">
                <a:solidFill>
                  <a:srgbClr val="0000FF"/>
                </a:solidFill>
                <a:highlight>
                  <a:srgbClr val="FFFFFF"/>
                </a:highlight>
                <a:latin typeface="Consolas" panose="020B0609020204030204" pitchFamily="49" charset="0"/>
              </a:rPr>
              <a:t>var</a:t>
            </a:r>
            <a:r>
              <a:rPr lang="en-US" sz="110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sheet = </a:t>
            </a:r>
            <a:r>
              <a:rPr lang="en-US" sz="1100" dirty="0" err="1">
                <a:solidFill>
                  <a:srgbClr val="000000"/>
                </a:solidFill>
                <a:highlight>
                  <a:srgbClr val="FFFFFF"/>
                </a:highlight>
                <a:latin typeface="Consolas" panose="020B0609020204030204" pitchFamily="49" charset="0"/>
              </a:rPr>
              <a:t>ctx.workbook.worksheets.getActiveWorksheet</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).values = </a:t>
            </a:r>
            <a:r>
              <a:rPr lang="en-US" sz="1100" dirty="0">
                <a:solidFill>
                  <a:srgbClr val="A31515"/>
                </a:solidFill>
                <a:highlight>
                  <a:srgbClr val="FFFFFF"/>
                </a:highlight>
                <a:latin typeface="Consolas" panose="020B0609020204030204" pitchFamily="49" charset="0"/>
              </a:rPr>
              <a:t>"Quarterly Sales Report"</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).format.font.name = </a:t>
            </a:r>
            <a:r>
              <a:rPr lang="en-US" sz="1100" dirty="0">
                <a:solidFill>
                  <a:srgbClr val="A31515"/>
                </a:solidFill>
                <a:highlight>
                  <a:srgbClr val="FFFFFF"/>
                </a:highlight>
                <a:latin typeface="Consolas" panose="020B0609020204030204" pitchFamily="49" charset="0"/>
              </a:rPr>
              <a:t>"Century"</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format.font.size</a:t>
            </a:r>
            <a:r>
              <a:rPr lang="en-US" sz="1100" dirty="0">
                <a:solidFill>
                  <a:srgbClr val="000000"/>
                </a:solidFill>
                <a:highlight>
                  <a:srgbClr val="FFFFFF"/>
                </a:highlight>
                <a:latin typeface="Consolas" panose="020B0609020204030204" pitchFamily="49" charset="0"/>
              </a:rPr>
              <a:t> = 26;</a:t>
            </a:r>
          </a:p>
          <a:p>
            <a:r>
              <a:rPr lang="en-US" sz="1100" smtClean="0">
                <a:solidFill>
                  <a:srgbClr val="0000FF"/>
                </a:solidFill>
                <a:highlight>
                  <a:srgbClr val="FFFFFF"/>
                </a:highlight>
                <a:latin typeface="Consolas" panose="020B0609020204030204" pitchFamily="49" charset="0"/>
              </a:rPr>
              <a:t>    var</a:t>
            </a:r>
            <a:r>
              <a:rPr lang="en-US" sz="110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range = </a:t>
            </a:r>
            <a:r>
              <a:rPr lang="en-US" sz="1100" dirty="0" err="1">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"A2:E8"</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range.values </a:t>
            </a:r>
            <a:r>
              <a:rPr lang="en-US" sz="1100" dirty="0">
                <a:solidFill>
                  <a:srgbClr val="000000"/>
                </a:solidFill>
                <a:highlight>
                  <a:srgbClr val="FFFFFF"/>
                </a:highlight>
                <a:latin typeface="Consolas" panose="020B0609020204030204" pitchFamily="49" charset="0"/>
              </a:rPr>
              <a:t>= values;</a:t>
            </a:r>
          </a:p>
          <a:p>
            <a:r>
              <a:rPr lang="en-US" sz="1100" smtClean="0">
                <a:solidFill>
                  <a:srgbClr val="000000"/>
                </a:solidFill>
                <a:highlight>
                  <a:srgbClr val="FFFFFF"/>
                </a:highlight>
                <a:latin typeface="Consolas" panose="020B0609020204030204" pitchFamily="49" charset="0"/>
              </a:rPr>
              <a:t>    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"A2:E2"</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format.font.bold</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true</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a:t>
            </a:r>
            <a:r>
              <a:rPr lang="en-US" sz="1100" smtClean="0">
                <a:solidFill>
                  <a:srgbClr val="0000FF"/>
                </a:solidFill>
                <a:highlight>
                  <a:srgbClr val="FFFFFF"/>
                </a:highlight>
                <a:latin typeface="Consolas" panose="020B0609020204030204" pitchFamily="49" charset="0"/>
              </a:rPr>
              <a:t>return</a:t>
            </a:r>
            <a:r>
              <a:rPr lang="en-US" sz="110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ctx.sync</a:t>
            </a:r>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.then(</a:t>
            </a:r>
            <a:r>
              <a:rPr lang="en-US" sz="1100" dirty="0">
                <a:solidFill>
                  <a:srgbClr val="0000FF"/>
                </a:solidFill>
                <a:highlight>
                  <a:srgbClr val="FFFFFF"/>
                </a:highlight>
                <a:latin typeface="Consolas" panose="020B0609020204030204" pitchFamily="49" charset="0"/>
              </a:rPr>
              <a:t>function</a:t>
            </a:r>
            <a:r>
              <a:rPr lang="en-US" sz="1100" dirty="0">
                <a:solidFill>
                  <a:srgbClr val="000000"/>
                </a:solidFill>
                <a:highlight>
                  <a:srgbClr val="FFFFFF"/>
                </a:highlight>
                <a:latin typeface="Consolas" panose="020B0609020204030204" pitchFamily="49" charset="0"/>
              </a:rPr>
              <a:t> () {</a:t>
            </a:r>
          </a:p>
          <a:p>
            <a:r>
              <a:rPr lang="en-US" sz="1100" smtClean="0">
                <a:solidFill>
                  <a:srgbClr val="000000"/>
                </a:solidFill>
                <a:highlight>
                  <a:srgbClr val="FFFFFF"/>
                </a:highlight>
                <a:latin typeface="Consolas" panose="020B0609020204030204" pitchFamily="49" charset="0"/>
              </a:rPr>
              <a:t>    app.showNotification</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"Success"</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console.log</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"Success!"</a:t>
            </a:r>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.catch(</a:t>
            </a:r>
            <a:r>
              <a:rPr lang="en-US" sz="1100" dirty="0">
                <a:solidFill>
                  <a:srgbClr val="0000FF"/>
                </a:solidFill>
                <a:highlight>
                  <a:srgbClr val="FFFFFF"/>
                </a:highlight>
                <a:latin typeface="Consolas" panose="020B0609020204030204" pitchFamily="49" charset="0"/>
              </a:rPr>
              <a:t>function</a:t>
            </a:r>
            <a:r>
              <a:rPr lang="en-US" sz="1100" dirty="0">
                <a:solidFill>
                  <a:srgbClr val="000000"/>
                </a:solidFill>
                <a:highlight>
                  <a:srgbClr val="FFFFFF"/>
                </a:highlight>
                <a:latin typeface="Consolas" panose="020B0609020204030204" pitchFamily="49" charset="0"/>
              </a:rPr>
              <a:t> (error) {</a:t>
            </a:r>
          </a:p>
          <a:p>
            <a:r>
              <a:rPr lang="en-US" sz="1100" smtClean="0">
                <a:solidFill>
                  <a:srgbClr val="000000"/>
                </a:solidFill>
                <a:highlight>
                  <a:srgbClr val="FFFFFF"/>
                </a:highlight>
                <a:latin typeface="Consolas" panose="020B0609020204030204" pitchFamily="49" charset="0"/>
              </a:rPr>
              <a:t>    app.showNotification</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"Error: "</a:t>
            </a:r>
            <a:r>
              <a:rPr lang="en-US" sz="1100" dirty="0">
                <a:solidFill>
                  <a:srgbClr val="000000"/>
                </a:solidFill>
                <a:highlight>
                  <a:srgbClr val="FFFFFF"/>
                </a:highlight>
                <a:latin typeface="Consolas" panose="020B0609020204030204" pitchFamily="49" charset="0"/>
              </a:rPr>
              <a:t> + error);</a:t>
            </a:r>
          </a:p>
          <a:p>
            <a:r>
              <a:rPr lang="en-US" sz="1100" smtClean="0">
                <a:solidFill>
                  <a:srgbClr val="000000"/>
                </a:solidFill>
                <a:highlight>
                  <a:srgbClr val="FFFFFF"/>
                </a:highlight>
                <a:latin typeface="Consolas" panose="020B0609020204030204" pitchFamily="49" charset="0"/>
              </a:rPr>
              <a:t>    console.log</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"Error: "</a:t>
            </a:r>
            <a:r>
              <a:rPr lang="en-US" sz="1100" dirty="0">
                <a:solidFill>
                  <a:srgbClr val="000000"/>
                </a:solidFill>
                <a:highlight>
                  <a:srgbClr val="FFFFFF"/>
                </a:highlight>
                <a:latin typeface="Consolas" panose="020B0609020204030204" pitchFamily="49" charset="0"/>
              </a:rPr>
              <a:t> + error);</a:t>
            </a:r>
          </a:p>
          <a:p>
            <a:r>
              <a:rPr lang="en-US" sz="1100" smtClean="0">
                <a:solidFill>
                  <a:srgbClr val="0000FF"/>
                </a:solidFill>
                <a:highlight>
                  <a:srgbClr val="FFFFFF"/>
                </a:highlight>
                <a:latin typeface="Consolas" panose="020B0609020204030204" pitchFamily="49" charset="0"/>
              </a:rPr>
              <a:t>    if</a:t>
            </a:r>
            <a:r>
              <a:rPr lang="en-US" sz="110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(error </a:t>
            </a:r>
            <a:r>
              <a:rPr lang="en-US" sz="1100" dirty="0" err="1">
                <a:solidFill>
                  <a:srgbClr val="0000FF"/>
                </a:solidFill>
                <a:highlight>
                  <a:srgbClr val="FFFFFF"/>
                </a:highlight>
                <a:latin typeface="Consolas" panose="020B0609020204030204" pitchFamily="49" charset="0"/>
              </a:rPr>
              <a:t>instanceof</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OfficeExtension.Error</a:t>
            </a:r>
            <a:r>
              <a:rPr lang="en-US" sz="1100" dirty="0">
                <a:solidFill>
                  <a:srgbClr val="000000"/>
                </a:solidFill>
                <a:highlight>
                  <a:srgbClr val="FFFFFF"/>
                </a:highlight>
                <a:latin typeface="Consolas" panose="020B0609020204030204" pitchFamily="49" charset="0"/>
              </a:rPr>
              <a:t>) {</a:t>
            </a:r>
          </a:p>
          <a:p>
            <a:r>
              <a:rPr lang="en-US" sz="1100" smtClean="0">
                <a:solidFill>
                  <a:srgbClr val="000000"/>
                </a:solidFill>
                <a:highlight>
                  <a:srgbClr val="FFFFFF"/>
                </a:highlight>
                <a:latin typeface="Consolas" panose="020B0609020204030204" pitchFamily="49" charset="0"/>
              </a:rPr>
              <a:t>        console.log</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"Debug info: </a:t>
            </a:r>
            <a:r>
              <a:rPr lang="en-US" sz="1100">
                <a:solidFill>
                  <a:srgbClr val="A31515"/>
                </a:solidFill>
                <a:highlight>
                  <a:srgbClr val="FFFFFF"/>
                </a:highlight>
                <a:latin typeface="Consolas" panose="020B0609020204030204" pitchFamily="49" charset="0"/>
              </a:rPr>
              <a:t>"</a:t>
            </a:r>
            <a:r>
              <a:rPr lang="en-US" sz="1100">
                <a:solidFill>
                  <a:srgbClr val="000000"/>
                </a:solidFill>
                <a:highlight>
                  <a:srgbClr val="FFFFFF"/>
                </a:highlight>
                <a:latin typeface="Consolas" panose="020B0609020204030204" pitchFamily="49" charset="0"/>
              </a:rPr>
              <a:t> </a:t>
            </a:r>
            <a:r>
              <a:rPr lang="en-US" sz="1100" smtClean="0">
                <a:solidFill>
                  <a:srgbClr val="000000"/>
                </a:solidFill>
                <a:highlight>
                  <a:srgbClr val="FFFFFF"/>
                </a:highlight>
                <a:latin typeface="Consolas" panose="020B0609020204030204" pitchFamily="49" charset="0"/>
              </a:rPr>
              <a:t>+  error.debugInfo</a:t>
            </a:r>
            <a:r>
              <a:rPr lang="en-US" sz="1100" dirty="0">
                <a:solidFill>
                  <a:srgbClr val="000000"/>
                </a:solidFill>
                <a:highlight>
                  <a:srgbClr val="FFFFFF"/>
                </a:highlight>
                <a:latin typeface="Consolas" panose="020B0609020204030204" pitchFamily="49" charset="0"/>
              </a:rPr>
              <a:t>);</a:t>
            </a:r>
          </a:p>
          <a:p>
            <a:r>
              <a:rPr lang="en-US" sz="1100" smtClean="0">
                <a:solidFill>
                  <a:srgbClr val="000000"/>
                </a:solidFill>
                <a:highlight>
                  <a:srgbClr val="FFFFFF"/>
                </a:highlight>
                <a:latin typeface="Consolas" panose="020B0609020204030204" pitchFamily="49" charset="0"/>
              </a:rPr>
              <a:t>    }</a:t>
            </a:r>
            <a:endParaRPr lang="en-US" sz="1100" dirty="0">
              <a:solidFill>
                <a:srgbClr val="000000"/>
              </a:solidFill>
              <a:highlight>
                <a:srgbClr val="FFFFFF"/>
              </a:highlight>
              <a:latin typeface="Consolas" panose="020B0609020204030204" pitchFamily="49" charset="0"/>
            </a:endParaRPr>
          </a:p>
          <a:p>
            <a:r>
              <a:rPr lang="en-US" sz="1100" dirty="0">
                <a:solidFill>
                  <a:srgbClr val="000000"/>
                </a:solidFill>
                <a:highlight>
                  <a:srgbClr val="FFFFFF"/>
                </a:highlight>
                <a:latin typeface="Consolas" panose="020B0609020204030204" pitchFamily="49" charset="0"/>
              </a:rPr>
              <a:t>});</a:t>
            </a:r>
            <a:endParaRPr lang="en-US" sz="1100" spc="-70" dirty="0">
              <a:gradFill>
                <a:gsLst>
                  <a:gs pos="2917">
                    <a:schemeClr val="bg2"/>
                  </a:gs>
                  <a:gs pos="95000">
                    <a:schemeClr val="bg2"/>
                  </a:gs>
                </a:gsLst>
                <a:lin ang="5400000" scaled="0"/>
              </a:gradFill>
            </a:endParaRPr>
          </a:p>
        </p:txBody>
      </p:sp>
      <p:grpSp>
        <p:nvGrpSpPr>
          <p:cNvPr id="33" name="Group 32"/>
          <p:cNvGrpSpPr/>
          <p:nvPr/>
        </p:nvGrpSpPr>
        <p:grpSpPr>
          <a:xfrm>
            <a:off x="10845289" y="36128"/>
            <a:ext cx="1506731" cy="287338"/>
            <a:chOff x="10845289" y="36128"/>
            <a:chExt cx="1506731" cy="287338"/>
          </a:xfrm>
        </p:grpSpPr>
        <p:sp>
          <p:nvSpPr>
            <p:cNvPr id="34" name="TextBox 33"/>
            <p:cNvSpPr txBox="1"/>
            <p:nvPr/>
          </p:nvSpPr>
          <p:spPr>
            <a:xfrm>
              <a:off x="10845289" y="36128"/>
              <a:ext cx="1506731"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Getting started</a:t>
              </a:r>
            </a:p>
          </p:txBody>
        </p:sp>
        <p:sp>
          <p:nvSpPr>
            <p:cNvPr id="35" name="Freeform 9"/>
            <p:cNvSpPr>
              <a:spLocks/>
            </p:cNvSpPr>
            <p:nvPr/>
          </p:nvSpPr>
          <p:spPr bwMode="auto">
            <a:xfrm>
              <a:off x="10853698" y="141387"/>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7364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6845300" cy="69926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8"/>
          <p:cNvSpPr>
            <a:spLocks noGrp="1"/>
          </p:cNvSpPr>
          <p:nvPr>
            <p:ph type="body" sz="quarter" idx="10"/>
          </p:nvPr>
        </p:nvSpPr>
        <p:spPr>
          <a:xfrm>
            <a:off x="6926941" y="1212850"/>
            <a:ext cx="5224009" cy="4715137"/>
          </a:xfrm>
        </p:spPr>
        <p:txBody>
          <a:bodyPr/>
          <a:lstStyle/>
          <a:p>
            <a:pPr marL="336076" indent="-336076">
              <a:spcAft>
                <a:spcPts val="588"/>
              </a:spcAft>
            </a:pPr>
            <a:r>
              <a:rPr lang="en-US" sz="2800" dirty="0">
                <a:gradFill>
                  <a:gsLst>
                    <a:gs pos="2917">
                      <a:schemeClr val="tx1"/>
                    </a:gs>
                    <a:gs pos="30000">
                      <a:schemeClr val="tx1"/>
                    </a:gs>
                  </a:gsLst>
                  <a:lin ang="5400000" scaled="0"/>
                </a:gradFill>
              </a:rPr>
              <a:t>CRUD and navigation of a Word doc’s core elements</a:t>
            </a:r>
          </a:p>
          <a:p>
            <a:pPr marL="336076" indent="-336076">
              <a:spcAft>
                <a:spcPts val="588"/>
              </a:spcAft>
            </a:pPr>
            <a:r>
              <a:rPr lang="en-US" sz="2800" dirty="0">
                <a:gradFill>
                  <a:gsLst>
                    <a:gs pos="2917">
                      <a:schemeClr val="tx1"/>
                    </a:gs>
                    <a:gs pos="30000">
                      <a:schemeClr val="tx1"/>
                    </a:gs>
                  </a:gsLst>
                  <a:lin ang="5400000" scaled="0"/>
                </a:gradFill>
              </a:rPr>
              <a:t>Rich text and paragraph formatting</a:t>
            </a:r>
          </a:p>
          <a:p>
            <a:pPr marL="336076" indent="-336076">
              <a:spcAft>
                <a:spcPts val="588"/>
              </a:spcAft>
            </a:pPr>
            <a:r>
              <a:rPr lang="en-US" sz="2800" dirty="0">
                <a:gradFill>
                  <a:gsLst>
                    <a:gs pos="2917">
                      <a:schemeClr val="tx1"/>
                    </a:gs>
                    <a:gs pos="30000">
                      <a:schemeClr val="tx1"/>
                    </a:gs>
                  </a:gsLst>
                  <a:lin ang="5400000" scaled="0"/>
                </a:gradFill>
              </a:rPr>
              <a:t>External data binding through content controls</a:t>
            </a:r>
          </a:p>
          <a:p>
            <a:pPr marL="336076" indent="-336076">
              <a:spcAft>
                <a:spcPts val="588"/>
              </a:spcAft>
            </a:pPr>
            <a:r>
              <a:rPr lang="en-US" sz="2800" dirty="0">
                <a:gradFill>
                  <a:gsLst>
                    <a:gs pos="2917">
                      <a:schemeClr val="tx1"/>
                    </a:gs>
                    <a:gs pos="30000">
                      <a:schemeClr val="tx1"/>
                    </a:gs>
                  </a:gsLst>
                  <a:lin ang="5400000" scaled="0"/>
                </a:gradFill>
              </a:rPr>
              <a:t>Rich search and selection</a:t>
            </a:r>
          </a:p>
          <a:p>
            <a:pPr marL="336076" indent="-336076">
              <a:spcAft>
                <a:spcPts val="588"/>
              </a:spcAft>
            </a:pPr>
            <a:r>
              <a:rPr lang="en-US" sz="2800" dirty="0">
                <a:gradFill>
                  <a:gsLst>
                    <a:gs pos="2917">
                      <a:schemeClr val="tx1"/>
                    </a:gs>
                    <a:gs pos="30000">
                      <a:schemeClr val="tx1"/>
                    </a:gs>
                  </a:gsLst>
                  <a:lin ang="5400000" scaled="0"/>
                </a:gradFill>
              </a:rPr>
              <a:t>Insert pictures and other </a:t>
            </a:r>
            <a:r>
              <a:rPr lang="en-US" sz="2800" dirty="0" smtClean="0">
                <a:gradFill>
                  <a:gsLst>
                    <a:gs pos="2917">
                      <a:schemeClr val="tx1"/>
                    </a:gs>
                    <a:gs pos="30000">
                      <a:schemeClr val="tx1"/>
                    </a:gs>
                  </a:gsLst>
                  <a:lin ang="5400000" scaled="0"/>
                </a:gradFill>
              </a:rPr>
              <a:t>documents</a:t>
            </a:r>
            <a:endParaRPr lang="en-US" sz="2800" dirty="0">
              <a:gradFill>
                <a:gsLst>
                  <a:gs pos="2917">
                    <a:schemeClr val="tx1"/>
                  </a:gs>
                  <a:gs pos="30000">
                    <a:schemeClr val="tx1"/>
                  </a:gs>
                </a:gsLst>
                <a:lin ang="5400000" scaled="0"/>
              </a:gradFill>
            </a:endParaRPr>
          </a:p>
        </p:txBody>
      </p:sp>
      <p:sp>
        <p:nvSpPr>
          <p:cNvPr id="3" name="Title 2"/>
          <p:cNvSpPr>
            <a:spLocks noGrp="1"/>
          </p:cNvSpPr>
          <p:nvPr>
            <p:ph type="title"/>
          </p:nvPr>
        </p:nvSpPr>
        <p:spPr>
          <a:xfrm>
            <a:off x="246064" y="295274"/>
            <a:ext cx="11915774" cy="917575"/>
          </a:xfrm>
        </p:spPr>
        <p:txBody>
          <a:bodyPr/>
          <a:lstStyle/>
          <a:p>
            <a:r>
              <a:rPr lang="en-US" dirty="0" smtClean="0">
                <a:gradFill>
                  <a:gsLst>
                    <a:gs pos="11504">
                      <a:schemeClr val="bg1"/>
                    </a:gs>
                    <a:gs pos="61000">
                      <a:schemeClr val="bg1"/>
                    </a:gs>
                  </a:gsLst>
                  <a:lin ang="5400000" scaled="0"/>
                </a:gradFill>
              </a:rPr>
              <a:t>New Word APIs</a:t>
            </a:r>
            <a:endParaRPr lang="en-US" dirty="0">
              <a:gradFill>
                <a:gsLst>
                  <a:gs pos="11504">
                    <a:schemeClr val="bg1"/>
                  </a:gs>
                  <a:gs pos="61000">
                    <a:schemeClr val="bg1"/>
                  </a:gs>
                </a:gsLst>
                <a:lin ang="5400000" scaled="0"/>
              </a:gradFill>
            </a:endParaRPr>
          </a:p>
        </p:txBody>
      </p:sp>
      <p:grpSp>
        <p:nvGrpSpPr>
          <p:cNvPr id="67" name="Group 66"/>
          <p:cNvGrpSpPr/>
          <p:nvPr/>
        </p:nvGrpSpPr>
        <p:grpSpPr>
          <a:xfrm>
            <a:off x="270338" y="1348241"/>
            <a:ext cx="6218883" cy="4483646"/>
            <a:chOff x="448138" y="1219876"/>
            <a:chExt cx="6218883" cy="4483646"/>
          </a:xfrm>
        </p:grpSpPr>
        <p:sp>
          <p:nvSpPr>
            <p:cNvPr id="10" name="TextBox 9"/>
            <p:cNvSpPr txBox="1"/>
            <p:nvPr/>
          </p:nvSpPr>
          <p:spPr>
            <a:xfrm>
              <a:off x="1375772" y="1219876"/>
              <a:ext cx="1366770" cy="457200"/>
            </a:xfrm>
            <a:prstGeom prst="rect">
              <a:avLst/>
            </a:prstGeom>
            <a:solidFill>
              <a:schemeClr val="accent2"/>
            </a:solidFill>
            <a:ln w="12700" cap="sq">
              <a:solidFill>
                <a:schemeClr val="bg1"/>
              </a:solidFill>
              <a:miter lim="800000"/>
            </a:ln>
          </p:spPr>
          <p:txBody>
            <a:bodyPr wrap="none" lIns="146304" tIns="91440" rIns="146304" bIns="91440" rtlCol="0">
              <a:noAutofit/>
            </a:bodyPr>
            <a:lstStyle/>
            <a:p>
              <a:pPr algn="ctr">
                <a:lnSpc>
                  <a:spcPct val="90000"/>
                </a:lnSpc>
                <a:spcAft>
                  <a:spcPts val="600"/>
                </a:spcAft>
              </a:pPr>
              <a:r>
                <a:rPr lang="en-US" sz="2000" dirty="0" smtClean="0">
                  <a:gradFill>
                    <a:gsLst>
                      <a:gs pos="7965">
                        <a:schemeClr val="bg1"/>
                      </a:gs>
                      <a:gs pos="34000">
                        <a:schemeClr val="bg1"/>
                      </a:gs>
                    </a:gsLst>
                    <a:lin ang="5400000" scaled="0"/>
                  </a:gradFill>
                </a:rPr>
                <a:t>Document</a:t>
              </a:r>
            </a:p>
          </p:txBody>
        </p:sp>
        <p:sp>
          <p:nvSpPr>
            <p:cNvPr id="12" name="TextBox 11"/>
            <p:cNvSpPr txBox="1"/>
            <p:nvPr/>
          </p:nvSpPr>
          <p:spPr>
            <a:xfrm>
              <a:off x="1375772" y="2089962"/>
              <a:ext cx="1366770" cy="457200"/>
            </a:xfrm>
            <a:prstGeom prst="rect">
              <a:avLst/>
            </a:prstGeom>
            <a:solidFill>
              <a:schemeClr val="accent2"/>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a:t>Section</a:t>
              </a:r>
            </a:p>
          </p:txBody>
        </p:sp>
        <p:sp>
          <p:nvSpPr>
            <p:cNvPr id="13" name="TextBox 12"/>
            <p:cNvSpPr txBox="1"/>
            <p:nvPr/>
          </p:nvSpPr>
          <p:spPr>
            <a:xfrm>
              <a:off x="5300251" y="1463075"/>
              <a:ext cx="1366770" cy="457200"/>
            </a:xfrm>
            <a:prstGeom prst="rect">
              <a:avLst/>
            </a:prstGeom>
            <a:solidFill>
              <a:schemeClr val="accent2"/>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a:t>Selection</a:t>
              </a:r>
            </a:p>
          </p:txBody>
        </p:sp>
        <p:sp>
          <p:nvSpPr>
            <p:cNvPr id="14" name="TextBox 13"/>
            <p:cNvSpPr txBox="1"/>
            <p:nvPr/>
          </p:nvSpPr>
          <p:spPr>
            <a:xfrm>
              <a:off x="3569323" y="2089962"/>
              <a:ext cx="1366770" cy="457200"/>
            </a:xfrm>
            <a:prstGeom prst="rect">
              <a:avLst/>
            </a:prstGeom>
            <a:solidFill>
              <a:schemeClr val="accent2"/>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a:t>Body</a:t>
              </a:r>
            </a:p>
          </p:txBody>
        </p:sp>
        <p:sp>
          <p:nvSpPr>
            <p:cNvPr id="15" name="TextBox 14"/>
            <p:cNvSpPr txBox="1"/>
            <p:nvPr/>
          </p:nvSpPr>
          <p:spPr>
            <a:xfrm>
              <a:off x="448138" y="3277548"/>
              <a:ext cx="1366770" cy="457200"/>
            </a:xfrm>
            <a:prstGeom prst="rect">
              <a:avLst/>
            </a:prstGeom>
            <a:solidFill>
              <a:schemeClr val="accent2"/>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a:t>Header</a:t>
              </a:r>
            </a:p>
          </p:txBody>
        </p:sp>
        <p:sp>
          <p:nvSpPr>
            <p:cNvPr id="16" name="TextBox 15"/>
            <p:cNvSpPr txBox="1"/>
            <p:nvPr/>
          </p:nvSpPr>
          <p:spPr>
            <a:xfrm>
              <a:off x="448138" y="4147634"/>
              <a:ext cx="1366770" cy="457200"/>
            </a:xfrm>
            <a:prstGeom prst="rect">
              <a:avLst/>
            </a:prstGeom>
            <a:solidFill>
              <a:schemeClr val="accent2"/>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a:t>Footer</a:t>
              </a:r>
            </a:p>
          </p:txBody>
        </p:sp>
        <p:sp>
          <p:nvSpPr>
            <p:cNvPr id="17" name="TextBox 16"/>
            <p:cNvSpPr txBox="1"/>
            <p:nvPr/>
          </p:nvSpPr>
          <p:spPr>
            <a:xfrm>
              <a:off x="448138" y="5017722"/>
              <a:ext cx="1366770" cy="457200"/>
            </a:xfrm>
            <a:prstGeom prst="rect">
              <a:avLst/>
            </a:prstGeom>
            <a:solidFill>
              <a:schemeClr val="accent2"/>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a:t>Picture</a:t>
              </a:r>
            </a:p>
          </p:txBody>
        </p:sp>
        <p:sp>
          <p:nvSpPr>
            <p:cNvPr id="18" name="TextBox 17"/>
            <p:cNvSpPr txBox="1"/>
            <p:nvPr/>
          </p:nvSpPr>
          <p:spPr>
            <a:xfrm>
              <a:off x="2486098" y="4328082"/>
              <a:ext cx="1366770" cy="457200"/>
            </a:xfrm>
            <a:prstGeom prst="rect">
              <a:avLst/>
            </a:prstGeom>
            <a:solidFill>
              <a:schemeClr val="accent2"/>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a:t>Paragraph</a:t>
              </a:r>
            </a:p>
          </p:txBody>
        </p:sp>
        <p:sp>
          <p:nvSpPr>
            <p:cNvPr id="19" name="TextBox 18"/>
            <p:cNvSpPr txBox="1"/>
            <p:nvPr/>
          </p:nvSpPr>
          <p:spPr>
            <a:xfrm>
              <a:off x="4434787" y="3595773"/>
              <a:ext cx="1366770" cy="457200"/>
            </a:xfrm>
            <a:prstGeom prst="rect">
              <a:avLst/>
            </a:prstGeom>
            <a:solidFill>
              <a:schemeClr val="accent2"/>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a:t>Range</a:t>
              </a:r>
            </a:p>
          </p:txBody>
        </p:sp>
        <p:cxnSp>
          <p:nvCxnSpPr>
            <p:cNvPr id="23" name="Elbow Connector 22"/>
            <p:cNvCxnSpPr>
              <a:stCxn id="10" idx="3"/>
              <a:endCxn id="18" idx="0"/>
            </p:cNvCxnSpPr>
            <p:nvPr/>
          </p:nvCxnSpPr>
          <p:spPr>
            <a:xfrm>
              <a:off x="2742542" y="1448476"/>
              <a:ext cx="426941" cy="2879606"/>
            </a:xfrm>
            <a:prstGeom prst="bentConnector2">
              <a:avLst/>
            </a:prstGeom>
            <a:ln w="12700" cap="sq">
              <a:solidFill>
                <a:schemeClr val="bg1"/>
              </a:solidFill>
              <a:miter lim="800000"/>
              <a:headEnd type="diamond"/>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3"/>
            </p:cNvCxnSpPr>
            <p:nvPr/>
          </p:nvCxnSpPr>
          <p:spPr>
            <a:xfrm>
              <a:off x="2742542" y="2318562"/>
              <a:ext cx="826781" cy="2233"/>
            </a:xfrm>
            <a:prstGeom prst="line">
              <a:avLst/>
            </a:prstGeom>
            <a:ln w="12700" cap="sq">
              <a:solidFill>
                <a:schemeClr val="bg1"/>
              </a:solidFill>
              <a:miter lim="800000"/>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13" idx="1"/>
            </p:cNvCxnSpPr>
            <p:nvPr/>
          </p:nvCxnSpPr>
          <p:spPr>
            <a:xfrm>
              <a:off x="3169483" y="1691675"/>
              <a:ext cx="2130768"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4" idx="2"/>
              <a:endCxn id="13" idx="2"/>
            </p:cNvCxnSpPr>
            <p:nvPr/>
          </p:nvCxnSpPr>
          <p:spPr>
            <a:xfrm rot="5400000" flipH="1" flipV="1">
              <a:off x="4804728" y="1368255"/>
              <a:ext cx="626887" cy="1730928"/>
            </a:xfrm>
            <a:prstGeom prst="bentConnector3">
              <a:avLst>
                <a:gd name="adj1" fmla="val -36466"/>
              </a:avLst>
            </a:prstGeom>
            <a:ln w="12700" cap="sq">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19" idx="0"/>
            </p:cNvCxnSpPr>
            <p:nvPr/>
          </p:nvCxnSpPr>
          <p:spPr>
            <a:xfrm>
              <a:off x="5116010" y="2777924"/>
              <a:ext cx="2162" cy="817849"/>
            </a:xfrm>
            <a:prstGeom prst="straightConnector1">
              <a:avLst/>
            </a:prstGeom>
            <a:ln w="12700" cap="sq">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flipV="1">
              <a:off x="1814908" y="4789747"/>
              <a:ext cx="1354575" cy="458808"/>
            </a:xfrm>
            <a:prstGeom prst="bentConnector3">
              <a:avLst>
                <a:gd name="adj1" fmla="val 100066"/>
              </a:avLst>
            </a:prstGeom>
            <a:ln w="12700" cap="sq">
              <a:solidFill>
                <a:schemeClr val="bg1"/>
              </a:solidFill>
              <a:miter lim="800000"/>
              <a:headEnd type="none"/>
              <a:tailEnd type="diamond"/>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6" idx="3"/>
            </p:cNvCxnSpPr>
            <p:nvPr/>
          </p:nvCxnSpPr>
          <p:spPr>
            <a:xfrm flipV="1">
              <a:off x="1814908" y="2551627"/>
              <a:ext cx="288530" cy="1824607"/>
            </a:xfrm>
            <a:prstGeom prst="bentConnector2">
              <a:avLst/>
            </a:prstGeom>
            <a:ln w="12700" cap="sq">
              <a:solidFill>
                <a:schemeClr val="bg1"/>
              </a:solidFill>
              <a:miter lim="800000"/>
              <a:headEnd type="none"/>
              <a:tailEnd type="diamon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5" idx="3"/>
            </p:cNvCxnSpPr>
            <p:nvPr/>
          </p:nvCxnSpPr>
          <p:spPr>
            <a:xfrm flipV="1">
              <a:off x="1814908" y="3504441"/>
              <a:ext cx="1354575" cy="1707"/>
            </a:xfrm>
            <a:prstGeom prst="line">
              <a:avLst/>
            </a:prstGeom>
            <a:ln w="12700" cap="sq">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9" idx="2"/>
            </p:cNvCxnSpPr>
            <p:nvPr/>
          </p:nvCxnSpPr>
          <p:spPr>
            <a:xfrm flipV="1">
              <a:off x="5116010" y="4052973"/>
              <a:ext cx="2162" cy="1193349"/>
            </a:xfrm>
            <a:prstGeom prst="straightConnector1">
              <a:avLst/>
            </a:prstGeom>
            <a:ln w="12700" cap="sq">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135166" y="5246322"/>
              <a:ext cx="1961687" cy="457200"/>
            </a:xfrm>
            <a:prstGeom prst="rect">
              <a:avLst/>
            </a:prstGeom>
            <a:solidFill>
              <a:schemeClr val="accent2"/>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smtClean="0"/>
                <a:t>Content control</a:t>
              </a:r>
              <a:endParaRPr lang="en-US" dirty="0"/>
            </a:p>
          </p:txBody>
        </p:sp>
        <p:cxnSp>
          <p:nvCxnSpPr>
            <p:cNvPr id="59" name="Elbow Connector 58"/>
            <p:cNvCxnSpPr>
              <a:stCxn id="19" idx="3"/>
              <a:endCxn id="20" idx="0"/>
            </p:cNvCxnSpPr>
            <p:nvPr/>
          </p:nvCxnSpPr>
          <p:spPr>
            <a:xfrm>
              <a:off x="5801557" y="3824373"/>
              <a:ext cx="313253" cy="503709"/>
            </a:xfrm>
            <a:prstGeom prst="bentConnector2">
              <a:avLst/>
            </a:prstGeom>
            <a:ln w="12700" cap="sq">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852868" y="4556682"/>
              <a:ext cx="1263142" cy="0"/>
            </a:xfrm>
            <a:prstGeom prst="line">
              <a:avLst/>
            </a:prstGeom>
            <a:ln w="12700" cap="sq">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62599" y="4328082"/>
              <a:ext cx="1104421" cy="457200"/>
            </a:xfrm>
            <a:prstGeom prst="rect">
              <a:avLst/>
            </a:prstGeom>
            <a:solidFill>
              <a:schemeClr val="accent2"/>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a:t>Font</a:t>
              </a:r>
            </a:p>
          </p:txBody>
        </p:sp>
      </p:grpSp>
      <p:grpSp>
        <p:nvGrpSpPr>
          <p:cNvPr id="68" name="Group 67"/>
          <p:cNvGrpSpPr/>
          <p:nvPr/>
        </p:nvGrpSpPr>
        <p:grpSpPr>
          <a:xfrm>
            <a:off x="10845289" y="36128"/>
            <a:ext cx="1506731" cy="287338"/>
            <a:chOff x="10845289" y="36128"/>
            <a:chExt cx="1506731" cy="287338"/>
          </a:xfrm>
        </p:grpSpPr>
        <p:sp>
          <p:nvSpPr>
            <p:cNvPr id="69" name="TextBox 68"/>
            <p:cNvSpPr txBox="1"/>
            <p:nvPr/>
          </p:nvSpPr>
          <p:spPr>
            <a:xfrm>
              <a:off x="10845289" y="36128"/>
              <a:ext cx="1506731"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Getting started</a:t>
              </a:r>
            </a:p>
          </p:txBody>
        </p:sp>
        <p:sp>
          <p:nvSpPr>
            <p:cNvPr id="70" name="Freeform 9"/>
            <p:cNvSpPr>
              <a:spLocks/>
            </p:cNvSpPr>
            <p:nvPr/>
          </p:nvSpPr>
          <p:spPr bwMode="auto">
            <a:xfrm>
              <a:off x="10853698" y="141387"/>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164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3"/>
          <p:cNvSpPr>
            <a:spLocks noChangeAspect="1" noEditPoints="1"/>
          </p:cNvSpPr>
          <p:nvPr/>
        </p:nvSpPr>
        <p:spPr bwMode="black">
          <a:xfrm>
            <a:off x="5897188" y="353809"/>
            <a:ext cx="6264649" cy="6277323"/>
          </a:xfrm>
          <a:custGeom>
            <a:avLst/>
            <a:gdLst>
              <a:gd name="T0" fmla="*/ 246 w 416"/>
              <a:gd name="T1" fmla="*/ 43 h 416"/>
              <a:gd name="T2" fmla="*/ 0 w 416"/>
              <a:gd name="T3" fmla="*/ 43 h 416"/>
              <a:gd name="T4" fmla="*/ 246 w 416"/>
              <a:gd name="T5" fmla="*/ 416 h 416"/>
              <a:gd name="T6" fmla="*/ 402 w 416"/>
              <a:gd name="T7" fmla="*/ 374 h 416"/>
              <a:gd name="T8" fmla="*/ 416 w 416"/>
              <a:gd name="T9" fmla="*/ 57 h 416"/>
              <a:gd name="T10" fmla="*/ 156 w 416"/>
              <a:gd name="T11" fmla="*/ 275 h 416"/>
              <a:gd name="T12" fmla="*/ 111 w 416"/>
              <a:gd name="T13" fmla="*/ 187 h 416"/>
              <a:gd name="T14" fmla="*/ 110 w 416"/>
              <a:gd name="T15" fmla="*/ 181 h 416"/>
              <a:gd name="T16" fmla="*/ 110 w 416"/>
              <a:gd name="T17" fmla="*/ 173 h 416"/>
              <a:gd name="T18" fmla="*/ 109 w 416"/>
              <a:gd name="T19" fmla="*/ 178 h 416"/>
              <a:gd name="T20" fmla="*/ 108 w 416"/>
              <a:gd name="T21" fmla="*/ 185 h 416"/>
              <a:gd name="T22" fmla="*/ 90 w 416"/>
              <a:gd name="T23" fmla="*/ 270 h 416"/>
              <a:gd name="T24" fmla="*/ 40 w 416"/>
              <a:gd name="T25" fmla="*/ 145 h 416"/>
              <a:gd name="T26" fmla="*/ 77 w 416"/>
              <a:gd name="T27" fmla="*/ 227 h 416"/>
              <a:gd name="T28" fmla="*/ 77 w 416"/>
              <a:gd name="T29" fmla="*/ 233 h 416"/>
              <a:gd name="T30" fmla="*/ 78 w 416"/>
              <a:gd name="T31" fmla="*/ 241 h 416"/>
              <a:gd name="T32" fmla="*/ 78 w 416"/>
              <a:gd name="T33" fmla="*/ 238 h 416"/>
              <a:gd name="T34" fmla="*/ 79 w 416"/>
              <a:gd name="T35" fmla="*/ 231 h 416"/>
              <a:gd name="T36" fmla="*/ 98 w 416"/>
              <a:gd name="T37" fmla="*/ 141 h 416"/>
              <a:gd name="T38" fmla="*/ 142 w 416"/>
              <a:gd name="T39" fmla="*/ 230 h 416"/>
              <a:gd name="T40" fmla="*/ 142 w 416"/>
              <a:gd name="T41" fmla="*/ 236 h 416"/>
              <a:gd name="T42" fmla="*/ 143 w 416"/>
              <a:gd name="T43" fmla="*/ 244 h 416"/>
              <a:gd name="T44" fmla="*/ 144 w 416"/>
              <a:gd name="T45" fmla="*/ 240 h 416"/>
              <a:gd name="T46" fmla="*/ 144 w 416"/>
              <a:gd name="T47" fmla="*/ 232 h 416"/>
              <a:gd name="T48" fmla="*/ 161 w 416"/>
              <a:gd name="T49" fmla="*/ 138 h 416"/>
              <a:gd name="T50" fmla="*/ 156 w 416"/>
              <a:gd name="T51" fmla="*/ 275 h 416"/>
              <a:gd name="T52" fmla="*/ 246 w 416"/>
              <a:gd name="T53" fmla="*/ 360 h 416"/>
              <a:gd name="T54" fmla="*/ 369 w 416"/>
              <a:gd name="T55" fmla="*/ 322 h 416"/>
              <a:gd name="T56" fmla="*/ 246 w 416"/>
              <a:gd name="T57" fmla="*/ 303 h 416"/>
              <a:gd name="T58" fmla="*/ 369 w 416"/>
              <a:gd name="T59" fmla="*/ 279 h 416"/>
              <a:gd name="T60" fmla="*/ 246 w 416"/>
              <a:gd name="T61" fmla="*/ 260 h 416"/>
              <a:gd name="T62" fmla="*/ 369 w 416"/>
              <a:gd name="T63" fmla="*/ 237 h 416"/>
              <a:gd name="T64" fmla="*/ 246 w 416"/>
              <a:gd name="T65" fmla="*/ 218 h 416"/>
              <a:gd name="T66" fmla="*/ 369 w 416"/>
              <a:gd name="T67" fmla="*/ 194 h 416"/>
              <a:gd name="T68" fmla="*/ 246 w 416"/>
              <a:gd name="T69" fmla="*/ 175 h 416"/>
              <a:gd name="T70" fmla="*/ 369 w 416"/>
              <a:gd name="T71" fmla="*/ 152 h 416"/>
              <a:gd name="T72" fmla="*/ 246 w 416"/>
              <a:gd name="T73" fmla="*/ 133 h 416"/>
              <a:gd name="T74" fmla="*/ 369 w 416"/>
              <a:gd name="T75" fmla="*/ 109 h 416"/>
              <a:gd name="T76" fmla="*/ 246 w 416"/>
              <a:gd name="T77" fmla="*/ 90 h 416"/>
              <a:gd name="T78" fmla="*/ 402 w 416"/>
              <a:gd name="T79" fmla="*/ 57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6" h="416">
                <a:moveTo>
                  <a:pt x="402" y="43"/>
                </a:moveTo>
                <a:cubicBezTo>
                  <a:pt x="246" y="43"/>
                  <a:pt x="246" y="43"/>
                  <a:pt x="246" y="43"/>
                </a:cubicBezTo>
                <a:cubicBezTo>
                  <a:pt x="246" y="0"/>
                  <a:pt x="246" y="0"/>
                  <a:pt x="246" y="0"/>
                </a:cubicBezTo>
                <a:cubicBezTo>
                  <a:pt x="0" y="43"/>
                  <a:pt x="0" y="43"/>
                  <a:pt x="0" y="43"/>
                </a:cubicBezTo>
                <a:cubicBezTo>
                  <a:pt x="0" y="374"/>
                  <a:pt x="0" y="374"/>
                  <a:pt x="0" y="374"/>
                </a:cubicBezTo>
                <a:cubicBezTo>
                  <a:pt x="246" y="416"/>
                  <a:pt x="246" y="416"/>
                  <a:pt x="246" y="416"/>
                </a:cubicBezTo>
                <a:cubicBezTo>
                  <a:pt x="246" y="374"/>
                  <a:pt x="246" y="374"/>
                  <a:pt x="246" y="374"/>
                </a:cubicBezTo>
                <a:cubicBezTo>
                  <a:pt x="402" y="374"/>
                  <a:pt x="402" y="374"/>
                  <a:pt x="402" y="374"/>
                </a:cubicBezTo>
                <a:cubicBezTo>
                  <a:pt x="410" y="374"/>
                  <a:pt x="416" y="368"/>
                  <a:pt x="416" y="360"/>
                </a:cubicBezTo>
                <a:cubicBezTo>
                  <a:pt x="416" y="57"/>
                  <a:pt x="416" y="57"/>
                  <a:pt x="416" y="57"/>
                </a:cubicBezTo>
                <a:cubicBezTo>
                  <a:pt x="416" y="49"/>
                  <a:pt x="410" y="43"/>
                  <a:pt x="402" y="43"/>
                </a:cubicBezTo>
                <a:close/>
                <a:moveTo>
                  <a:pt x="156" y="275"/>
                </a:moveTo>
                <a:cubicBezTo>
                  <a:pt x="129" y="272"/>
                  <a:pt x="129" y="272"/>
                  <a:pt x="129" y="272"/>
                </a:cubicBezTo>
                <a:cubicBezTo>
                  <a:pt x="111" y="187"/>
                  <a:pt x="111" y="187"/>
                  <a:pt x="111" y="187"/>
                </a:cubicBezTo>
                <a:cubicBezTo>
                  <a:pt x="111" y="187"/>
                  <a:pt x="111" y="186"/>
                  <a:pt x="110" y="185"/>
                </a:cubicBezTo>
                <a:cubicBezTo>
                  <a:pt x="110" y="184"/>
                  <a:pt x="110" y="182"/>
                  <a:pt x="110" y="181"/>
                </a:cubicBezTo>
                <a:cubicBezTo>
                  <a:pt x="110" y="180"/>
                  <a:pt x="110" y="179"/>
                  <a:pt x="110" y="177"/>
                </a:cubicBezTo>
                <a:cubicBezTo>
                  <a:pt x="110" y="175"/>
                  <a:pt x="110" y="174"/>
                  <a:pt x="110" y="173"/>
                </a:cubicBezTo>
                <a:cubicBezTo>
                  <a:pt x="109" y="173"/>
                  <a:pt x="109" y="173"/>
                  <a:pt x="109" y="173"/>
                </a:cubicBezTo>
                <a:cubicBezTo>
                  <a:pt x="109" y="174"/>
                  <a:pt x="109" y="175"/>
                  <a:pt x="109" y="178"/>
                </a:cubicBezTo>
                <a:cubicBezTo>
                  <a:pt x="109" y="179"/>
                  <a:pt x="109" y="180"/>
                  <a:pt x="109" y="181"/>
                </a:cubicBezTo>
                <a:cubicBezTo>
                  <a:pt x="108" y="182"/>
                  <a:pt x="108" y="184"/>
                  <a:pt x="108" y="185"/>
                </a:cubicBezTo>
                <a:cubicBezTo>
                  <a:pt x="108" y="186"/>
                  <a:pt x="108" y="187"/>
                  <a:pt x="108" y="187"/>
                </a:cubicBezTo>
                <a:cubicBezTo>
                  <a:pt x="90" y="270"/>
                  <a:pt x="90" y="270"/>
                  <a:pt x="90" y="270"/>
                </a:cubicBezTo>
                <a:cubicBezTo>
                  <a:pt x="64" y="269"/>
                  <a:pt x="64" y="269"/>
                  <a:pt x="64" y="269"/>
                </a:cubicBezTo>
                <a:cubicBezTo>
                  <a:pt x="40" y="145"/>
                  <a:pt x="40" y="145"/>
                  <a:pt x="40" y="145"/>
                </a:cubicBezTo>
                <a:cubicBezTo>
                  <a:pt x="63" y="143"/>
                  <a:pt x="63" y="143"/>
                  <a:pt x="63" y="143"/>
                </a:cubicBezTo>
                <a:cubicBezTo>
                  <a:pt x="77" y="227"/>
                  <a:pt x="77" y="227"/>
                  <a:pt x="77" y="227"/>
                </a:cubicBezTo>
                <a:cubicBezTo>
                  <a:pt x="77" y="229"/>
                  <a:pt x="77" y="229"/>
                  <a:pt x="77" y="230"/>
                </a:cubicBezTo>
                <a:cubicBezTo>
                  <a:pt x="77" y="231"/>
                  <a:pt x="77" y="232"/>
                  <a:pt x="77" y="233"/>
                </a:cubicBezTo>
                <a:cubicBezTo>
                  <a:pt x="77" y="234"/>
                  <a:pt x="77" y="236"/>
                  <a:pt x="77" y="237"/>
                </a:cubicBezTo>
                <a:cubicBezTo>
                  <a:pt x="78" y="239"/>
                  <a:pt x="78" y="240"/>
                  <a:pt x="78" y="241"/>
                </a:cubicBezTo>
                <a:cubicBezTo>
                  <a:pt x="78" y="241"/>
                  <a:pt x="78" y="241"/>
                  <a:pt x="78" y="241"/>
                </a:cubicBezTo>
                <a:cubicBezTo>
                  <a:pt x="78" y="240"/>
                  <a:pt x="78" y="239"/>
                  <a:pt x="78" y="238"/>
                </a:cubicBezTo>
                <a:cubicBezTo>
                  <a:pt x="78" y="237"/>
                  <a:pt x="78" y="236"/>
                  <a:pt x="79" y="234"/>
                </a:cubicBezTo>
                <a:cubicBezTo>
                  <a:pt x="79" y="233"/>
                  <a:pt x="79" y="232"/>
                  <a:pt x="79" y="231"/>
                </a:cubicBezTo>
                <a:cubicBezTo>
                  <a:pt x="79" y="230"/>
                  <a:pt x="79" y="229"/>
                  <a:pt x="80" y="227"/>
                </a:cubicBezTo>
                <a:cubicBezTo>
                  <a:pt x="98" y="141"/>
                  <a:pt x="98" y="141"/>
                  <a:pt x="98" y="141"/>
                </a:cubicBezTo>
                <a:cubicBezTo>
                  <a:pt x="123" y="140"/>
                  <a:pt x="123" y="140"/>
                  <a:pt x="123" y="140"/>
                </a:cubicBezTo>
                <a:cubicBezTo>
                  <a:pt x="142" y="230"/>
                  <a:pt x="142" y="230"/>
                  <a:pt x="142" y="230"/>
                </a:cubicBezTo>
                <a:cubicBezTo>
                  <a:pt x="142" y="230"/>
                  <a:pt x="142" y="231"/>
                  <a:pt x="142" y="232"/>
                </a:cubicBezTo>
                <a:cubicBezTo>
                  <a:pt x="142" y="233"/>
                  <a:pt x="142" y="234"/>
                  <a:pt x="142" y="236"/>
                </a:cubicBezTo>
                <a:cubicBezTo>
                  <a:pt x="143" y="237"/>
                  <a:pt x="143" y="238"/>
                  <a:pt x="143" y="239"/>
                </a:cubicBezTo>
                <a:cubicBezTo>
                  <a:pt x="143" y="240"/>
                  <a:pt x="143" y="241"/>
                  <a:pt x="143" y="244"/>
                </a:cubicBezTo>
                <a:cubicBezTo>
                  <a:pt x="143" y="244"/>
                  <a:pt x="143" y="244"/>
                  <a:pt x="143" y="244"/>
                </a:cubicBezTo>
                <a:cubicBezTo>
                  <a:pt x="143" y="243"/>
                  <a:pt x="143" y="241"/>
                  <a:pt x="144" y="240"/>
                </a:cubicBezTo>
                <a:cubicBezTo>
                  <a:pt x="144" y="239"/>
                  <a:pt x="144" y="237"/>
                  <a:pt x="144" y="236"/>
                </a:cubicBezTo>
                <a:cubicBezTo>
                  <a:pt x="144" y="234"/>
                  <a:pt x="144" y="233"/>
                  <a:pt x="144" y="232"/>
                </a:cubicBezTo>
                <a:cubicBezTo>
                  <a:pt x="144" y="231"/>
                  <a:pt x="145" y="230"/>
                  <a:pt x="145" y="229"/>
                </a:cubicBezTo>
                <a:cubicBezTo>
                  <a:pt x="161" y="138"/>
                  <a:pt x="161" y="138"/>
                  <a:pt x="161" y="138"/>
                </a:cubicBezTo>
                <a:cubicBezTo>
                  <a:pt x="188" y="136"/>
                  <a:pt x="188" y="136"/>
                  <a:pt x="188" y="136"/>
                </a:cubicBezTo>
                <a:lnTo>
                  <a:pt x="156" y="275"/>
                </a:lnTo>
                <a:close/>
                <a:moveTo>
                  <a:pt x="402" y="360"/>
                </a:moveTo>
                <a:cubicBezTo>
                  <a:pt x="246" y="360"/>
                  <a:pt x="246" y="360"/>
                  <a:pt x="246" y="360"/>
                </a:cubicBezTo>
                <a:cubicBezTo>
                  <a:pt x="246" y="322"/>
                  <a:pt x="246" y="322"/>
                  <a:pt x="246" y="322"/>
                </a:cubicBezTo>
                <a:cubicBezTo>
                  <a:pt x="369" y="322"/>
                  <a:pt x="369" y="322"/>
                  <a:pt x="369" y="322"/>
                </a:cubicBezTo>
                <a:cubicBezTo>
                  <a:pt x="369" y="303"/>
                  <a:pt x="369" y="303"/>
                  <a:pt x="369" y="303"/>
                </a:cubicBezTo>
                <a:cubicBezTo>
                  <a:pt x="246" y="303"/>
                  <a:pt x="246" y="303"/>
                  <a:pt x="246" y="303"/>
                </a:cubicBezTo>
                <a:cubicBezTo>
                  <a:pt x="246" y="279"/>
                  <a:pt x="246" y="279"/>
                  <a:pt x="246" y="279"/>
                </a:cubicBezTo>
                <a:cubicBezTo>
                  <a:pt x="369" y="279"/>
                  <a:pt x="369" y="279"/>
                  <a:pt x="369" y="279"/>
                </a:cubicBezTo>
                <a:cubicBezTo>
                  <a:pt x="369" y="260"/>
                  <a:pt x="369" y="260"/>
                  <a:pt x="369" y="260"/>
                </a:cubicBezTo>
                <a:cubicBezTo>
                  <a:pt x="246" y="260"/>
                  <a:pt x="246" y="260"/>
                  <a:pt x="246" y="260"/>
                </a:cubicBezTo>
                <a:cubicBezTo>
                  <a:pt x="246" y="237"/>
                  <a:pt x="246" y="237"/>
                  <a:pt x="246" y="237"/>
                </a:cubicBezTo>
                <a:cubicBezTo>
                  <a:pt x="369" y="237"/>
                  <a:pt x="369" y="237"/>
                  <a:pt x="369" y="237"/>
                </a:cubicBezTo>
                <a:cubicBezTo>
                  <a:pt x="369" y="218"/>
                  <a:pt x="369" y="218"/>
                  <a:pt x="369" y="218"/>
                </a:cubicBezTo>
                <a:cubicBezTo>
                  <a:pt x="246" y="218"/>
                  <a:pt x="246" y="218"/>
                  <a:pt x="246" y="218"/>
                </a:cubicBezTo>
                <a:cubicBezTo>
                  <a:pt x="246" y="194"/>
                  <a:pt x="246" y="194"/>
                  <a:pt x="246" y="194"/>
                </a:cubicBezTo>
                <a:cubicBezTo>
                  <a:pt x="369" y="194"/>
                  <a:pt x="369" y="194"/>
                  <a:pt x="369" y="194"/>
                </a:cubicBezTo>
                <a:cubicBezTo>
                  <a:pt x="369" y="175"/>
                  <a:pt x="369" y="175"/>
                  <a:pt x="369" y="175"/>
                </a:cubicBezTo>
                <a:cubicBezTo>
                  <a:pt x="246" y="175"/>
                  <a:pt x="246" y="175"/>
                  <a:pt x="246" y="175"/>
                </a:cubicBezTo>
                <a:cubicBezTo>
                  <a:pt x="246" y="152"/>
                  <a:pt x="246" y="152"/>
                  <a:pt x="246" y="152"/>
                </a:cubicBezTo>
                <a:cubicBezTo>
                  <a:pt x="369" y="152"/>
                  <a:pt x="369" y="152"/>
                  <a:pt x="369" y="152"/>
                </a:cubicBezTo>
                <a:cubicBezTo>
                  <a:pt x="369" y="133"/>
                  <a:pt x="369" y="133"/>
                  <a:pt x="369" y="133"/>
                </a:cubicBezTo>
                <a:cubicBezTo>
                  <a:pt x="246" y="133"/>
                  <a:pt x="246" y="133"/>
                  <a:pt x="246" y="133"/>
                </a:cubicBezTo>
                <a:cubicBezTo>
                  <a:pt x="246" y="109"/>
                  <a:pt x="246" y="109"/>
                  <a:pt x="246" y="109"/>
                </a:cubicBezTo>
                <a:cubicBezTo>
                  <a:pt x="369" y="109"/>
                  <a:pt x="369" y="109"/>
                  <a:pt x="369" y="109"/>
                </a:cubicBezTo>
                <a:cubicBezTo>
                  <a:pt x="369" y="90"/>
                  <a:pt x="369" y="90"/>
                  <a:pt x="369" y="90"/>
                </a:cubicBezTo>
                <a:cubicBezTo>
                  <a:pt x="246" y="90"/>
                  <a:pt x="246" y="90"/>
                  <a:pt x="246" y="90"/>
                </a:cubicBezTo>
                <a:cubicBezTo>
                  <a:pt x="246" y="57"/>
                  <a:pt x="246" y="57"/>
                  <a:pt x="246" y="57"/>
                </a:cubicBezTo>
                <a:cubicBezTo>
                  <a:pt x="402" y="57"/>
                  <a:pt x="402" y="57"/>
                  <a:pt x="402" y="57"/>
                </a:cubicBezTo>
                <a:lnTo>
                  <a:pt x="402" y="360"/>
                </a:lnTo>
                <a:close/>
              </a:path>
            </a:pathLst>
          </a:custGeom>
          <a:solidFill>
            <a:schemeClr val="accent2">
              <a:lumMod val="50000"/>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Title 2"/>
          <p:cNvSpPr>
            <a:spLocks noGrp="1"/>
          </p:cNvSpPr>
          <p:nvPr>
            <p:ph type="title"/>
          </p:nvPr>
        </p:nvSpPr>
        <p:spPr>
          <a:xfrm>
            <a:off x="259772" y="1209973"/>
            <a:ext cx="10056812" cy="2179058"/>
          </a:xfrm>
        </p:spPr>
        <p:txBody>
          <a:bodyPr/>
          <a:lstStyle/>
          <a:p>
            <a:r>
              <a:rPr lang="en-US" dirty="0" smtClean="0"/>
              <a:t>Demo:</a:t>
            </a:r>
            <a:br>
              <a:rPr lang="en-US" dirty="0" smtClean="0"/>
            </a:br>
            <a:r>
              <a:rPr lang="en-US" dirty="0" smtClean="0"/>
              <a:t>New Word 2016 APIs</a:t>
            </a:r>
            <a:endParaRPr lang="en-US" dirty="0"/>
          </a:p>
        </p:txBody>
      </p:sp>
    </p:spTree>
    <p:extLst>
      <p:ext uri="{BB962C8B-B14F-4D97-AF65-F5344CB8AC3E}">
        <p14:creationId xmlns:p14="http://schemas.microsoft.com/office/powerpoint/2010/main" val="252219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0" y="0"/>
            <a:ext cx="7560604" cy="69926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8"/>
          <p:cNvSpPr>
            <a:spLocks noGrp="1"/>
          </p:cNvSpPr>
          <p:nvPr>
            <p:ph type="body" sz="quarter" idx="10"/>
          </p:nvPr>
        </p:nvSpPr>
        <p:spPr>
          <a:xfrm>
            <a:off x="7560604" y="1212850"/>
            <a:ext cx="4666546" cy="3933384"/>
          </a:xfrm>
        </p:spPr>
        <p:txBody>
          <a:bodyPr/>
          <a:lstStyle/>
          <a:p>
            <a:r>
              <a:rPr lang="en-US" sz="2800" dirty="0"/>
              <a:t>CRUD and </a:t>
            </a:r>
            <a:r>
              <a:rPr lang="en-US" sz="2800" dirty="0" smtClean="0"/>
              <a:t>navigation of a </a:t>
            </a:r>
            <a:r>
              <a:rPr lang="en-US" sz="2800" dirty="0"/>
              <a:t>workbook’s </a:t>
            </a:r>
            <a:r>
              <a:rPr lang="en-US" sz="2800" dirty="0" smtClean="0"/>
              <a:t>core elements</a:t>
            </a:r>
            <a:endParaRPr lang="en-US" sz="2800" dirty="0"/>
          </a:p>
          <a:p>
            <a:r>
              <a:rPr lang="en-US" sz="2800" dirty="0"/>
              <a:t>Rich formatting and content/formula editing for cells, ranges and tables</a:t>
            </a:r>
          </a:p>
          <a:p>
            <a:r>
              <a:rPr lang="en-US" sz="2800" dirty="0"/>
              <a:t>Data visualization through native charts</a:t>
            </a:r>
          </a:p>
          <a:p>
            <a:r>
              <a:rPr lang="en-US" sz="2800" dirty="0"/>
              <a:t>Basic manipulation of external data bindings</a:t>
            </a:r>
          </a:p>
        </p:txBody>
      </p:sp>
      <p:sp>
        <p:nvSpPr>
          <p:cNvPr id="3" name="Title 2"/>
          <p:cNvSpPr>
            <a:spLocks noGrp="1"/>
          </p:cNvSpPr>
          <p:nvPr>
            <p:ph type="title"/>
          </p:nvPr>
        </p:nvSpPr>
        <p:spPr>
          <a:xfrm>
            <a:off x="246064" y="295274"/>
            <a:ext cx="11915774" cy="917575"/>
          </a:xfrm>
        </p:spPr>
        <p:txBody>
          <a:bodyPr/>
          <a:lstStyle/>
          <a:p>
            <a:r>
              <a:rPr lang="en-US" dirty="0">
                <a:gradFill>
                  <a:gsLst>
                    <a:gs pos="11504">
                      <a:schemeClr val="bg1"/>
                    </a:gs>
                    <a:gs pos="61000">
                      <a:schemeClr val="bg1"/>
                    </a:gs>
                  </a:gsLst>
                  <a:lin ang="5400000" scaled="0"/>
                </a:gradFill>
              </a:rPr>
              <a:t>New Excel APIs</a:t>
            </a:r>
          </a:p>
        </p:txBody>
      </p:sp>
      <p:grpSp>
        <p:nvGrpSpPr>
          <p:cNvPr id="91" name="Group 90"/>
          <p:cNvGrpSpPr/>
          <p:nvPr/>
        </p:nvGrpSpPr>
        <p:grpSpPr>
          <a:xfrm>
            <a:off x="10845289" y="36128"/>
            <a:ext cx="1506731" cy="287338"/>
            <a:chOff x="10845289" y="36128"/>
            <a:chExt cx="1506731" cy="287338"/>
          </a:xfrm>
        </p:grpSpPr>
        <p:sp>
          <p:nvSpPr>
            <p:cNvPr id="92" name="TextBox 91"/>
            <p:cNvSpPr txBox="1"/>
            <p:nvPr/>
          </p:nvSpPr>
          <p:spPr>
            <a:xfrm>
              <a:off x="10845289" y="36128"/>
              <a:ext cx="1506731"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Getting started</a:t>
              </a:r>
            </a:p>
          </p:txBody>
        </p:sp>
        <p:sp>
          <p:nvSpPr>
            <p:cNvPr id="93" name="Freeform 9"/>
            <p:cNvSpPr>
              <a:spLocks/>
            </p:cNvSpPr>
            <p:nvPr/>
          </p:nvSpPr>
          <p:spPr bwMode="auto">
            <a:xfrm>
              <a:off x="10853698" y="141387"/>
              <a:ext cx="88891" cy="136391"/>
            </a:xfrm>
            <a:custGeom>
              <a:avLst/>
              <a:gdLst>
                <a:gd name="T0" fmla="*/ 287 w 287"/>
                <a:gd name="T1" fmla="*/ 313 h 443"/>
                <a:gd name="T2" fmla="*/ 242 w 287"/>
                <a:gd name="T3" fmla="*/ 409 h 443"/>
                <a:gd name="T4" fmla="*/ 114 w 287"/>
                <a:gd name="T5" fmla="*/ 443 h 443"/>
                <a:gd name="T6" fmla="*/ 52 w 287"/>
                <a:gd name="T7" fmla="*/ 438 h 443"/>
                <a:gd name="T8" fmla="*/ 0 w 287"/>
                <a:gd name="T9" fmla="*/ 424 h 443"/>
                <a:gd name="T10" fmla="*/ 0 w 287"/>
                <a:gd name="T11" fmla="*/ 324 h 443"/>
                <a:gd name="T12" fmla="*/ 46 w 287"/>
                <a:gd name="T13" fmla="*/ 343 h 443"/>
                <a:gd name="T14" fmla="*/ 98 w 287"/>
                <a:gd name="T15" fmla="*/ 350 h 443"/>
                <a:gd name="T16" fmla="*/ 144 w 287"/>
                <a:gd name="T17" fmla="*/ 339 h 443"/>
                <a:gd name="T18" fmla="*/ 161 w 287"/>
                <a:gd name="T19" fmla="*/ 308 h 443"/>
                <a:gd name="T20" fmla="*/ 141 w 287"/>
                <a:gd name="T21" fmla="*/ 275 h 443"/>
                <a:gd name="T22" fmla="*/ 85 w 287"/>
                <a:gd name="T23" fmla="*/ 264 h 443"/>
                <a:gd name="T24" fmla="*/ 43 w 287"/>
                <a:gd name="T25" fmla="*/ 264 h 443"/>
                <a:gd name="T26" fmla="*/ 43 w 287"/>
                <a:gd name="T27" fmla="*/ 170 h 443"/>
                <a:gd name="T28" fmla="*/ 80 w 287"/>
                <a:gd name="T29" fmla="*/ 170 h 443"/>
                <a:gd name="T30" fmla="*/ 133 w 287"/>
                <a:gd name="T31" fmla="*/ 159 h 443"/>
                <a:gd name="T32" fmla="*/ 150 w 287"/>
                <a:gd name="T33" fmla="*/ 130 h 443"/>
                <a:gd name="T34" fmla="*/ 137 w 287"/>
                <a:gd name="T35" fmla="*/ 103 h 443"/>
                <a:gd name="T36" fmla="*/ 98 w 287"/>
                <a:gd name="T37" fmla="*/ 93 h 443"/>
                <a:gd name="T38" fmla="*/ 14 w 287"/>
                <a:gd name="T39" fmla="*/ 117 h 443"/>
                <a:gd name="T40" fmla="*/ 14 w 287"/>
                <a:gd name="T41" fmla="*/ 21 h 443"/>
                <a:gd name="T42" fmla="*/ 124 w 287"/>
                <a:gd name="T43" fmla="*/ 0 h 443"/>
                <a:gd name="T44" fmla="*/ 235 w 287"/>
                <a:gd name="T45" fmla="*/ 29 h 443"/>
                <a:gd name="T46" fmla="*/ 276 w 287"/>
                <a:gd name="T47" fmla="*/ 109 h 443"/>
                <a:gd name="T48" fmla="*/ 254 w 287"/>
                <a:gd name="T49" fmla="*/ 177 h 443"/>
                <a:gd name="T50" fmla="*/ 193 w 287"/>
                <a:gd name="T51" fmla="*/ 212 h 443"/>
                <a:gd name="T52" fmla="*/ 193 w 287"/>
                <a:gd name="T53" fmla="*/ 214 h 443"/>
                <a:gd name="T54" fmla="*/ 262 w 287"/>
                <a:gd name="T55" fmla="*/ 247 h 443"/>
                <a:gd name="T56" fmla="*/ 287 w 287"/>
                <a:gd name="T57" fmla="*/ 31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7" h="443">
                  <a:moveTo>
                    <a:pt x="287" y="313"/>
                  </a:moveTo>
                  <a:cubicBezTo>
                    <a:pt x="287" y="354"/>
                    <a:pt x="272" y="386"/>
                    <a:pt x="242" y="409"/>
                  </a:cubicBezTo>
                  <a:cubicBezTo>
                    <a:pt x="212" y="432"/>
                    <a:pt x="169" y="443"/>
                    <a:pt x="114" y="443"/>
                  </a:cubicBezTo>
                  <a:cubicBezTo>
                    <a:pt x="93" y="443"/>
                    <a:pt x="72" y="441"/>
                    <a:pt x="52" y="438"/>
                  </a:cubicBezTo>
                  <a:cubicBezTo>
                    <a:pt x="32" y="434"/>
                    <a:pt x="14" y="430"/>
                    <a:pt x="0" y="424"/>
                  </a:cubicBezTo>
                  <a:cubicBezTo>
                    <a:pt x="0" y="324"/>
                    <a:pt x="0" y="324"/>
                    <a:pt x="0" y="324"/>
                  </a:cubicBezTo>
                  <a:cubicBezTo>
                    <a:pt x="13" y="332"/>
                    <a:pt x="28" y="338"/>
                    <a:pt x="46" y="343"/>
                  </a:cubicBezTo>
                  <a:cubicBezTo>
                    <a:pt x="63" y="348"/>
                    <a:pt x="80" y="350"/>
                    <a:pt x="98" y="350"/>
                  </a:cubicBezTo>
                  <a:cubicBezTo>
                    <a:pt x="118" y="350"/>
                    <a:pt x="133" y="346"/>
                    <a:pt x="144" y="339"/>
                  </a:cubicBezTo>
                  <a:cubicBezTo>
                    <a:pt x="155" y="332"/>
                    <a:pt x="161" y="321"/>
                    <a:pt x="161" y="308"/>
                  </a:cubicBezTo>
                  <a:cubicBezTo>
                    <a:pt x="161" y="294"/>
                    <a:pt x="154" y="283"/>
                    <a:pt x="141" y="275"/>
                  </a:cubicBezTo>
                  <a:cubicBezTo>
                    <a:pt x="127" y="268"/>
                    <a:pt x="109" y="264"/>
                    <a:pt x="85" y="264"/>
                  </a:cubicBezTo>
                  <a:cubicBezTo>
                    <a:pt x="43" y="264"/>
                    <a:pt x="43" y="264"/>
                    <a:pt x="43" y="264"/>
                  </a:cubicBezTo>
                  <a:cubicBezTo>
                    <a:pt x="43" y="170"/>
                    <a:pt x="43" y="170"/>
                    <a:pt x="43" y="170"/>
                  </a:cubicBezTo>
                  <a:cubicBezTo>
                    <a:pt x="80" y="170"/>
                    <a:pt x="80" y="170"/>
                    <a:pt x="80" y="170"/>
                  </a:cubicBezTo>
                  <a:cubicBezTo>
                    <a:pt x="104" y="170"/>
                    <a:pt x="122" y="166"/>
                    <a:pt x="133" y="159"/>
                  </a:cubicBezTo>
                  <a:cubicBezTo>
                    <a:pt x="145" y="151"/>
                    <a:pt x="150" y="142"/>
                    <a:pt x="150" y="130"/>
                  </a:cubicBezTo>
                  <a:cubicBezTo>
                    <a:pt x="150" y="118"/>
                    <a:pt x="146" y="109"/>
                    <a:pt x="137" y="103"/>
                  </a:cubicBezTo>
                  <a:cubicBezTo>
                    <a:pt x="129" y="96"/>
                    <a:pt x="115" y="93"/>
                    <a:pt x="98" y="93"/>
                  </a:cubicBezTo>
                  <a:cubicBezTo>
                    <a:pt x="70" y="93"/>
                    <a:pt x="42" y="101"/>
                    <a:pt x="14" y="117"/>
                  </a:cubicBezTo>
                  <a:cubicBezTo>
                    <a:pt x="14" y="21"/>
                    <a:pt x="14" y="21"/>
                    <a:pt x="14" y="21"/>
                  </a:cubicBezTo>
                  <a:cubicBezTo>
                    <a:pt x="49" y="7"/>
                    <a:pt x="86" y="0"/>
                    <a:pt x="124" y="0"/>
                  </a:cubicBezTo>
                  <a:cubicBezTo>
                    <a:pt x="171" y="0"/>
                    <a:pt x="208" y="10"/>
                    <a:pt x="235" y="29"/>
                  </a:cubicBezTo>
                  <a:cubicBezTo>
                    <a:pt x="262" y="48"/>
                    <a:pt x="276" y="75"/>
                    <a:pt x="276" y="109"/>
                  </a:cubicBezTo>
                  <a:cubicBezTo>
                    <a:pt x="276" y="136"/>
                    <a:pt x="268" y="158"/>
                    <a:pt x="254" y="177"/>
                  </a:cubicBezTo>
                  <a:cubicBezTo>
                    <a:pt x="240" y="195"/>
                    <a:pt x="219" y="207"/>
                    <a:pt x="193" y="212"/>
                  </a:cubicBezTo>
                  <a:cubicBezTo>
                    <a:pt x="193" y="214"/>
                    <a:pt x="193" y="214"/>
                    <a:pt x="193" y="214"/>
                  </a:cubicBezTo>
                  <a:cubicBezTo>
                    <a:pt x="222" y="218"/>
                    <a:pt x="245" y="229"/>
                    <a:pt x="262" y="247"/>
                  </a:cubicBezTo>
                  <a:cubicBezTo>
                    <a:pt x="278" y="265"/>
                    <a:pt x="287" y="287"/>
                    <a:pt x="287" y="31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6" name="Straight Arrow Connector 5"/>
          <p:cNvCxnSpPr>
            <a:stCxn id="60" idx="0"/>
            <a:endCxn id="33" idx="2"/>
          </p:cNvCxnSpPr>
          <p:nvPr/>
        </p:nvCxnSpPr>
        <p:spPr>
          <a:xfrm flipV="1">
            <a:off x="2341384" y="3044824"/>
            <a:ext cx="0" cy="234729"/>
          </a:xfrm>
          <a:prstGeom prst="straightConnector1">
            <a:avLst/>
          </a:prstGeom>
          <a:ln w="12700">
            <a:solidFill>
              <a:schemeClr val="bg1"/>
            </a:solidFill>
            <a:headEnd type="none"/>
            <a:tailEnd type="diamon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2341384" y="1567903"/>
            <a:ext cx="0" cy="1019721"/>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270338" y="1339303"/>
            <a:ext cx="7053169" cy="4950456"/>
            <a:chOff x="270338" y="1339303"/>
            <a:chExt cx="7053169" cy="4950456"/>
          </a:xfrm>
        </p:grpSpPr>
        <p:grpSp>
          <p:nvGrpSpPr>
            <p:cNvPr id="2" name="Group 1"/>
            <p:cNvGrpSpPr/>
            <p:nvPr/>
          </p:nvGrpSpPr>
          <p:grpSpPr>
            <a:xfrm>
              <a:off x="270338" y="1339303"/>
              <a:ext cx="7053169" cy="4950456"/>
              <a:chOff x="270338" y="1557013"/>
              <a:chExt cx="7053169" cy="4950456"/>
            </a:xfrm>
          </p:grpSpPr>
          <p:sp>
            <p:nvSpPr>
              <p:cNvPr id="32" name="TextBox 31"/>
              <p:cNvSpPr txBox="1"/>
              <p:nvPr/>
            </p:nvSpPr>
            <p:spPr>
              <a:xfrm>
                <a:off x="3604181" y="1557013"/>
                <a:ext cx="1366770" cy="457200"/>
              </a:xfrm>
              <a:prstGeom prst="rect">
                <a:avLst/>
              </a:prstGeom>
              <a:solidFill>
                <a:schemeClr val="accent4"/>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smtClean="0"/>
                  <a:t>Workbook</a:t>
                </a:r>
                <a:endParaRPr lang="en-US" dirty="0"/>
              </a:p>
            </p:txBody>
          </p:sp>
          <p:sp>
            <p:nvSpPr>
              <p:cNvPr id="33" name="TextBox 32"/>
              <p:cNvSpPr txBox="1"/>
              <p:nvPr/>
            </p:nvSpPr>
            <p:spPr>
              <a:xfrm>
                <a:off x="1657999" y="2805334"/>
                <a:ext cx="1366770" cy="457200"/>
              </a:xfrm>
              <a:prstGeom prst="rect">
                <a:avLst/>
              </a:prstGeom>
              <a:solidFill>
                <a:schemeClr val="accent4"/>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smtClean="0"/>
                  <a:t>Names</a:t>
                </a:r>
                <a:endParaRPr lang="en-US" dirty="0"/>
              </a:p>
            </p:txBody>
          </p:sp>
          <p:sp>
            <p:nvSpPr>
              <p:cNvPr id="37" name="TextBox 36"/>
              <p:cNvSpPr txBox="1"/>
              <p:nvPr/>
            </p:nvSpPr>
            <p:spPr>
              <a:xfrm>
                <a:off x="2639631" y="4709040"/>
                <a:ext cx="1366770" cy="457200"/>
              </a:xfrm>
              <a:prstGeom prst="rect">
                <a:avLst/>
              </a:prstGeom>
              <a:solidFill>
                <a:schemeClr val="accent4"/>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smtClean="0"/>
                  <a:t>Format</a:t>
                </a:r>
                <a:endParaRPr lang="en-US" dirty="0"/>
              </a:p>
            </p:txBody>
          </p:sp>
          <p:sp>
            <p:nvSpPr>
              <p:cNvPr id="38" name="TextBox 37"/>
              <p:cNvSpPr txBox="1"/>
              <p:nvPr/>
            </p:nvSpPr>
            <p:spPr>
              <a:xfrm>
                <a:off x="3587463" y="3495675"/>
                <a:ext cx="1366770" cy="457200"/>
              </a:xfrm>
              <a:prstGeom prst="rect">
                <a:avLst/>
              </a:prstGeom>
              <a:solidFill>
                <a:schemeClr val="accent4"/>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smtClean="0"/>
                  <a:t>Charts</a:t>
                </a:r>
                <a:endParaRPr lang="en-US" dirty="0"/>
              </a:p>
            </p:txBody>
          </p:sp>
          <p:sp>
            <p:nvSpPr>
              <p:cNvPr id="60" name="TextBox 59"/>
              <p:cNvSpPr txBox="1"/>
              <p:nvPr/>
            </p:nvSpPr>
            <p:spPr>
              <a:xfrm>
                <a:off x="1657999" y="3497263"/>
                <a:ext cx="1366770" cy="457200"/>
              </a:xfrm>
              <a:prstGeom prst="rect">
                <a:avLst/>
              </a:prstGeom>
              <a:solidFill>
                <a:schemeClr val="accent4"/>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smtClean="0"/>
                  <a:t>Range</a:t>
                </a:r>
                <a:endParaRPr lang="en-US" dirty="0"/>
              </a:p>
            </p:txBody>
          </p:sp>
          <p:sp>
            <p:nvSpPr>
              <p:cNvPr id="61" name="TextBox 60"/>
              <p:cNvSpPr txBox="1"/>
              <p:nvPr/>
            </p:nvSpPr>
            <p:spPr>
              <a:xfrm>
                <a:off x="1867553" y="5313211"/>
                <a:ext cx="1366770" cy="457200"/>
              </a:xfrm>
              <a:prstGeom prst="rect">
                <a:avLst/>
              </a:prstGeom>
              <a:solidFill>
                <a:schemeClr val="accent4"/>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smtClean="0"/>
                  <a:t>Font</a:t>
                </a:r>
                <a:endParaRPr lang="en-US" dirty="0"/>
              </a:p>
            </p:txBody>
          </p:sp>
          <p:sp>
            <p:nvSpPr>
              <p:cNvPr id="62" name="TextBox 61"/>
              <p:cNvSpPr txBox="1"/>
              <p:nvPr/>
            </p:nvSpPr>
            <p:spPr>
              <a:xfrm>
                <a:off x="1658983" y="5681740"/>
                <a:ext cx="1366770" cy="457200"/>
              </a:xfrm>
              <a:prstGeom prst="rect">
                <a:avLst/>
              </a:prstGeom>
              <a:solidFill>
                <a:schemeClr val="accent4"/>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smtClean="0"/>
                  <a:t>Fill</a:t>
                </a:r>
                <a:endParaRPr lang="en-US" dirty="0"/>
              </a:p>
            </p:txBody>
          </p:sp>
          <p:sp>
            <p:nvSpPr>
              <p:cNvPr id="63" name="TextBox 62"/>
              <p:cNvSpPr txBox="1"/>
              <p:nvPr/>
            </p:nvSpPr>
            <p:spPr>
              <a:xfrm>
                <a:off x="1450414" y="6050269"/>
                <a:ext cx="1366770" cy="457200"/>
              </a:xfrm>
              <a:prstGeom prst="rect">
                <a:avLst/>
              </a:prstGeom>
              <a:solidFill>
                <a:schemeClr val="accent4"/>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smtClean="0"/>
                  <a:t>Borders</a:t>
                </a:r>
                <a:endParaRPr lang="en-US" dirty="0"/>
              </a:p>
            </p:txBody>
          </p:sp>
          <p:sp>
            <p:nvSpPr>
              <p:cNvPr id="66" name="TextBox 65"/>
              <p:cNvSpPr txBox="1"/>
              <p:nvPr/>
            </p:nvSpPr>
            <p:spPr>
              <a:xfrm>
                <a:off x="5754651" y="3492119"/>
                <a:ext cx="1366770" cy="457200"/>
              </a:xfrm>
              <a:prstGeom prst="rect">
                <a:avLst/>
              </a:prstGeom>
              <a:solidFill>
                <a:schemeClr val="accent4"/>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smtClean="0"/>
                  <a:t>Rows</a:t>
                </a:r>
                <a:endParaRPr lang="en-US" dirty="0"/>
              </a:p>
            </p:txBody>
          </p:sp>
          <p:sp>
            <p:nvSpPr>
              <p:cNvPr id="68" name="TextBox 67"/>
              <p:cNvSpPr txBox="1"/>
              <p:nvPr/>
            </p:nvSpPr>
            <p:spPr>
              <a:xfrm>
                <a:off x="5956737" y="3851736"/>
                <a:ext cx="1366770" cy="457200"/>
              </a:xfrm>
              <a:prstGeom prst="rect">
                <a:avLst/>
              </a:prstGeom>
              <a:solidFill>
                <a:schemeClr val="accent4"/>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smtClean="0"/>
                  <a:t>Columns</a:t>
                </a:r>
                <a:endParaRPr lang="en-US" dirty="0"/>
              </a:p>
            </p:txBody>
          </p:sp>
          <p:sp>
            <p:nvSpPr>
              <p:cNvPr id="69" name="TextBox 68"/>
              <p:cNvSpPr txBox="1"/>
              <p:nvPr/>
            </p:nvSpPr>
            <p:spPr>
              <a:xfrm>
                <a:off x="4448587" y="4426465"/>
                <a:ext cx="1366770" cy="457200"/>
              </a:xfrm>
              <a:prstGeom prst="rect">
                <a:avLst/>
              </a:prstGeom>
              <a:solidFill>
                <a:schemeClr val="accent4"/>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smtClean="0"/>
                  <a:t>Legend</a:t>
                </a:r>
                <a:endParaRPr lang="en-US" dirty="0"/>
              </a:p>
            </p:txBody>
          </p:sp>
          <p:sp>
            <p:nvSpPr>
              <p:cNvPr id="70" name="TextBox 69"/>
              <p:cNvSpPr txBox="1"/>
              <p:nvPr/>
            </p:nvSpPr>
            <p:spPr>
              <a:xfrm>
                <a:off x="4687315" y="4789257"/>
                <a:ext cx="1366770" cy="457200"/>
              </a:xfrm>
              <a:prstGeom prst="rect">
                <a:avLst/>
              </a:prstGeom>
              <a:solidFill>
                <a:schemeClr val="accent4"/>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smtClean="0"/>
                  <a:t>Axis</a:t>
                </a:r>
                <a:endParaRPr lang="en-US" dirty="0"/>
              </a:p>
            </p:txBody>
          </p:sp>
          <p:sp>
            <p:nvSpPr>
              <p:cNvPr id="71" name="TextBox 70"/>
              <p:cNvSpPr txBox="1"/>
              <p:nvPr/>
            </p:nvSpPr>
            <p:spPr>
              <a:xfrm>
                <a:off x="4926043" y="5152049"/>
                <a:ext cx="1366770" cy="457200"/>
              </a:xfrm>
              <a:prstGeom prst="rect">
                <a:avLst/>
              </a:prstGeom>
              <a:solidFill>
                <a:schemeClr val="accent4"/>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smtClean="0"/>
                  <a:t>Title</a:t>
                </a:r>
                <a:endParaRPr lang="en-US" dirty="0"/>
              </a:p>
            </p:txBody>
          </p:sp>
          <p:sp>
            <p:nvSpPr>
              <p:cNvPr id="72" name="TextBox 71"/>
              <p:cNvSpPr txBox="1"/>
              <p:nvPr/>
            </p:nvSpPr>
            <p:spPr>
              <a:xfrm>
                <a:off x="5164771" y="5514841"/>
                <a:ext cx="1366770" cy="457200"/>
              </a:xfrm>
              <a:prstGeom prst="rect">
                <a:avLst/>
              </a:prstGeom>
              <a:solidFill>
                <a:schemeClr val="accent4"/>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smtClean="0"/>
                  <a:t>Series</a:t>
                </a:r>
                <a:endParaRPr lang="en-US" dirty="0"/>
              </a:p>
            </p:txBody>
          </p:sp>
          <p:cxnSp>
            <p:nvCxnSpPr>
              <p:cNvPr id="4" name="Elbow Connector 3"/>
              <p:cNvCxnSpPr/>
              <p:nvPr/>
            </p:nvCxnSpPr>
            <p:spPr>
              <a:xfrm rot="16200000" flipV="1">
                <a:off x="4692785" y="2056168"/>
                <a:ext cx="1084484" cy="528148"/>
              </a:xfrm>
              <a:prstGeom prst="bentConnector3">
                <a:avLst>
                  <a:gd name="adj1" fmla="val 99185"/>
                </a:avLst>
              </a:prstGeom>
              <a:ln w="12700" cap="sq">
                <a:solidFill>
                  <a:schemeClr val="bg1"/>
                </a:solidFill>
                <a:miter lim="800000"/>
                <a:headEnd type="none"/>
                <a:tailEnd type="diamond"/>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30" idx="0"/>
                <a:endCxn id="32" idx="1"/>
              </p:cNvCxnSpPr>
              <p:nvPr/>
            </p:nvCxnSpPr>
            <p:spPr>
              <a:xfrm rot="5400000" flipH="1" flipV="1">
                <a:off x="2126577" y="710156"/>
                <a:ext cx="402146" cy="2553061"/>
              </a:xfrm>
              <a:prstGeom prst="bentConnector2">
                <a:avLst/>
              </a:prstGeom>
              <a:ln w="12700" cap="sq">
                <a:solidFill>
                  <a:schemeClr val="bg1"/>
                </a:solidFill>
                <a:miter lim="800000"/>
                <a:headEnd type="none"/>
                <a:tailEnd type="diamon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70338" y="2187759"/>
                <a:ext cx="1561564" cy="457200"/>
              </a:xfrm>
              <a:prstGeom prst="rect">
                <a:avLst/>
              </a:prstGeom>
              <a:solidFill>
                <a:schemeClr val="accent4"/>
              </a:solidFill>
              <a:ln w="12700" cap="sq">
                <a:solidFill>
                  <a:schemeClr val="bg1"/>
                </a:solidFill>
                <a:miter lim="800000"/>
              </a:ln>
            </p:spPr>
            <p:txBody>
              <a:bodyPr wrap="none" lIns="146304" tIns="91440" rIns="146304" bIns="91440" rtlCol="0">
                <a:noAutofit/>
              </a:bodyPr>
              <a:lstStyle/>
              <a:p>
                <a:pPr algn="ctr">
                  <a:lnSpc>
                    <a:spcPct val="90000"/>
                  </a:lnSpc>
                  <a:spcAft>
                    <a:spcPts val="600"/>
                  </a:spcAft>
                </a:pPr>
                <a:r>
                  <a:rPr lang="en-US" sz="2000" dirty="0" smtClean="0">
                    <a:gradFill>
                      <a:gsLst>
                        <a:gs pos="7965">
                          <a:schemeClr val="bg1"/>
                        </a:gs>
                        <a:gs pos="34000">
                          <a:schemeClr val="bg1"/>
                        </a:gs>
                      </a:gsLst>
                      <a:lin ang="5400000" scaled="0"/>
                    </a:gradFill>
                  </a:rPr>
                  <a:t>Worksheets</a:t>
                </a:r>
              </a:p>
            </p:txBody>
          </p:sp>
          <p:cxnSp>
            <p:nvCxnSpPr>
              <p:cNvPr id="26" name="Elbow Connector 25"/>
              <p:cNvCxnSpPr>
                <a:endCxn id="30" idx="2"/>
              </p:cNvCxnSpPr>
              <p:nvPr/>
            </p:nvCxnSpPr>
            <p:spPr>
              <a:xfrm rot="16200000" flipV="1">
                <a:off x="814902" y="2881177"/>
                <a:ext cx="1079316" cy="606879"/>
              </a:xfrm>
              <a:prstGeom prst="bentConnector3">
                <a:avLst>
                  <a:gd name="adj1" fmla="val 1463"/>
                </a:avLst>
              </a:prstGeom>
              <a:ln w="12700" cap="sq">
                <a:solidFill>
                  <a:schemeClr val="bg1"/>
                </a:solidFill>
                <a:miter lim="800000"/>
                <a:headEnd type="none"/>
                <a:tailEnd type="diamon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30" idx="3"/>
              </p:cNvCxnSpPr>
              <p:nvPr/>
            </p:nvCxnSpPr>
            <p:spPr>
              <a:xfrm>
                <a:off x="1831902" y="2416359"/>
                <a:ext cx="439183" cy="0"/>
              </a:xfrm>
              <a:prstGeom prst="line">
                <a:avLst/>
              </a:prstGeom>
              <a:ln w="12700" cap="sq">
                <a:solidFill>
                  <a:schemeClr val="bg1"/>
                </a:solidFill>
                <a:miter lim="800000"/>
                <a:headEnd type="diamond"/>
                <a:tailEnd type="non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4800129" y="2805334"/>
                <a:ext cx="1366770" cy="457200"/>
              </a:xfrm>
              <a:prstGeom prst="rect">
                <a:avLst/>
              </a:prstGeom>
              <a:solidFill>
                <a:schemeClr val="accent4"/>
              </a:solidFill>
              <a:ln w="12700" cap="sq">
                <a:solidFill>
                  <a:schemeClr val="bg1"/>
                </a:solidFill>
                <a:miter lim="800000"/>
              </a:ln>
            </p:spPr>
            <p:txBody>
              <a:bodyPr wrap="none" lIns="146304" tIns="91440" rIns="146304" bIns="91440" rtlCol="0">
                <a:noAutofit/>
              </a:bodyPr>
              <a:lstStyle>
                <a:defPPr>
                  <a:defRPr lang="en-US"/>
                </a:defPPr>
                <a:lvl1pPr algn="ctr">
                  <a:lnSpc>
                    <a:spcPct val="90000"/>
                  </a:lnSpc>
                  <a:spcAft>
                    <a:spcPts val="600"/>
                  </a:spcAft>
                  <a:defRPr sz="2000">
                    <a:gradFill>
                      <a:gsLst>
                        <a:gs pos="7965">
                          <a:schemeClr val="bg1"/>
                        </a:gs>
                        <a:gs pos="34000">
                          <a:schemeClr val="bg1"/>
                        </a:gs>
                      </a:gsLst>
                      <a:lin ang="5400000" scaled="0"/>
                    </a:gradFill>
                  </a:defRPr>
                </a:lvl1pPr>
              </a:lstStyle>
              <a:p>
                <a:r>
                  <a:rPr lang="en-US" dirty="0" smtClean="0"/>
                  <a:t>Tables</a:t>
                </a:r>
                <a:endParaRPr lang="en-US" dirty="0"/>
              </a:p>
            </p:txBody>
          </p:sp>
          <p:cxnSp>
            <p:nvCxnSpPr>
              <p:cNvPr id="80" name="Straight Connector 79"/>
              <p:cNvCxnSpPr/>
              <p:nvPr/>
            </p:nvCxnSpPr>
            <p:spPr>
              <a:xfrm flipV="1">
                <a:off x="4270848" y="2419534"/>
                <a:ext cx="0" cy="1075760"/>
              </a:xfrm>
              <a:prstGeom prst="line">
                <a:avLst/>
              </a:prstGeom>
              <a:ln w="12700" cap="sq">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Elbow Connector 81"/>
              <p:cNvCxnSpPr>
                <a:stCxn id="38" idx="2"/>
                <a:endCxn id="69" idx="1"/>
              </p:cNvCxnSpPr>
              <p:nvPr/>
            </p:nvCxnSpPr>
            <p:spPr>
              <a:xfrm rot="16200000" flipH="1">
                <a:off x="4008622" y="4215100"/>
                <a:ext cx="702190" cy="177739"/>
              </a:xfrm>
              <a:prstGeom prst="bentConnector2">
                <a:avLst/>
              </a:prstGeom>
              <a:ln w="12700" cap="sq">
                <a:solidFill>
                  <a:schemeClr val="bg1"/>
                </a:solidFill>
                <a:miter lim="800000"/>
                <a:headEnd type="diamond"/>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60" idx="3"/>
                <a:endCxn id="38" idx="1"/>
              </p:cNvCxnSpPr>
              <p:nvPr/>
            </p:nvCxnSpPr>
            <p:spPr>
              <a:xfrm flipV="1">
                <a:off x="3024769" y="3724275"/>
                <a:ext cx="562694" cy="1588"/>
              </a:xfrm>
              <a:prstGeom prst="line">
                <a:avLst/>
              </a:prstGeom>
              <a:ln w="12700" cap="sq">
                <a:solidFill>
                  <a:schemeClr val="bg1"/>
                </a:solidFill>
                <a:miter lim="800000"/>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37" idx="0"/>
              </p:cNvCxnSpPr>
              <p:nvPr/>
            </p:nvCxnSpPr>
            <p:spPr>
              <a:xfrm flipV="1">
                <a:off x="3323016" y="3720719"/>
                <a:ext cx="0" cy="988321"/>
              </a:xfrm>
              <a:prstGeom prst="line">
                <a:avLst/>
              </a:prstGeom>
              <a:ln w="12700" cap="sq">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61" idx="0"/>
                <a:endCxn id="37" idx="1"/>
              </p:cNvCxnSpPr>
              <p:nvPr/>
            </p:nvCxnSpPr>
            <p:spPr>
              <a:xfrm rot="5400000" flipH="1" flipV="1">
                <a:off x="2407499" y="5081080"/>
                <a:ext cx="375571" cy="88693"/>
              </a:xfrm>
              <a:prstGeom prst="bentConnector2">
                <a:avLst/>
              </a:prstGeom>
              <a:ln w="12700" cap="sq">
                <a:solidFill>
                  <a:schemeClr val="bg1"/>
                </a:solidFill>
                <a:miter lim="800000"/>
                <a:headEnd type="none"/>
                <a:tailEnd type="diamond"/>
              </a:ln>
            </p:spPr>
            <p:style>
              <a:lnRef idx="1">
                <a:schemeClr val="accent1"/>
              </a:lnRef>
              <a:fillRef idx="0">
                <a:schemeClr val="accent1"/>
              </a:fillRef>
              <a:effectRef idx="0">
                <a:schemeClr val="accent1"/>
              </a:effectRef>
              <a:fontRef idx="minor">
                <a:schemeClr val="tx1"/>
              </a:fontRef>
            </p:style>
          </p:cxnSp>
          <p:cxnSp>
            <p:nvCxnSpPr>
              <p:cNvPr id="90" name="Elbow Connector 89"/>
              <p:cNvCxnSpPr>
                <a:stCxn id="66" idx="0"/>
                <a:endCxn id="65" idx="3"/>
              </p:cNvCxnSpPr>
              <p:nvPr/>
            </p:nvCxnSpPr>
            <p:spPr>
              <a:xfrm rot="16200000" flipV="1">
                <a:off x="6073376" y="3127458"/>
                <a:ext cx="458185" cy="271137"/>
              </a:xfrm>
              <a:prstGeom prst="bentConnector2">
                <a:avLst/>
              </a:prstGeom>
              <a:ln w="12700" cap="sq">
                <a:solidFill>
                  <a:schemeClr val="bg1"/>
                </a:solidFill>
                <a:miter lim="800000"/>
                <a:headEnd type="none"/>
                <a:tailEnd type="diamond"/>
              </a:ln>
            </p:spPr>
            <p:style>
              <a:lnRef idx="1">
                <a:schemeClr val="accent1"/>
              </a:lnRef>
              <a:fillRef idx="0">
                <a:schemeClr val="accent1"/>
              </a:fillRef>
              <a:effectRef idx="0">
                <a:schemeClr val="accent1"/>
              </a:effectRef>
              <a:fontRef idx="minor">
                <a:schemeClr val="tx1"/>
              </a:fontRef>
            </p:style>
          </p:cxnSp>
        </p:grpSp>
        <p:sp>
          <p:nvSpPr>
            <p:cNvPr id="46" name="Freeform 45"/>
            <p:cNvSpPr/>
            <p:nvPr/>
          </p:nvSpPr>
          <p:spPr bwMode="auto">
            <a:xfrm>
              <a:off x="2271085" y="2130509"/>
              <a:ext cx="140150" cy="73600"/>
            </a:xfrm>
            <a:custGeom>
              <a:avLst/>
              <a:gdLst>
                <a:gd name="connsiteX0" fmla="*/ 61913 w 123826"/>
                <a:gd name="connsiteY0" fmla="*/ 0 h 65027"/>
                <a:gd name="connsiteX1" fmla="*/ 123826 w 123826"/>
                <a:gd name="connsiteY1" fmla="*/ 61913 h 65027"/>
                <a:gd name="connsiteX2" fmla="*/ 123198 w 123826"/>
                <a:gd name="connsiteY2" fmla="*/ 65027 h 65027"/>
                <a:gd name="connsiteX3" fmla="*/ 111576 w 123826"/>
                <a:gd name="connsiteY3" fmla="*/ 65027 h 65027"/>
                <a:gd name="connsiteX4" fmla="*/ 112205 w 123826"/>
                <a:gd name="connsiteY4" fmla="*/ 61912 h 65027"/>
                <a:gd name="connsiteX5" fmla="*/ 61913 w 123826"/>
                <a:gd name="connsiteY5" fmla="*/ 11620 h 65027"/>
                <a:gd name="connsiteX6" fmla="*/ 11621 w 123826"/>
                <a:gd name="connsiteY6" fmla="*/ 61912 h 65027"/>
                <a:gd name="connsiteX7" fmla="*/ 12250 w 123826"/>
                <a:gd name="connsiteY7" fmla="*/ 65027 h 65027"/>
                <a:gd name="connsiteX8" fmla="*/ 629 w 123826"/>
                <a:gd name="connsiteY8" fmla="*/ 65027 h 65027"/>
                <a:gd name="connsiteX9" fmla="*/ 0 w 123826"/>
                <a:gd name="connsiteY9" fmla="*/ 61913 h 65027"/>
                <a:gd name="connsiteX10" fmla="*/ 61913 w 123826"/>
                <a:gd name="connsiteY10" fmla="*/ 0 h 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6" h="65027">
                  <a:moveTo>
                    <a:pt x="61913" y="0"/>
                  </a:moveTo>
                  <a:cubicBezTo>
                    <a:pt x="96107" y="0"/>
                    <a:pt x="123826" y="27719"/>
                    <a:pt x="123826" y="61913"/>
                  </a:cubicBezTo>
                  <a:lnTo>
                    <a:pt x="123198" y="65027"/>
                  </a:lnTo>
                  <a:lnTo>
                    <a:pt x="111576" y="65027"/>
                  </a:lnTo>
                  <a:lnTo>
                    <a:pt x="112205" y="61912"/>
                  </a:lnTo>
                  <a:cubicBezTo>
                    <a:pt x="112205" y="34136"/>
                    <a:pt x="89689" y="11620"/>
                    <a:pt x="61913" y="11620"/>
                  </a:cubicBezTo>
                  <a:cubicBezTo>
                    <a:pt x="34137" y="11620"/>
                    <a:pt x="11621" y="34136"/>
                    <a:pt x="11621" y="61912"/>
                  </a:cubicBezTo>
                  <a:lnTo>
                    <a:pt x="12250" y="65027"/>
                  </a:lnTo>
                  <a:lnTo>
                    <a:pt x="629" y="65027"/>
                  </a:lnTo>
                  <a:lnTo>
                    <a:pt x="0" y="61913"/>
                  </a:lnTo>
                  <a:cubicBezTo>
                    <a:pt x="0" y="27719"/>
                    <a:pt x="27719" y="0"/>
                    <a:pt x="61913" y="0"/>
                  </a:cubicBezTo>
                  <a:close/>
                </a:path>
              </a:pathLst>
            </a:cu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17" name="Straight Connector 16"/>
            <p:cNvCxnSpPr/>
            <p:nvPr/>
          </p:nvCxnSpPr>
          <p:spPr>
            <a:xfrm>
              <a:off x="2404092" y="2198649"/>
              <a:ext cx="3095009" cy="4542"/>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817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Freeform 5"/>
          <p:cNvSpPr>
            <a:spLocks noChangeAspect="1" noEditPoints="1"/>
          </p:cNvSpPr>
          <p:nvPr/>
        </p:nvSpPr>
        <p:spPr bwMode="black">
          <a:xfrm>
            <a:off x="5897189" y="353810"/>
            <a:ext cx="6264649" cy="6283729"/>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chemeClr val="accent4">
              <a:lumMod val="50000"/>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Title 2"/>
          <p:cNvSpPr>
            <a:spLocks noGrp="1"/>
          </p:cNvSpPr>
          <p:nvPr>
            <p:ph type="title"/>
          </p:nvPr>
        </p:nvSpPr>
        <p:spPr>
          <a:xfrm>
            <a:off x="259772" y="1209973"/>
            <a:ext cx="10056812" cy="2179058"/>
          </a:xfrm>
        </p:spPr>
        <p:txBody>
          <a:bodyPr/>
          <a:lstStyle/>
          <a:p>
            <a:r>
              <a:rPr lang="en-US" dirty="0" smtClean="0"/>
              <a:t>Demo:</a:t>
            </a:r>
            <a:br>
              <a:rPr lang="en-US" dirty="0" smtClean="0"/>
            </a:br>
            <a:r>
              <a:rPr lang="en-US" dirty="0" smtClean="0"/>
              <a:t>New Excel 2016 APIs</a:t>
            </a:r>
            <a:endParaRPr lang="en-US" dirty="0"/>
          </a:p>
        </p:txBody>
      </p:sp>
    </p:spTree>
    <p:extLst>
      <p:ext uri="{BB962C8B-B14F-4D97-AF65-F5344CB8AC3E}">
        <p14:creationId xmlns:p14="http://schemas.microsoft.com/office/powerpoint/2010/main" val="254936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7315199" cy="917575"/>
          </a:xfrm>
        </p:spPr>
        <p:txBody>
          <a:bodyPr/>
          <a:lstStyle/>
          <a:p>
            <a:r>
              <a:rPr lang="en-US" dirty="0" smtClean="0"/>
              <a:t>Agenda</a:t>
            </a:r>
            <a:endParaRPr lang="en-US" dirty="0"/>
          </a:p>
        </p:txBody>
      </p:sp>
      <p:sp>
        <p:nvSpPr>
          <p:cNvPr id="5" name="Text Placeholder 4"/>
          <p:cNvSpPr>
            <a:spLocks noGrp="1"/>
          </p:cNvSpPr>
          <p:nvPr>
            <p:ph type="body" sz="quarter" idx="10"/>
          </p:nvPr>
        </p:nvSpPr>
        <p:spPr>
          <a:xfrm>
            <a:off x="274638" y="1212850"/>
            <a:ext cx="7498062" cy="3560975"/>
          </a:xfrm>
        </p:spPr>
        <p:txBody>
          <a:bodyPr/>
          <a:lstStyle/>
          <a:p>
            <a:pPr marL="571500">
              <a:spcBef>
                <a:spcPts val="3000"/>
              </a:spcBef>
            </a:pPr>
            <a:r>
              <a:rPr lang="en-US" sz="3200" dirty="0"/>
              <a:t>Office add-ins </a:t>
            </a:r>
            <a:r>
              <a:rPr lang="en-US" sz="3200" dirty="0" smtClean="0"/>
              <a:t>revisited</a:t>
            </a:r>
            <a:endParaRPr lang="en-US" sz="3200" dirty="0"/>
          </a:p>
          <a:p>
            <a:pPr marL="571500">
              <a:spcBef>
                <a:spcPts val="3000"/>
              </a:spcBef>
            </a:pPr>
            <a:r>
              <a:rPr lang="en-US" sz="3200" dirty="0"/>
              <a:t>Generic Office.js APIs</a:t>
            </a:r>
          </a:p>
          <a:p>
            <a:pPr marL="571500">
              <a:spcBef>
                <a:spcPts val="3000"/>
              </a:spcBef>
            </a:pPr>
            <a:r>
              <a:rPr lang="en-US" sz="3200" dirty="0"/>
              <a:t>Word </a:t>
            </a:r>
            <a:r>
              <a:rPr lang="en-US" sz="3200" dirty="0" smtClean="0"/>
              <a:t>APIs</a:t>
            </a:r>
            <a:br>
              <a:rPr lang="en-US" sz="3200" dirty="0" smtClean="0"/>
            </a:br>
            <a:r>
              <a:rPr lang="en-US" sz="3200" dirty="0" smtClean="0"/>
              <a:t>Excel </a:t>
            </a:r>
            <a:r>
              <a:rPr lang="en-US" sz="3200" dirty="0"/>
              <a:t>APIs</a:t>
            </a:r>
          </a:p>
          <a:p>
            <a:pPr marL="571500">
              <a:spcBef>
                <a:spcPts val="3000"/>
              </a:spcBef>
            </a:pPr>
            <a:r>
              <a:rPr lang="en-US" sz="3200" dirty="0"/>
              <a:t>Deployment</a:t>
            </a:r>
          </a:p>
        </p:txBody>
      </p:sp>
      <p:sp>
        <p:nvSpPr>
          <p:cNvPr id="6" name="Oval 5"/>
          <p:cNvSpPr/>
          <p:nvPr/>
        </p:nvSpPr>
        <p:spPr bwMode="auto">
          <a:xfrm>
            <a:off x="449959" y="2138024"/>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lnSpc>
                <a:spcPct val="90000"/>
              </a:lnSpc>
              <a:spcBef>
                <a:spcPct val="0"/>
              </a:spcBef>
              <a:spcAft>
                <a:spcPct val="0"/>
              </a:spcAft>
            </a:pPr>
            <a:r>
              <a:rPr lang="en-US" sz="2400" dirty="0" smtClean="0">
                <a:gradFill>
                  <a:gsLst>
                    <a:gs pos="16814">
                      <a:schemeClr val="tx2"/>
                    </a:gs>
                    <a:gs pos="50000">
                      <a:schemeClr val="tx2"/>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2</a:t>
            </a:r>
            <a:endParaRPr lang="en-US" sz="2400" dirty="0">
              <a:gradFill>
                <a:gsLst>
                  <a:gs pos="16814">
                    <a:schemeClr val="tx2"/>
                  </a:gs>
                  <a:gs pos="50000">
                    <a:schemeClr val="tx2"/>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Oval 9"/>
          <p:cNvSpPr/>
          <p:nvPr/>
        </p:nvSpPr>
        <p:spPr bwMode="auto">
          <a:xfrm>
            <a:off x="449959" y="1321919"/>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lnSpc>
                <a:spcPct val="90000"/>
              </a:lnSpc>
              <a:spcBef>
                <a:spcPct val="0"/>
              </a:spcBef>
              <a:spcAft>
                <a:spcPct val="0"/>
              </a:spcAft>
            </a:pPr>
            <a:r>
              <a:rPr lang="en-US" sz="2400" dirty="0" smtClean="0">
                <a:gradFill>
                  <a:gsLst>
                    <a:gs pos="16814">
                      <a:schemeClr val="tx2"/>
                    </a:gs>
                    <a:gs pos="50000">
                      <a:schemeClr val="tx2"/>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1</a:t>
            </a:r>
            <a:endParaRPr lang="en-US" sz="2400" dirty="0">
              <a:gradFill>
                <a:gsLst>
                  <a:gs pos="16814">
                    <a:schemeClr val="tx2"/>
                  </a:gs>
                  <a:gs pos="50000">
                    <a:schemeClr val="tx2"/>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Oval 12"/>
          <p:cNvSpPr/>
          <p:nvPr/>
        </p:nvSpPr>
        <p:spPr bwMode="auto">
          <a:xfrm>
            <a:off x="449959" y="2963863"/>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lnSpc>
                <a:spcPct val="90000"/>
              </a:lnSpc>
              <a:spcBef>
                <a:spcPct val="0"/>
              </a:spcBef>
              <a:spcAft>
                <a:spcPct val="0"/>
              </a:spcAft>
            </a:pPr>
            <a:r>
              <a:rPr lang="en-US" sz="2400" dirty="0" smtClean="0">
                <a:gradFill>
                  <a:gsLst>
                    <a:gs pos="16814">
                      <a:schemeClr val="tx2"/>
                    </a:gs>
                    <a:gs pos="50000">
                      <a:schemeClr val="tx2"/>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3</a:t>
            </a:r>
            <a:endParaRPr lang="en-US" sz="2400" dirty="0">
              <a:gradFill>
                <a:gsLst>
                  <a:gs pos="16814">
                    <a:schemeClr val="tx2"/>
                  </a:gs>
                  <a:gs pos="50000">
                    <a:schemeClr val="tx2"/>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Oval 21"/>
          <p:cNvSpPr/>
          <p:nvPr/>
        </p:nvSpPr>
        <p:spPr bwMode="auto">
          <a:xfrm>
            <a:off x="449959" y="4226391"/>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lnSpc>
                <a:spcPct val="90000"/>
              </a:lnSpc>
              <a:spcBef>
                <a:spcPct val="0"/>
              </a:spcBef>
              <a:spcAft>
                <a:spcPct val="0"/>
              </a:spcAft>
            </a:pPr>
            <a:r>
              <a:rPr lang="en-US" sz="2400" dirty="0" smtClean="0">
                <a:gradFill>
                  <a:gsLst>
                    <a:gs pos="16814">
                      <a:schemeClr val="tx2"/>
                    </a:gs>
                    <a:gs pos="50000">
                      <a:schemeClr val="tx2"/>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4</a:t>
            </a:r>
            <a:endParaRPr lang="en-US" sz="2400" dirty="0">
              <a:gradFill>
                <a:gsLst>
                  <a:gs pos="16814">
                    <a:schemeClr val="tx2"/>
                  </a:gs>
                  <a:gs pos="50000">
                    <a:schemeClr val="tx2"/>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69406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920" y="2125662"/>
            <a:ext cx="10515918" cy="1181862"/>
          </a:xfrm>
        </p:spPr>
        <p:txBody>
          <a:bodyPr/>
          <a:lstStyle/>
          <a:p>
            <a:r>
              <a:rPr lang="en-US" dirty="0" smtClean="0"/>
              <a:t>Packaging and deployment</a:t>
            </a:r>
            <a:endParaRPr lang="en-US" dirty="0"/>
          </a:p>
        </p:txBody>
      </p:sp>
      <p:pic>
        <p:nvPicPr>
          <p:cNvPr id="4" name="Picture 3"/>
          <p:cNvPicPr>
            <a:picLocks noChangeAspect="1"/>
          </p:cNvPicPr>
          <p:nvPr/>
        </p:nvPicPr>
        <p:blipFill>
          <a:blip r:embed="rId2"/>
          <a:stretch>
            <a:fillRect/>
          </a:stretch>
        </p:blipFill>
        <p:spPr>
          <a:xfrm>
            <a:off x="6645047" y="3726250"/>
            <a:ext cx="5334228" cy="2788849"/>
          </a:xfrm>
          <a:prstGeom prst="rect">
            <a:avLst/>
          </a:prstGeom>
        </p:spPr>
      </p:pic>
      <p:sp>
        <p:nvSpPr>
          <p:cNvPr id="5" name="Text To Outline"/>
          <p:cNvSpPr/>
          <p:nvPr/>
        </p:nvSpPr>
        <p:spPr bwMode="auto">
          <a:xfrm>
            <a:off x="404304" y="1312579"/>
            <a:ext cx="1307057" cy="1727483"/>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3">
              <a:lumMod val="50000"/>
              <a:alpha val="3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0693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49239" y="1212850"/>
            <a:ext cx="11887200" cy="3447098"/>
          </a:xfrm>
        </p:spPr>
        <p:txBody>
          <a:bodyPr/>
          <a:lstStyle/>
          <a:p>
            <a:pPr marL="0" indent="0">
              <a:buNone/>
            </a:pPr>
            <a:r>
              <a:rPr lang="en-US" dirty="0" smtClean="0">
                <a:gradFill>
                  <a:gsLst>
                    <a:gs pos="22124">
                      <a:schemeClr val="accent3"/>
                    </a:gs>
                    <a:gs pos="51000">
                      <a:schemeClr val="accent3"/>
                    </a:gs>
                  </a:gsLst>
                  <a:lin ang="5400000" scaled="0"/>
                </a:gradFill>
                <a:latin typeface="Segoe UI Semilight" panose="020B0402040204020203" pitchFamily="34" charset="0"/>
                <a:cs typeface="Segoe UI Semilight" panose="020B0402040204020203" pitchFamily="34" charset="0"/>
              </a:rPr>
              <a:t>Steps</a:t>
            </a:r>
          </a:p>
          <a:p>
            <a:pPr marL="342900" lvl="1" indent="-304800"/>
            <a:r>
              <a:rPr lang="en-US" dirty="0" smtClean="0"/>
              <a:t>Deploy the remote web to Windows Azure or to other web server</a:t>
            </a:r>
          </a:p>
          <a:p>
            <a:pPr marL="342900" lvl="1" indent="-304800"/>
            <a:r>
              <a:rPr lang="en-US" dirty="0" smtClean="0"/>
              <a:t>Build app package which must include HTTPS URL of remote web</a:t>
            </a:r>
          </a:p>
          <a:p>
            <a:pPr marL="342900" lvl="1" indent="-304800"/>
            <a:r>
              <a:rPr lang="en-US" dirty="0" smtClean="0"/>
              <a:t>Upload app package to app catalog</a:t>
            </a:r>
          </a:p>
          <a:p>
            <a:pPr marL="0" indent="0">
              <a:buNone/>
            </a:pPr>
            <a:r>
              <a:rPr lang="en-US" dirty="0">
                <a:gradFill>
                  <a:gsLst>
                    <a:gs pos="22124">
                      <a:schemeClr val="accent3"/>
                    </a:gs>
                    <a:gs pos="51000">
                      <a:schemeClr val="accent3"/>
                    </a:gs>
                  </a:gsLst>
                  <a:lin ang="5400000" scaled="0"/>
                </a:gradFill>
                <a:latin typeface="Segoe UI Semilight" panose="020B0402040204020203" pitchFamily="34" charset="0"/>
                <a:cs typeface="Segoe UI Semilight" panose="020B0402040204020203" pitchFamily="34" charset="0"/>
              </a:rPr>
              <a:t>Choosing an add-in catalog</a:t>
            </a:r>
          </a:p>
          <a:p>
            <a:pPr marL="342900" lvl="1" indent="-304800"/>
            <a:r>
              <a:rPr lang="en-US" dirty="0"/>
              <a:t>SharePoint </a:t>
            </a:r>
            <a:r>
              <a:rPr lang="en-US" dirty="0" smtClean="0"/>
              <a:t>add-in catalog </a:t>
            </a:r>
            <a:r>
              <a:rPr lang="en-US" dirty="0"/>
              <a:t>is preferred because it offers several advantages</a:t>
            </a:r>
          </a:p>
          <a:p>
            <a:pPr marL="342900" lvl="1" indent="-304800"/>
            <a:r>
              <a:rPr lang="en-US" dirty="0"/>
              <a:t>File </a:t>
            </a:r>
            <a:r>
              <a:rPr lang="en-US" dirty="0" smtClean="0"/>
              <a:t>share add-in catalog </a:t>
            </a:r>
            <a:r>
              <a:rPr lang="en-US" dirty="0"/>
              <a:t>deployment is a simpler, less-powerful option</a:t>
            </a:r>
          </a:p>
        </p:txBody>
      </p:sp>
      <p:sp>
        <p:nvSpPr>
          <p:cNvPr id="4" name="Title 3"/>
          <p:cNvSpPr>
            <a:spLocks noGrp="1"/>
          </p:cNvSpPr>
          <p:nvPr>
            <p:ph type="title"/>
          </p:nvPr>
        </p:nvSpPr>
        <p:spPr/>
        <p:txBody>
          <a:bodyPr/>
          <a:lstStyle/>
          <a:p>
            <a:r>
              <a:rPr lang="en-US" dirty="0" smtClean="0"/>
              <a:t>Office add-in deployment</a:t>
            </a:r>
            <a:endParaRPr lang="en-US" dirty="0"/>
          </a:p>
        </p:txBody>
      </p:sp>
      <p:grpSp>
        <p:nvGrpSpPr>
          <p:cNvPr id="2" name="Group 1"/>
          <p:cNvGrpSpPr/>
          <p:nvPr/>
        </p:nvGrpSpPr>
        <p:grpSpPr>
          <a:xfrm>
            <a:off x="9871653" y="36128"/>
            <a:ext cx="2495607" cy="287338"/>
            <a:chOff x="9871653" y="36128"/>
            <a:chExt cx="2495607" cy="287338"/>
          </a:xfrm>
        </p:grpSpPr>
        <p:sp>
          <p:nvSpPr>
            <p:cNvPr id="6" name="TextBox 5"/>
            <p:cNvSpPr txBox="1"/>
            <p:nvPr/>
          </p:nvSpPr>
          <p:spPr>
            <a:xfrm>
              <a:off x="9877549" y="36128"/>
              <a:ext cx="2489711"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Packaging and deployment</a:t>
              </a:r>
            </a:p>
          </p:txBody>
        </p:sp>
        <p:sp>
          <p:nvSpPr>
            <p:cNvPr id="8" name="Text To Outline"/>
            <p:cNvSpPr/>
            <p:nvPr/>
          </p:nvSpPr>
          <p:spPr bwMode="auto">
            <a:xfrm>
              <a:off x="9871653" y="141389"/>
              <a:ext cx="103196" cy="136390"/>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3"/>
            </a:solidFill>
            <a:ln w="6350">
              <a:solidFill>
                <a:schemeClr val="accent3"/>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47237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249238" y="1212850"/>
            <a:ext cx="12118021" cy="4001095"/>
          </a:xfrm>
        </p:spPr>
        <p:txBody>
          <a:bodyPr/>
          <a:lstStyle/>
          <a:p>
            <a:pPr marL="0" indent="0">
              <a:buNone/>
            </a:pPr>
            <a:r>
              <a:rPr lang="en-US" dirty="0">
                <a:gradFill>
                  <a:gsLst>
                    <a:gs pos="22124">
                      <a:schemeClr val="accent3"/>
                    </a:gs>
                    <a:gs pos="51000">
                      <a:schemeClr val="accent3"/>
                    </a:gs>
                  </a:gsLst>
                  <a:lin ang="5400000" scaled="0"/>
                </a:gradFill>
                <a:latin typeface="Segoe UI Semilight" panose="020B0402040204020203" pitchFamily="34" charset="0"/>
                <a:cs typeface="Segoe UI Semilight" panose="020B0402040204020203" pitchFamily="34" charset="0"/>
              </a:rPr>
              <a:t>Designed for private corporate networks</a:t>
            </a:r>
          </a:p>
          <a:p>
            <a:pPr marL="342900" lvl="1" indent="-304800"/>
            <a:r>
              <a:rPr lang="en-US" dirty="0"/>
              <a:t>Provides users with catalog of pre-screened and pre-approved apps</a:t>
            </a:r>
          </a:p>
          <a:p>
            <a:pPr marL="342900" lvl="1" indent="-304800"/>
            <a:r>
              <a:rPr lang="en-US" dirty="0"/>
              <a:t>Often used to deploy apps developed in-house of by </a:t>
            </a:r>
            <a:r>
              <a:rPr lang="en-US" dirty="0" smtClean="0"/>
              <a:t>third </a:t>
            </a:r>
            <a:r>
              <a:rPr lang="en-US" dirty="0"/>
              <a:t>party ISV</a:t>
            </a:r>
          </a:p>
          <a:p>
            <a:pPr marL="342900" lvl="1" indent="-304800"/>
            <a:r>
              <a:rPr lang="en-US" dirty="0"/>
              <a:t>Supports document-based apps </a:t>
            </a:r>
            <a:r>
              <a:rPr lang="en-US" i="1" dirty="0"/>
              <a:t>(i.e. Task pane apps and </a:t>
            </a:r>
            <a:r>
              <a:rPr lang="en-US" i="1" dirty="0" smtClean="0"/>
              <a:t>content </a:t>
            </a:r>
            <a:r>
              <a:rPr lang="en-US" i="1" dirty="0"/>
              <a:t>apps)</a:t>
            </a:r>
          </a:p>
          <a:p>
            <a:pPr marL="0" indent="0">
              <a:buNone/>
            </a:pPr>
            <a:r>
              <a:rPr lang="en-US" dirty="0">
                <a:gradFill>
                  <a:gsLst>
                    <a:gs pos="22124">
                      <a:schemeClr val="accent3"/>
                    </a:gs>
                    <a:gs pos="51000">
                      <a:schemeClr val="accent3"/>
                    </a:gs>
                  </a:gsLst>
                  <a:lin ang="5400000" scaled="0"/>
                </a:gradFill>
                <a:latin typeface="Segoe UI Semilight" panose="020B0402040204020203" pitchFamily="34" charset="0"/>
                <a:cs typeface="Segoe UI Semilight" panose="020B0402040204020203" pitchFamily="34" charset="0"/>
              </a:rPr>
              <a:t>SharePoint add-in catalog hosted using site collection</a:t>
            </a:r>
          </a:p>
          <a:p>
            <a:pPr marL="342900" lvl="1" indent="-304800"/>
            <a:r>
              <a:rPr lang="en-US" dirty="0"/>
              <a:t>Actual catalog is document library containing app manifests</a:t>
            </a:r>
          </a:p>
          <a:p>
            <a:pPr marL="342900" lvl="1" indent="-304800"/>
            <a:r>
              <a:rPr lang="en-US" dirty="0"/>
              <a:t>Administrator can configure app for Office security settings</a:t>
            </a:r>
          </a:p>
        </p:txBody>
      </p:sp>
      <p:sp>
        <p:nvSpPr>
          <p:cNvPr id="3" name="Title 2"/>
          <p:cNvSpPr>
            <a:spLocks noGrp="1"/>
          </p:cNvSpPr>
          <p:nvPr>
            <p:ph type="title"/>
          </p:nvPr>
        </p:nvSpPr>
        <p:spPr/>
        <p:txBody>
          <a:bodyPr/>
          <a:lstStyle/>
          <a:p>
            <a:r>
              <a:rPr lang="en-US" dirty="0" smtClean="0"/>
              <a:t>SharePoint add-in catalog</a:t>
            </a:r>
            <a:endParaRPr lang="en-US" dirty="0"/>
          </a:p>
        </p:txBody>
      </p:sp>
      <p:grpSp>
        <p:nvGrpSpPr>
          <p:cNvPr id="4" name="Group 3"/>
          <p:cNvGrpSpPr/>
          <p:nvPr/>
        </p:nvGrpSpPr>
        <p:grpSpPr>
          <a:xfrm>
            <a:off x="9871653" y="36128"/>
            <a:ext cx="2495607" cy="287338"/>
            <a:chOff x="9871653" y="36128"/>
            <a:chExt cx="2495607" cy="287338"/>
          </a:xfrm>
        </p:grpSpPr>
        <p:sp>
          <p:nvSpPr>
            <p:cNvPr id="6" name="TextBox 5"/>
            <p:cNvSpPr txBox="1"/>
            <p:nvPr/>
          </p:nvSpPr>
          <p:spPr>
            <a:xfrm>
              <a:off x="9877549" y="36128"/>
              <a:ext cx="2489711"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Packaging and deployment</a:t>
              </a:r>
            </a:p>
          </p:txBody>
        </p:sp>
        <p:sp>
          <p:nvSpPr>
            <p:cNvPr id="7" name="Text To Outline"/>
            <p:cNvSpPr/>
            <p:nvPr/>
          </p:nvSpPr>
          <p:spPr bwMode="auto">
            <a:xfrm>
              <a:off x="9871653" y="141389"/>
              <a:ext cx="103196" cy="136390"/>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3"/>
            </a:solidFill>
            <a:ln w="6350">
              <a:solidFill>
                <a:schemeClr val="accent3"/>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24857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249239" y="1212850"/>
            <a:ext cx="11887200" cy="3040832"/>
          </a:xfrm>
        </p:spPr>
        <p:txBody>
          <a:bodyPr/>
          <a:lstStyle/>
          <a:p>
            <a:pPr marL="0" indent="0">
              <a:buNone/>
            </a:pPr>
            <a:r>
              <a:rPr lang="en-US" dirty="0">
                <a:gradFill>
                  <a:gsLst>
                    <a:gs pos="22124">
                      <a:schemeClr val="accent3"/>
                    </a:gs>
                    <a:gs pos="51000">
                      <a:schemeClr val="accent3"/>
                    </a:gs>
                  </a:gsLst>
                  <a:lin ang="5400000" scaled="0"/>
                </a:gradFill>
                <a:latin typeface="Segoe UI Semilight" panose="020B0402040204020203" pitchFamily="34" charset="0"/>
                <a:cs typeface="Segoe UI Semilight" panose="020B0402040204020203" pitchFamily="34" charset="0"/>
              </a:rPr>
              <a:t>Provides simplest means to deploy apps for Office</a:t>
            </a:r>
          </a:p>
          <a:p>
            <a:pPr marL="342900" lvl="1" indent="-304800"/>
            <a:r>
              <a:rPr lang="en-US" dirty="0"/>
              <a:t>Does not require either SharePoint or Exchange</a:t>
            </a:r>
          </a:p>
          <a:p>
            <a:pPr marL="342900" lvl="1" indent="-304800"/>
            <a:r>
              <a:rPr lang="en-US" dirty="0"/>
              <a:t>Apps for Office manifests copied to Windows File Share</a:t>
            </a:r>
          </a:p>
          <a:p>
            <a:pPr marL="342900" lvl="1" indent="-304800"/>
            <a:r>
              <a:rPr lang="en-US" dirty="0"/>
              <a:t>Office </a:t>
            </a:r>
            <a:r>
              <a:rPr lang="en-US" dirty="0" smtClean="0"/>
              <a:t>applications </a:t>
            </a:r>
            <a:r>
              <a:rPr lang="en-US" dirty="0"/>
              <a:t>configured to read file share to discover </a:t>
            </a:r>
            <a:r>
              <a:rPr lang="en-US" dirty="0" smtClean="0"/>
              <a:t>apps </a:t>
            </a:r>
            <a:r>
              <a:rPr lang="en-US" dirty="0"/>
              <a:t>for Office</a:t>
            </a:r>
          </a:p>
          <a:p>
            <a:pPr marL="342900" lvl="1" indent="-304800"/>
            <a:r>
              <a:rPr lang="en-US" dirty="0"/>
              <a:t>Client machine requires registry entry with file share path</a:t>
            </a:r>
          </a:p>
          <a:p>
            <a:endParaRPr lang="en-US" dirty="0"/>
          </a:p>
        </p:txBody>
      </p:sp>
      <p:sp>
        <p:nvSpPr>
          <p:cNvPr id="3" name="Title 2"/>
          <p:cNvSpPr>
            <a:spLocks noGrp="1"/>
          </p:cNvSpPr>
          <p:nvPr>
            <p:ph type="title"/>
          </p:nvPr>
        </p:nvSpPr>
        <p:spPr/>
        <p:txBody>
          <a:bodyPr/>
          <a:lstStyle/>
          <a:p>
            <a:r>
              <a:rPr lang="en-US" dirty="0" smtClean="0"/>
              <a:t>File share add-in catalog</a:t>
            </a:r>
            <a:endParaRPr lang="en-US" dirty="0"/>
          </a:p>
        </p:txBody>
      </p:sp>
      <p:grpSp>
        <p:nvGrpSpPr>
          <p:cNvPr id="4" name="Group 3"/>
          <p:cNvGrpSpPr/>
          <p:nvPr/>
        </p:nvGrpSpPr>
        <p:grpSpPr>
          <a:xfrm>
            <a:off x="9871653" y="36128"/>
            <a:ext cx="2495607" cy="287338"/>
            <a:chOff x="9871653" y="36128"/>
            <a:chExt cx="2495607" cy="287338"/>
          </a:xfrm>
        </p:grpSpPr>
        <p:sp>
          <p:nvSpPr>
            <p:cNvPr id="6" name="TextBox 5"/>
            <p:cNvSpPr txBox="1"/>
            <p:nvPr/>
          </p:nvSpPr>
          <p:spPr>
            <a:xfrm>
              <a:off x="9877549" y="36128"/>
              <a:ext cx="2489711"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Packaging and deployment</a:t>
              </a:r>
            </a:p>
          </p:txBody>
        </p:sp>
        <p:sp>
          <p:nvSpPr>
            <p:cNvPr id="7" name="Text To Outline"/>
            <p:cNvSpPr/>
            <p:nvPr/>
          </p:nvSpPr>
          <p:spPr bwMode="auto">
            <a:xfrm>
              <a:off x="9871653" y="141389"/>
              <a:ext cx="103196" cy="136390"/>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3"/>
            </a:solidFill>
            <a:ln w="6350">
              <a:solidFill>
                <a:schemeClr val="accent3"/>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95990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6553119" y="3040063"/>
            <a:ext cx="6662152" cy="3963988"/>
            <a:chOff x="4981575" y="2247900"/>
            <a:chExt cx="7177088" cy="4270375"/>
          </a:xfrm>
        </p:grpSpPr>
        <p:sp>
          <p:nvSpPr>
            <p:cNvPr id="7" name="Freeform 5"/>
            <p:cNvSpPr>
              <a:spLocks/>
            </p:cNvSpPr>
            <p:nvPr/>
          </p:nvSpPr>
          <p:spPr bwMode="auto">
            <a:xfrm>
              <a:off x="4981575" y="2247900"/>
              <a:ext cx="7177088" cy="4270375"/>
            </a:xfrm>
            <a:custGeom>
              <a:avLst/>
              <a:gdLst>
                <a:gd name="T0" fmla="*/ 1654 w 2000"/>
                <a:gd name="T1" fmla="*/ 494 h 1189"/>
                <a:gd name="T2" fmla="*/ 1644 w 2000"/>
                <a:gd name="T3" fmla="*/ 495 h 1189"/>
                <a:gd name="T4" fmla="*/ 1096 w 2000"/>
                <a:gd name="T5" fmla="*/ 0 h 1189"/>
                <a:gd name="T6" fmla="*/ 636 w 2000"/>
                <a:gd name="T7" fmla="*/ 248 h 1189"/>
                <a:gd name="T8" fmla="*/ 512 w 2000"/>
                <a:gd name="T9" fmla="*/ 215 h 1189"/>
                <a:gd name="T10" fmla="*/ 256 w 2000"/>
                <a:gd name="T11" fmla="*/ 471 h 1189"/>
                <a:gd name="T12" fmla="*/ 258 w 2000"/>
                <a:gd name="T13" fmla="*/ 505 h 1189"/>
                <a:gd name="T14" fmla="*/ 0 w 2000"/>
                <a:gd name="T15" fmla="*/ 840 h 1189"/>
                <a:gd name="T16" fmla="*/ 346 w 2000"/>
                <a:gd name="T17" fmla="*/ 1185 h 1189"/>
                <a:gd name="T18" fmla="*/ 504 w 2000"/>
                <a:gd name="T19" fmla="*/ 1186 h 1189"/>
                <a:gd name="T20" fmla="*/ 504 w 2000"/>
                <a:gd name="T21" fmla="*/ 594 h 1189"/>
                <a:gd name="T22" fmla="*/ 1216 w 2000"/>
                <a:gd name="T23" fmla="*/ 594 h 1189"/>
                <a:gd name="T24" fmla="*/ 1492 w 2000"/>
                <a:gd name="T25" fmla="*/ 869 h 1189"/>
                <a:gd name="T26" fmla="*/ 1492 w 2000"/>
                <a:gd name="T27" fmla="*/ 1188 h 1189"/>
                <a:gd name="T28" fmla="*/ 1610 w 2000"/>
                <a:gd name="T29" fmla="*/ 1189 h 1189"/>
                <a:gd name="T30" fmla="*/ 1661 w 2000"/>
                <a:gd name="T31" fmla="*/ 1185 h 1189"/>
                <a:gd name="T32" fmla="*/ 2000 w 2000"/>
                <a:gd name="T33" fmla="*/ 840 h 1189"/>
                <a:gd name="T34" fmla="*/ 1654 w 2000"/>
                <a:gd name="T35" fmla="*/ 494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0" h="1189">
                  <a:moveTo>
                    <a:pt x="1654" y="494"/>
                  </a:moveTo>
                  <a:cubicBezTo>
                    <a:pt x="1651" y="494"/>
                    <a:pt x="1648" y="494"/>
                    <a:pt x="1644" y="495"/>
                  </a:cubicBezTo>
                  <a:cubicBezTo>
                    <a:pt x="1616" y="217"/>
                    <a:pt x="1382" y="0"/>
                    <a:pt x="1096" y="0"/>
                  </a:cubicBezTo>
                  <a:cubicBezTo>
                    <a:pt x="904" y="0"/>
                    <a:pt x="734" y="98"/>
                    <a:pt x="636" y="248"/>
                  </a:cubicBezTo>
                  <a:cubicBezTo>
                    <a:pt x="599" y="227"/>
                    <a:pt x="556" y="215"/>
                    <a:pt x="512" y="215"/>
                  </a:cubicBezTo>
                  <a:cubicBezTo>
                    <a:pt x="370" y="215"/>
                    <a:pt x="256" y="330"/>
                    <a:pt x="256" y="471"/>
                  </a:cubicBezTo>
                  <a:cubicBezTo>
                    <a:pt x="256" y="482"/>
                    <a:pt x="257" y="494"/>
                    <a:pt x="258" y="505"/>
                  </a:cubicBezTo>
                  <a:cubicBezTo>
                    <a:pt x="110" y="544"/>
                    <a:pt x="0" y="679"/>
                    <a:pt x="0" y="840"/>
                  </a:cubicBezTo>
                  <a:cubicBezTo>
                    <a:pt x="0" y="1030"/>
                    <a:pt x="155" y="1185"/>
                    <a:pt x="346" y="1185"/>
                  </a:cubicBezTo>
                  <a:cubicBezTo>
                    <a:pt x="349" y="1185"/>
                    <a:pt x="410" y="1185"/>
                    <a:pt x="504" y="1186"/>
                  </a:cubicBezTo>
                  <a:cubicBezTo>
                    <a:pt x="504" y="594"/>
                    <a:pt x="504" y="594"/>
                    <a:pt x="504" y="594"/>
                  </a:cubicBezTo>
                  <a:cubicBezTo>
                    <a:pt x="1216" y="594"/>
                    <a:pt x="1216" y="594"/>
                    <a:pt x="1216" y="594"/>
                  </a:cubicBezTo>
                  <a:cubicBezTo>
                    <a:pt x="1492" y="869"/>
                    <a:pt x="1492" y="869"/>
                    <a:pt x="1492" y="869"/>
                  </a:cubicBezTo>
                  <a:cubicBezTo>
                    <a:pt x="1492" y="1188"/>
                    <a:pt x="1492" y="1188"/>
                    <a:pt x="1492" y="1188"/>
                  </a:cubicBezTo>
                  <a:cubicBezTo>
                    <a:pt x="1565" y="1188"/>
                    <a:pt x="1610" y="1189"/>
                    <a:pt x="1610" y="1189"/>
                  </a:cubicBezTo>
                  <a:cubicBezTo>
                    <a:pt x="1628" y="1189"/>
                    <a:pt x="1645" y="1188"/>
                    <a:pt x="1661" y="1185"/>
                  </a:cubicBezTo>
                  <a:cubicBezTo>
                    <a:pt x="1849" y="1182"/>
                    <a:pt x="2000" y="1029"/>
                    <a:pt x="2000" y="840"/>
                  </a:cubicBezTo>
                  <a:cubicBezTo>
                    <a:pt x="2000" y="649"/>
                    <a:pt x="1845" y="494"/>
                    <a:pt x="1654" y="494"/>
                  </a:cubicBezTo>
                  <a:close/>
                </a:path>
              </a:pathLst>
            </a:custGeom>
            <a:solidFill>
              <a:schemeClr val="bg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 name="Group 16"/>
            <p:cNvGrpSpPr/>
            <p:nvPr/>
          </p:nvGrpSpPr>
          <p:grpSpPr>
            <a:xfrm>
              <a:off x="7134225" y="4381500"/>
              <a:ext cx="3197226" cy="2047875"/>
              <a:chOff x="7134225" y="4381500"/>
              <a:chExt cx="3197226" cy="2047875"/>
            </a:xfrm>
          </p:grpSpPr>
          <p:sp>
            <p:nvSpPr>
              <p:cNvPr id="8" name="Freeform 6"/>
              <p:cNvSpPr>
                <a:spLocks/>
              </p:cNvSpPr>
              <p:nvPr/>
            </p:nvSpPr>
            <p:spPr bwMode="auto">
              <a:xfrm>
                <a:off x="9351963" y="4381500"/>
                <a:ext cx="979488" cy="984250"/>
              </a:xfrm>
              <a:custGeom>
                <a:avLst/>
                <a:gdLst>
                  <a:gd name="T0" fmla="*/ 0 w 617"/>
                  <a:gd name="T1" fmla="*/ 0 h 620"/>
                  <a:gd name="T2" fmla="*/ 617 w 617"/>
                  <a:gd name="T3" fmla="*/ 620 h 620"/>
                  <a:gd name="T4" fmla="*/ 0 w 617"/>
                  <a:gd name="T5" fmla="*/ 620 h 620"/>
                  <a:gd name="T6" fmla="*/ 0 w 617"/>
                  <a:gd name="T7" fmla="*/ 0 h 620"/>
                </a:gdLst>
                <a:ahLst/>
                <a:cxnLst>
                  <a:cxn ang="0">
                    <a:pos x="T0" y="T1"/>
                  </a:cxn>
                  <a:cxn ang="0">
                    <a:pos x="T2" y="T3"/>
                  </a:cxn>
                  <a:cxn ang="0">
                    <a:pos x="T4" y="T5"/>
                  </a:cxn>
                  <a:cxn ang="0">
                    <a:pos x="T6" y="T7"/>
                  </a:cxn>
                </a:cxnLst>
                <a:rect l="0" t="0" r="r" b="b"/>
                <a:pathLst>
                  <a:path w="617" h="620">
                    <a:moveTo>
                      <a:pt x="0" y="0"/>
                    </a:moveTo>
                    <a:lnTo>
                      <a:pt x="617" y="620"/>
                    </a:lnTo>
                    <a:lnTo>
                      <a:pt x="0" y="620"/>
                    </a:lnTo>
                    <a:lnTo>
                      <a:pt x="0"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Rectangle 7"/>
              <p:cNvSpPr>
                <a:spLocks noChangeArrowheads="1"/>
              </p:cNvSpPr>
              <p:nvPr/>
            </p:nvSpPr>
            <p:spPr bwMode="auto">
              <a:xfrm>
                <a:off x="7134225" y="5157788"/>
                <a:ext cx="1784350" cy="1651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8"/>
              <p:cNvSpPr>
                <a:spLocks noChangeArrowheads="1"/>
              </p:cNvSpPr>
              <p:nvPr/>
            </p:nvSpPr>
            <p:spPr bwMode="auto">
              <a:xfrm>
                <a:off x="7134225" y="4791075"/>
                <a:ext cx="1522413" cy="1651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9"/>
              <p:cNvSpPr>
                <a:spLocks noChangeArrowheads="1"/>
              </p:cNvSpPr>
              <p:nvPr/>
            </p:nvSpPr>
            <p:spPr bwMode="auto">
              <a:xfrm>
                <a:off x="7134225" y="5527675"/>
                <a:ext cx="1166813" cy="1651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Rectangle 10"/>
              <p:cNvSpPr>
                <a:spLocks noChangeArrowheads="1"/>
              </p:cNvSpPr>
              <p:nvPr/>
            </p:nvSpPr>
            <p:spPr bwMode="auto">
              <a:xfrm>
                <a:off x="8469313" y="5527675"/>
                <a:ext cx="1565275" cy="1651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1"/>
              <p:cNvSpPr>
                <a:spLocks noChangeArrowheads="1"/>
              </p:cNvSpPr>
              <p:nvPr/>
            </p:nvSpPr>
            <p:spPr bwMode="auto">
              <a:xfrm>
                <a:off x="7134225" y="5894388"/>
                <a:ext cx="1565275" cy="1651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2"/>
              <p:cNvSpPr>
                <a:spLocks noChangeArrowheads="1"/>
              </p:cNvSpPr>
              <p:nvPr/>
            </p:nvSpPr>
            <p:spPr bwMode="auto">
              <a:xfrm>
                <a:off x="8877300" y="5894388"/>
                <a:ext cx="584200" cy="1651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3"/>
              <p:cNvSpPr>
                <a:spLocks noChangeArrowheads="1"/>
              </p:cNvSpPr>
              <p:nvPr/>
            </p:nvSpPr>
            <p:spPr bwMode="auto">
              <a:xfrm>
                <a:off x="9639300" y="5894388"/>
                <a:ext cx="395288" cy="1651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4"/>
              <p:cNvSpPr>
                <a:spLocks noChangeArrowheads="1"/>
              </p:cNvSpPr>
              <p:nvPr/>
            </p:nvSpPr>
            <p:spPr bwMode="auto">
              <a:xfrm>
                <a:off x="7134225" y="6264275"/>
                <a:ext cx="2662238" cy="1651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5" name="Title 4"/>
          <p:cNvSpPr>
            <a:spLocks noGrp="1"/>
          </p:cNvSpPr>
          <p:nvPr>
            <p:ph type="title"/>
          </p:nvPr>
        </p:nvSpPr>
        <p:spPr/>
        <p:txBody>
          <a:bodyPr/>
          <a:lstStyle/>
          <a:p>
            <a:r>
              <a:rPr lang="en-US" dirty="0" smtClean="0"/>
              <a:t>Related documentation</a:t>
            </a:r>
            <a:endParaRPr lang="en-US" dirty="0"/>
          </a:p>
        </p:txBody>
      </p:sp>
      <p:sp>
        <p:nvSpPr>
          <p:cNvPr id="6" name="Text Placeholder 5"/>
          <p:cNvSpPr>
            <a:spLocks noGrp="1"/>
          </p:cNvSpPr>
          <p:nvPr>
            <p:ph type="body" sz="quarter" idx="10"/>
          </p:nvPr>
        </p:nvSpPr>
        <p:spPr>
          <a:xfrm>
            <a:off x="249239" y="1212850"/>
            <a:ext cx="11887200" cy="3962623"/>
          </a:xfrm>
        </p:spPr>
        <p:txBody>
          <a:bodyPr/>
          <a:lstStyle/>
          <a:p>
            <a:r>
              <a:rPr lang="en-US" dirty="0" smtClean="0"/>
              <a:t>MSDN: </a:t>
            </a:r>
            <a:r>
              <a:rPr lang="en-US" dirty="0"/>
              <a:t>Create a task pane add-in with </a:t>
            </a:r>
            <a:r>
              <a:rPr lang="en-US" dirty="0" smtClean="0"/>
              <a:t/>
            </a:r>
            <a:br>
              <a:rPr lang="en-US" dirty="0" smtClean="0"/>
            </a:br>
            <a:r>
              <a:rPr lang="en-US" dirty="0" smtClean="0"/>
              <a:t>Napa </a:t>
            </a:r>
            <a:r>
              <a:rPr lang="en-US" dirty="0"/>
              <a:t>Office 365 Development Tools</a:t>
            </a:r>
          </a:p>
          <a:p>
            <a:pPr lvl="1">
              <a:spcBef>
                <a:spcPts val="300"/>
              </a:spcBef>
            </a:pPr>
            <a:r>
              <a:rPr lang="en-US" dirty="0">
                <a:hlinkClick r:id="rId2"/>
              </a:rPr>
              <a:t>https://msdn.microsoft.com/EN-US/library/office/jj554660.aspx</a:t>
            </a:r>
            <a:r>
              <a:rPr lang="en-US" dirty="0"/>
              <a:t> </a:t>
            </a:r>
          </a:p>
          <a:p>
            <a:pPr>
              <a:spcBef>
                <a:spcPts val="2400"/>
              </a:spcBef>
            </a:pPr>
            <a:r>
              <a:rPr lang="en-US" dirty="0" smtClean="0"/>
              <a:t>MSDN: Word add-ins</a:t>
            </a:r>
            <a:endParaRPr lang="en-US" dirty="0"/>
          </a:p>
          <a:p>
            <a:pPr lvl="1">
              <a:spcBef>
                <a:spcPts val="300"/>
              </a:spcBef>
            </a:pPr>
            <a:r>
              <a:rPr lang="en-US" dirty="0">
                <a:hlinkClick r:id="rId3"/>
              </a:rPr>
              <a:t>https://msdn.microsoft.com/EN-US/library/office/dn833112.aspx</a:t>
            </a:r>
            <a:r>
              <a:rPr lang="en-US" dirty="0"/>
              <a:t> </a:t>
            </a:r>
          </a:p>
          <a:p>
            <a:pPr>
              <a:spcBef>
                <a:spcPts val="2400"/>
              </a:spcBef>
            </a:pPr>
            <a:r>
              <a:rPr lang="en-US" dirty="0"/>
              <a:t>JavaScript API for Office</a:t>
            </a:r>
          </a:p>
          <a:p>
            <a:pPr lvl="1">
              <a:spcBef>
                <a:spcPts val="300"/>
              </a:spcBef>
            </a:pPr>
            <a:r>
              <a:rPr lang="en-US" dirty="0">
                <a:hlinkClick r:id="rId4"/>
              </a:rPr>
              <a:t>https://</a:t>
            </a:r>
            <a:r>
              <a:rPr lang="en-US" dirty="0" smtClean="0">
                <a:hlinkClick r:id="rId4"/>
              </a:rPr>
              <a:t>msdn.microsoft.com/en-us/library/fp142185.aspx</a:t>
            </a:r>
            <a:r>
              <a:rPr lang="en-US" dirty="0" smtClean="0"/>
              <a:t> </a:t>
            </a:r>
          </a:p>
        </p:txBody>
      </p:sp>
      <p:sp>
        <p:nvSpPr>
          <p:cNvPr id="19" name="Rectangle 18"/>
          <p:cNvSpPr/>
          <p:nvPr/>
        </p:nvSpPr>
        <p:spPr bwMode="auto">
          <a:xfrm>
            <a:off x="11979275" y="6697663"/>
            <a:ext cx="457200" cy="296862"/>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20" name="Group 19"/>
          <p:cNvGrpSpPr/>
          <p:nvPr/>
        </p:nvGrpSpPr>
        <p:grpSpPr>
          <a:xfrm>
            <a:off x="9871653" y="36128"/>
            <a:ext cx="2495607" cy="287338"/>
            <a:chOff x="9871653" y="36128"/>
            <a:chExt cx="2495607" cy="287338"/>
          </a:xfrm>
        </p:grpSpPr>
        <p:sp>
          <p:nvSpPr>
            <p:cNvPr id="21" name="TextBox 20"/>
            <p:cNvSpPr txBox="1"/>
            <p:nvPr/>
          </p:nvSpPr>
          <p:spPr>
            <a:xfrm>
              <a:off x="9877549" y="36128"/>
              <a:ext cx="2489711"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Packaging and deployment</a:t>
              </a:r>
            </a:p>
          </p:txBody>
        </p:sp>
        <p:sp>
          <p:nvSpPr>
            <p:cNvPr id="22" name="Text To Outline"/>
            <p:cNvSpPr/>
            <p:nvPr/>
          </p:nvSpPr>
          <p:spPr bwMode="auto">
            <a:xfrm>
              <a:off x="9871653" y="141389"/>
              <a:ext cx="103196" cy="136390"/>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3"/>
            </a:solidFill>
            <a:ln w="6350">
              <a:solidFill>
                <a:schemeClr val="accent3"/>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64593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code samples</a:t>
            </a:r>
            <a:endParaRPr lang="en-US" dirty="0"/>
          </a:p>
        </p:txBody>
      </p:sp>
      <p:sp>
        <p:nvSpPr>
          <p:cNvPr id="6" name="Text Placeholder 5"/>
          <p:cNvSpPr>
            <a:spLocks noGrp="1"/>
          </p:cNvSpPr>
          <p:nvPr>
            <p:ph type="body" sz="quarter" idx="10"/>
          </p:nvPr>
        </p:nvSpPr>
        <p:spPr>
          <a:xfrm>
            <a:off x="249239" y="1212850"/>
            <a:ext cx="11887200" cy="1754326"/>
          </a:xfrm>
        </p:spPr>
        <p:txBody>
          <a:bodyPr/>
          <a:lstStyle/>
          <a:p>
            <a:r>
              <a:rPr lang="en-US" dirty="0" smtClean="0"/>
              <a:t>Office add-in samples</a:t>
            </a:r>
          </a:p>
          <a:p>
            <a:pPr lvl="1">
              <a:spcBef>
                <a:spcPts val="300"/>
              </a:spcBef>
            </a:pPr>
            <a:r>
              <a:rPr lang="en-US" dirty="0">
                <a:hlinkClick r:id="rId2"/>
              </a:rPr>
              <a:t>http://dev.office.com/codesamples#?</a:t>
            </a:r>
            <a:r>
              <a:rPr lang="en-US" dirty="0" smtClean="0">
                <a:hlinkClick r:id="rId2"/>
              </a:rPr>
              <a:t>filters=office%20add-ins</a:t>
            </a:r>
            <a:endParaRPr lang="en-US" dirty="0" smtClean="0"/>
          </a:p>
          <a:p>
            <a:endParaRPr lang="en-US" dirty="0"/>
          </a:p>
        </p:txBody>
      </p:sp>
      <p:grpSp>
        <p:nvGrpSpPr>
          <p:cNvPr id="41" name="Group 40"/>
          <p:cNvGrpSpPr/>
          <p:nvPr/>
        </p:nvGrpSpPr>
        <p:grpSpPr>
          <a:xfrm>
            <a:off x="6691233" y="2794366"/>
            <a:ext cx="5288042" cy="3720734"/>
            <a:chOff x="6675438" y="2794366"/>
            <a:chExt cx="5288042" cy="3720734"/>
          </a:xfrm>
        </p:grpSpPr>
        <p:grpSp>
          <p:nvGrpSpPr>
            <p:cNvPr id="2" name="Group 1"/>
            <p:cNvGrpSpPr/>
            <p:nvPr/>
          </p:nvGrpSpPr>
          <p:grpSpPr>
            <a:xfrm>
              <a:off x="6675438" y="2794366"/>
              <a:ext cx="5288042" cy="3720734"/>
              <a:chOff x="6322933" y="4006684"/>
              <a:chExt cx="1956377" cy="1376532"/>
            </a:xfrm>
          </p:grpSpPr>
          <p:sp>
            <p:nvSpPr>
              <p:cNvPr id="4" name="Freeform 5"/>
              <p:cNvSpPr>
                <a:spLocks noEditPoints="1"/>
              </p:cNvSpPr>
              <p:nvPr/>
            </p:nvSpPr>
            <p:spPr bwMode="auto">
              <a:xfrm>
                <a:off x="6322933" y="4006684"/>
                <a:ext cx="1956377" cy="1376532"/>
              </a:xfrm>
              <a:custGeom>
                <a:avLst/>
                <a:gdLst>
                  <a:gd name="T0" fmla="*/ 2357 w 2411"/>
                  <a:gd name="T1" fmla="*/ 0 h 1695"/>
                  <a:gd name="T2" fmla="*/ 47 w 2411"/>
                  <a:gd name="T3" fmla="*/ 0 h 1695"/>
                  <a:gd name="T4" fmla="*/ 0 w 2411"/>
                  <a:gd name="T5" fmla="*/ 47 h 1695"/>
                  <a:gd name="T6" fmla="*/ 0 w 2411"/>
                  <a:gd name="T7" fmla="*/ 1406 h 1695"/>
                  <a:gd name="T8" fmla="*/ 47 w 2411"/>
                  <a:gd name="T9" fmla="*/ 1453 h 1695"/>
                  <a:gd name="T10" fmla="*/ 335 w 2411"/>
                  <a:gd name="T11" fmla="*/ 1453 h 1695"/>
                  <a:gd name="T12" fmla="*/ 335 w 2411"/>
                  <a:gd name="T13" fmla="*/ 1453 h 1695"/>
                  <a:gd name="T14" fmla="*/ 1101 w 2411"/>
                  <a:gd name="T15" fmla="*/ 1453 h 1695"/>
                  <a:gd name="T16" fmla="*/ 1101 w 2411"/>
                  <a:gd name="T17" fmla="*/ 1558 h 1695"/>
                  <a:gd name="T18" fmla="*/ 653 w 2411"/>
                  <a:gd name="T19" fmla="*/ 1558 h 1695"/>
                  <a:gd name="T20" fmla="*/ 605 w 2411"/>
                  <a:gd name="T21" fmla="*/ 1591 h 1695"/>
                  <a:gd name="T22" fmla="*/ 562 w 2411"/>
                  <a:gd name="T23" fmla="*/ 1638 h 1695"/>
                  <a:gd name="T24" fmla="*/ 562 w 2411"/>
                  <a:gd name="T25" fmla="*/ 1648 h 1695"/>
                  <a:gd name="T26" fmla="*/ 609 w 2411"/>
                  <a:gd name="T27" fmla="*/ 1695 h 1695"/>
                  <a:gd name="T28" fmla="*/ 1762 w 2411"/>
                  <a:gd name="T29" fmla="*/ 1695 h 1695"/>
                  <a:gd name="T30" fmla="*/ 1815 w 2411"/>
                  <a:gd name="T31" fmla="*/ 1648 h 1695"/>
                  <a:gd name="T32" fmla="*/ 1815 w 2411"/>
                  <a:gd name="T33" fmla="*/ 1638 h 1695"/>
                  <a:gd name="T34" fmla="*/ 1724 w 2411"/>
                  <a:gd name="T35" fmla="*/ 1558 h 1695"/>
                  <a:gd name="T36" fmla="*/ 1272 w 2411"/>
                  <a:gd name="T37" fmla="*/ 1558 h 1695"/>
                  <a:gd name="T38" fmla="*/ 1272 w 2411"/>
                  <a:gd name="T39" fmla="*/ 1453 h 1695"/>
                  <a:gd name="T40" fmla="*/ 2357 w 2411"/>
                  <a:gd name="T41" fmla="*/ 1453 h 1695"/>
                  <a:gd name="T42" fmla="*/ 2411 w 2411"/>
                  <a:gd name="T43" fmla="*/ 1406 h 1695"/>
                  <a:gd name="T44" fmla="*/ 2411 w 2411"/>
                  <a:gd name="T45" fmla="*/ 47 h 1695"/>
                  <a:gd name="T46" fmla="*/ 2357 w 2411"/>
                  <a:gd name="T47" fmla="*/ 0 h 1695"/>
                  <a:gd name="T48" fmla="*/ 2277 w 2411"/>
                  <a:gd name="T49" fmla="*/ 1322 h 1695"/>
                  <a:gd name="T50" fmla="*/ 128 w 2411"/>
                  <a:gd name="T51" fmla="*/ 1322 h 1695"/>
                  <a:gd name="T52" fmla="*/ 128 w 2411"/>
                  <a:gd name="T53" fmla="*/ 133 h 1695"/>
                  <a:gd name="T54" fmla="*/ 2277 w 2411"/>
                  <a:gd name="T55" fmla="*/ 133 h 1695"/>
                  <a:gd name="T56" fmla="*/ 2277 w 2411"/>
                  <a:gd name="T57" fmla="*/ 1322 h 1695"/>
                  <a:gd name="T58" fmla="*/ 2277 w 2411"/>
                  <a:gd name="T59" fmla="*/ 1322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1" h="1695">
                    <a:moveTo>
                      <a:pt x="2357" y="0"/>
                    </a:moveTo>
                    <a:cubicBezTo>
                      <a:pt x="47" y="0"/>
                      <a:pt x="47" y="0"/>
                      <a:pt x="47" y="0"/>
                    </a:cubicBezTo>
                    <a:cubicBezTo>
                      <a:pt x="23" y="0"/>
                      <a:pt x="0" y="19"/>
                      <a:pt x="0" y="47"/>
                    </a:cubicBezTo>
                    <a:cubicBezTo>
                      <a:pt x="0" y="1406"/>
                      <a:pt x="0" y="1406"/>
                      <a:pt x="0" y="1406"/>
                    </a:cubicBezTo>
                    <a:cubicBezTo>
                      <a:pt x="0" y="1435"/>
                      <a:pt x="23" y="1453"/>
                      <a:pt x="47" y="1453"/>
                    </a:cubicBezTo>
                    <a:cubicBezTo>
                      <a:pt x="335" y="1453"/>
                      <a:pt x="335" y="1453"/>
                      <a:pt x="335" y="1453"/>
                    </a:cubicBezTo>
                    <a:cubicBezTo>
                      <a:pt x="335" y="1453"/>
                      <a:pt x="335" y="1453"/>
                      <a:pt x="335" y="1453"/>
                    </a:cubicBezTo>
                    <a:cubicBezTo>
                      <a:pt x="1101" y="1453"/>
                      <a:pt x="1101" y="1453"/>
                      <a:pt x="1101" y="1453"/>
                    </a:cubicBezTo>
                    <a:cubicBezTo>
                      <a:pt x="1101" y="1558"/>
                      <a:pt x="1101" y="1558"/>
                      <a:pt x="1101" y="1558"/>
                    </a:cubicBezTo>
                    <a:cubicBezTo>
                      <a:pt x="653" y="1558"/>
                      <a:pt x="653" y="1558"/>
                      <a:pt x="653" y="1558"/>
                    </a:cubicBezTo>
                    <a:cubicBezTo>
                      <a:pt x="628" y="1558"/>
                      <a:pt x="605" y="1591"/>
                      <a:pt x="605" y="1591"/>
                    </a:cubicBezTo>
                    <a:cubicBezTo>
                      <a:pt x="562" y="1638"/>
                      <a:pt x="562" y="1638"/>
                      <a:pt x="562" y="1638"/>
                    </a:cubicBezTo>
                    <a:cubicBezTo>
                      <a:pt x="562" y="1648"/>
                      <a:pt x="562" y="1648"/>
                      <a:pt x="562" y="1648"/>
                    </a:cubicBezTo>
                    <a:cubicBezTo>
                      <a:pt x="562" y="1676"/>
                      <a:pt x="581" y="1695"/>
                      <a:pt x="609" y="1695"/>
                    </a:cubicBezTo>
                    <a:cubicBezTo>
                      <a:pt x="1762" y="1695"/>
                      <a:pt x="1762" y="1695"/>
                      <a:pt x="1762" y="1695"/>
                    </a:cubicBezTo>
                    <a:cubicBezTo>
                      <a:pt x="1790" y="1695"/>
                      <a:pt x="1815" y="1676"/>
                      <a:pt x="1815" y="1648"/>
                    </a:cubicBezTo>
                    <a:cubicBezTo>
                      <a:pt x="1815" y="1638"/>
                      <a:pt x="1815" y="1638"/>
                      <a:pt x="1815" y="1638"/>
                    </a:cubicBezTo>
                    <a:cubicBezTo>
                      <a:pt x="1771" y="1591"/>
                      <a:pt x="1748" y="1558"/>
                      <a:pt x="1724" y="1558"/>
                    </a:cubicBezTo>
                    <a:cubicBezTo>
                      <a:pt x="1272" y="1558"/>
                      <a:pt x="1272" y="1558"/>
                      <a:pt x="1272" y="1558"/>
                    </a:cubicBezTo>
                    <a:cubicBezTo>
                      <a:pt x="1272" y="1453"/>
                      <a:pt x="1272" y="1453"/>
                      <a:pt x="1272" y="1453"/>
                    </a:cubicBezTo>
                    <a:cubicBezTo>
                      <a:pt x="2357" y="1453"/>
                      <a:pt x="2357" y="1453"/>
                      <a:pt x="2357" y="1453"/>
                    </a:cubicBezTo>
                    <a:cubicBezTo>
                      <a:pt x="2386" y="1453"/>
                      <a:pt x="2411" y="1435"/>
                      <a:pt x="2411" y="1406"/>
                    </a:cubicBezTo>
                    <a:cubicBezTo>
                      <a:pt x="2411" y="47"/>
                      <a:pt x="2411" y="47"/>
                      <a:pt x="2411" y="47"/>
                    </a:cubicBezTo>
                    <a:cubicBezTo>
                      <a:pt x="2411" y="19"/>
                      <a:pt x="2386" y="0"/>
                      <a:pt x="2357" y="0"/>
                    </a:cubicBezTo>
                    <a:close/>
                    <a:moveTo>
                      <a:pt x="2277" y="1322"/>
                    </a:moveTo>
                    <a:cubicBezTo>
                      <a:pt x="128" y="1322"/>
                      <a:pt x="128" y="1322"/>
                      <a:pt x="128" y="1322"/>
                    </a:cubicBezTo>
                    <a:cubicBezTo>
                      <a:pt x="128" y="133"/>
                      <a:pt x="128" y="133"/>
                      <a:pt x="128" y="133"/>
                    </a:cubicBezTo>
                    <a:cubicBezTo>
                      <a:pt x="2277" y="133"/>
                      <a:pt x="2277" y="133"/>
                      <a:pt x="2277" y="133"/>
                    </a:cubicBezTo>
                    <a:cubicBezTo>
                      <a:pt x="2277" y="1322"/>
                      <a:pt x="2277" y="1322"/>
                      <a:pt x="2277" y="1322"/>
                    </a:cubicBezTo>
                    <a:cubicBezTo>
                      <a:pt x="2277" y="1322"/>
                      <a:pt x="2277" y="1322"/>
                      <a:pt x="2277" y="1322"/>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7" name="Rectangle 6"/>
              <p:cNvSpPr/>
              <p:nvPr/>
            </p:nvSpPr>
            <p:spPr bwMode="auto">
              <a:xfrm>
                <a:off x="6389393" y="4067657"/>
                <a:ext cx="1828122" cy="1050096"/>
              </a:xfrm>
              <a:prstGeom prst="rect">
                <a:avLst/>
              </a:prstGeom>
              <a:solidFill>
                <a:schemeClr val="bg2">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1" name="Rectangle 5"/>
            <p:cNvSpPr>
              <a:spLocks noChangeArrowheads="1"/>
            </p:cNvSpPr>
            <p:nvPr/>
          </p:nvSpPr>
          <p:spPr bwMode="auto">
            <a:xfrm>
              <a:off x="9486899" y="3108326"/>
              <a:ext cx="2162175" cy="97472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Rectangle 6"/>
            <p:cNvSpPr>
              <a:spLocks noChangeArrowheads="1"/>
            </p:cNvSpPr>
            <p:nvPr/>
          </p:nvSpPr>
          <p:spPr bwMode="auto">
            <a:xfrm>
              <a:off x="9302750" y="3059113"/>
              <a:ext cx="57150" cy="2574925"/>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7"/>
            <p:cNvSpPr>
              <a:spLocks noChangeArrowheads="1"/>
            </p:cNvSpPr>
            <p:nvPr/>
          </p:nvSpPr>
          <p:spPr bwMode="auto">
            <a:xfrm>
              <a:off x="9475788" y="4198938"/>
              <a:ext cx="2173286" cy="1416050"/>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8"/>
            <p:cNvSpPr>
              <a:spLocks noChangeArrowheads="1"/>
            </p:cNvSpPr>
            <p:nvPr/>
          </p:nvSpPr>
          <p:spPr bwMode="auto">
            <a:xfrm>
              <a:off x="7035800" y="3097213"/>
              <a:ext cx="139700" cy="5556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9"/>
            <p:cNvSpPr>
              <a:spLocks noChangeArrowheads="1"/>
            </p:cNvSpPr>
            <p:nvPr/>
          </p:nvSpPr>
          <p:spPr bwMode="auto">
            <a:xfrm>
              <a:off x="7035800" y="3371851"/>
              <a:ext cx="139700" cy="5556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0"/>
            <p:cNvSpPr>
              <a:spLocks noChangeArrowheads="1"/>
            </p:cNvSpPr>
            <p:nvPr/>
          </p:nvSpPr>
          <p:spPr bwMode="auto">
            <a:xfrm>
              <a:off x="7035800" y="3646488"/>
              <a:ext cx="139700" cy="5556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
            <p:cNvSpPr>
              <a:spLocks noChangeArrowheads="1"/>
            </p:cNvSpPr>
            <p:nvPr/>
          </p:nvSpPr>
          <p:spPr bwMode="auto">
            <a:xfrm>
              <a:off x="7035800" y="3917951"/>
              <a:ext cx="139700" cy="5556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2"/>
            <p:cNvSpPr>
              <a:spLocks noChangeArrowheads="1"/>
            </p:cNvSpPr>
            <p:nvPr/>
          </p:nvSpPr>
          <p:spPr bwMode="auto">
            <a:xfrm>
              <a:off x="7035800" y="4192588"/>
              <a:ext cx="139700" cy="5556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3"/>
            <p:cNvSpPr>
              <a:spLocks noChangeArrowheads="1"/>
            </p:cNvSpPr>
            <p:nvPr/>
          </p:nvSpPr>
          <p:spPr bwMode="auto">
            <a:xfrm>
              <a:off x="7035800" y="4467226"/>
              <a:ext cx="139700" cy="5556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4"/>
            <p:cNvSpPr>
              <a:spLocks noChangeArrowheads="1"/>
            </p:cNvSpPr>
            <p:nvPr/>
          </p:nvSpPr>
          <p:spPr bwMode="auto">
            <a:xfrm>
              <a:off x="7035800" y="4741863"/>
              <a:ext cx="139700" cy="57150"/>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15"/>
            <p:cNvSpPr>
              <a:spLocks noChangeArrowheads="1"/>
            </p:cNvSpPr>
            <p:nvPr/>
          </p:nvSpPr>
          <p:spPr bwMode="auto">
            <a:xfrm>
              <a:off x="7035800" y="5016501"/>
              <a:ext cx="139700" cy="57150"/>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16"/>
            <p:cNvSpPr>
              <a:spLocks noChangeArrowheads="1"/>
            </p:cNvSpPr>
            <p:nvPr/>
          </p:nvSpPr>
          <p:spPr bwMode="auto">
            <a:xfrm>
              <a:off x="7035800" y="5291138"/>
              <a:ext cx="139700" cy="57150"/>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7"/>
            <p:cNvSpPr>
              <a:spLocks noChangeArrowheads="1"/>
            </p:cNvSpPr>
            <p:nvPr/>
          </p:nvSpPr>
          <p:spPr bwMode="auto">
            <a:xfrm>
              <a:off x="7035800" y="5581651"/>
              <a:ext cx="139700" cy="5556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p:nvSpPr>
          <p:spPr bwMode="auto">
            <a:xfrm>
              <a:off x="7329488" y="5524501"/>
              <a:ext cx="101600" cy="169863"/>
            </a:xfrm>
            <a:custGeom>
              <a:avLst/>
              <a:gdLst>
                <a:gd name="T0" fmla="*/ 35 w 64"/>
                <a:gd name="T1" fmla="*/ 107 h 107"/>
                <a:gd name="T2" fmla="*/ 0 w 64"/>
                <a:gd name="T3" fmla="*/ 55 h 107"/>
                <a:gd name="T4" fmla="*/ 35 w 64"/>
                <a:gd name="T5" fmla="*/ 0 h 107"/>
                <a:gd name="T6" fmla="*/ 64 w 64"/>
                <a:gd name="T7" fmla="*/ 22 h 107"/>
                <a:gd name="T8" fmla="*/ 42 w 64"/>
                <a:gd name="T9" fmla="*/ 55 h 107"/>
                <a:gd name="T10" fmla="*/ 64 w 64"/>
                <a:gd name="T11" fmla="*/ 88 h 107"/>
                <a:gd name="T12" fmla="*/ 35 w 64"/>
                <a:gd name="T13" fmla="*/ 107 h 107"/>
              </a:gdLst>
              <a:ahLst/>
              <a:cxnLst>
                <a:cxn ang="0">
                  <a:pos x="T0" y="T1"/>
                </a:cxn>
                <a:cxn ang="0">
                  <a:pos x="T2" y="T3"/>
                </a:cxn>
                <a:cxn ang="0">
                  <a:pos x="T4" y="T5"/>
                </a:cxn>
                <a:cxn ang="0">
                  <a:pos x="T6" y="T7"/>
                </a:cxn>
                <a:cxn ang="0">
                  <a:pos x="T8" y="T9"/>
                </a:cxn>
                <a:cxn ang="0">
                  <a:pos x="T10" y="T11"/>
                </a:cxn>
                <a:cxn ang="0">
                  <a:pos x="T12" y="T13"/>
                </a:cxn>
              </a:cxnLst>
              <a:rect l="0" t="0" r="r" b="b"/>
              <a:pathLst>
                <a:path w="64" h="107">
                  <a:moveTo>
                    <a:pt x="35" y="107"/>
                  </a:moveTo>
                  <a:lnTo>
                    <a:pt x="0" y="55"/>
                  </a:lnTo>
                  <a:lnTo>
                    <a:pt x="35" y="0"/>
                  </a:lnTo>
                  <a:lnTo>
                    <a:pt x="64" y="22"/>
                  </a:lnTo>
                  <a:lnTo>
                    <a:pt x="42" y="55"/>
                  </a:lnTo>
                  <a:lnTo>
                    <a:pt x="64" y="88"/>
                  </a:lnTo>
                  <a:lnTo>
                    <a:pt x="35" y="107"/>
                  </a:lnTo>
                  <a:close/>
                </a:path>
              </a:pathLst>
            </a:custGeom>
            <a:solidFill>
              <a:srgbClr val="0D20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9"/>
            <p:cNvSpPr>
              <a:spLocks/>
            </p:cNvSpPr>
            <p:nvPr/>
          </p:nvSpPr>
          <p:spPr bwMode="auto">
            <a:xfrm>
              <a:off x="7720013" y="5524501"/>
              <a:ext cx="101600" cy="169863"/>
            </a:xfrm>
            <a:custGeom>
              <a:avLst/>
              <a:gdLst>
                <a:gd name="T0" fmla="*/ 28 w 64"/>
                <a:gd name="T1" fmla="*/ 107 h 107"/>
                <a:gd name="T2" fmla="*/ 0 w 64"/>
                <a:gd name="T3" fmla="*/ 88 h 107"/>
                <a:gd name="T4" fmla="*/ 21 w 64"/>
                <a:gd name="T5" fmla="*/ 55 h 107"/>
                <a:gd name="T6" fmla="*/ 0 w 64"/>
                <a:gd name="T7" fmla="*/ 22 h 107"/>
                <a:gd name="T8" fmla="*/ 28 w 64"/>
                <a:gd name="T9" fmla="*/ 0 h 107"/>
                <a:gd name="T10" fmla="*/ 64 w 64"/>
                <a:gd name="T11" fmla="*/ 55 h 107"/>
                <a:gd name="T12" fmla="*/ 28 w 64"/>
                <a:gd name="T13" fmla="*/ 107 h 107"/>
              </a:gdLst>
              <a:ahLst/>
              <a:cxnLst>
                <a:cxn ang="0">
                  <a:pos x="T0" y="T1"/>
                </a:cxn>
                <a:cxn ang="0">
                  <a:pos x="T2" y="T3"/>
                </a:cxn>
                <a:cxn ang="0">
                  <a:pos x="T4" y="T5"/>
                </a:cxn>
                <a:cxn ang="0">
                  <a:pos x="T6" y="T7"/>
                </a:cxn>
                <a:cxn ang="0">
                  <a:pos x="T8" y="T9"/>
                </a:cxn>
                <a:cxn ang="0">
                  <a:pos x="T10" y="T11"/>
                </a:cxn>
                <a:cxn ang="0">
                  <a:pos x="T12" y="T13"/>
                </a:cxn>
              </a:cxnLst>
              <a:rect l="0" t="0" r="r" b="b"/>
              <a:pathLst>
                <a:path w="64" h="107">
                  <a:moveTo>
                    <a:pt x="28" y="107"/>
                  </a:moveTo>
                  <a:lnTo>
                    <a:pt x="0" y="88"/>
                  </a:lnTo>
                  <a:lnTo>
                    <a:pt x="21" y="55"/>
                  </a:lnTo>
                  <a:lnTo>
                    <a:pt x="0" y="22"/>
                  </a:lnTo>
                  <a:lnTo>
                    <a:pt x="28" y="0"/>
                  </a:lnTo>
                  <a:lnTo>
                    <a:pt x="64" y="55"/>
                  </a:lnTo>
                  <a:lnTo>
                    <a:pt x="28" y="107"/>
                  </a:lnTo>
                  <a:close/>
                </a:path>
              </a:pathLst>
            </a:custGeom>
            <a:solidFill>
              <a:srgbClr val="0D20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p:cNvSpPr>
            <p:nvPr/>
          </p:nvSpPr>
          <p:spPr bwMode="auto">
            <a:xfrm>
              <a:off x="7329488" y="3043238"/>
              <a:ext cx="101600" cy="166688"/>
            </a:xfrm>
            <a:custGeom>
              <a:avLst/>
              <a:gdLst>
                <a:gd name="T0" fmla="*/ 35 w 64"/>
                <a:gd name="T1" fmla="*/ 105 h 105"/>
                <a:gd name="T2" fmla="*/ 0 w 64"/>
                <a:gd name="T3" fmla="*/ 53 h 105"/>
                <a:gd name="T4" fmla="*/ 35 w 64"/>
                <a:gd name="T5" fmla="*/ 0 h 105"/>
                <a:gd name="T6" fmla="*/ 64 w 64"/>
                <a:gd name="T7" fmla="*/ 19 h 105"/>
                <a:gd name="T8" fmla="*/ 42 w 64"/>
                <a:gd name="T9" fmla="*/ 53 h 105"/>
                <a:gd name="T10" fmla="*/ 64 w 64"/>
                <a:gd name="T11" fmla="*/ 86 h 105"/>
                <a:gd name="T12" fmla="*/ 35 w 6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64" h="105">
                  <a:moveTo>
                    <a:pt x="35" y="105"/>
                  </a:moveTo>
                  <a:lnTo>
                    <a:pt x="0" y="53"/>
                  </a:lnTo>
                  <a:lnTo>
                    <a:pt x="35" y="0"/>
                  </a:lnTo>
                  <a:lnTo>
                    <a:pt x="64" y="19"/>
                  </a:lnTo>
                  <a:lnTo>
                    <a:pt x="42" y="53"/>
                  </a:lnTo>
                  <a:lnTo>
                    <a:pt x="64" y="86"/>
                  </a:lnTo>
                  <a:lnTo>
                    <a:pt x="35" y="105"/>
                  </a:lnTo>
                  <a:close/>
                </a:path>
              </a:pathLst>
            </a:custGeom>
            <a:solidFill>
              <a:srgbClr val="0D20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1"/>
            <p:cNvSpPr>
              <a:spLocks/>
            </p:cNvSpPr>
            <p:nvPr/>
          </p:nvSpPr>
          <p:spPr bwMode="auto">
            <a:xfrm>
              <a:off x="7720013" y="3043238"/>
              <a:ext cx="101600" cy="166688"/>
            </a:xfrm>
            <a:custGeom>
              <a:avLst/>
              <a:gdLst>
                <a:gd name="T0" fmla="*/ 28 w 64"/>
                <a:gd name="T1" fmla="*/ 105 h 105"/>
                <a:gd name="T2" fmla="*/ 0 w 64"/>
                <a:gd name="T3" fmla="*/ 86 h 105"/>
                <a:gd name="T4" fmla="*/ 21 w 64"/>
                <a:gd name="T5" fmla="*/ 53 h 105"/>
                <a:gd name="T6" fmla="*/ 0 w 64"/>
                <a:gd name="T7" fmla="*/ 19 h 105"/>
                <a:gd name="T8" fmla="*/ 28 w 64"/>
                <a:gd name="T9" fmla="*/ 0 h 105"/>
                <a:gd name="T10" fmla="*/ 64 w 64"/>
                <a:gd name="T11" fmla="*/ 53 h 105"/>
                <a:gd name="T12" fmla="*/ 28 w 64"/>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64" h="105">
                  <a:moveTo>
                    <a:pt x="28" y="105"/>
                  </a:moveTo>
                  <a:lnTo>
                    <a:pt x="0" y="86"/>
                  </a:lnTo>
                  <a:lnTo>
                    <a:pt x="21" y="53"/>
                  </a:lnTo>
                  <a:lnTo>
                    <a:pt x="0" y="19"/>
                  </a:lnTo>
                  <a:lnTo>
                    <a:pt x="28" y="0"/>
                  </a:lnTo>
                  <a:lnTo>
                    <a:pt x="64" y="53"/>
                  </a:lnTo>
                  <a:lnTo>
                    <a:pt x="28" y="105"/>
                  </a:lnTo>
                  <a:close/>
                </a:path>
              </a:pathLst>
            </a:custGeom>
            <a:solidFill>
              <a:srgbClr val="0D20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2"/>
            <p:cNvSpPr>
              <a:spLocks noChangeArrowheads="1"/>
            </p:cNvSpPr>
            <p:nvPr/>
          </p:nvSpPr>
          <p:spPr bwMode="auto">
            <a:xfrm>
              <a:off x="7494588" y="3097213"/>
              <a:ext cx="150813" cy="55563"/>
            </a:xfrm>
            <a:prstGeom prst="rect">
              <a:avLst/>
            </a:prstGeom>
            <a:solidFill>
              <a:srgbClr val="0D20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3"/>
            <p:cNvSpPr>
              <a:spLocks noChangeArrowheads="1"/>
            </p:cNvSpPr>
            <p:nvPr/>
          </p:nvSpPr>
          <p:spPr bwMode="auto">
            <a:xfrm>
              <a:off x="7340600" y="3341688"/>
              <a:ext cx="808038" cy="11271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24"/>
            <p:cNvSpPr>
              <a:spLocks noChangeArrowheads="1"/>
            </p:cNvSpPr>
            <p:nvPr/>
          </p:nvSpPr>
          <p:spPr bwMode="auto">
            <a:xfrm>
              <a:off x="7340600" y="3616326"/>
              <a:ext cx="549275" cy="112713"/>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25"/>
            <p:cNvSpPr>
              <a:spLocks noChangeArrowheads="1"/>
            </p:cNvSpPr>
            <p:nvPr/>
          </p:nvSpPr>
          <p:spPr bwMode="auto">
            <a:xfrm>
              <a:off x="8008938" y="3616326"/>
              <a:ext cx="1114425" cy="11271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26"/>
            <p:cNvSpPr>
              <a:spLocks noChangeArrowheads="1"/>
            </p:cNvSpPr>
            <p:nvPr/>
          </p:nvSpPr>
          <p:spPr bwMode="auto">
            <a:xfrm>
              <a:off x="7340600" y="3890963"/>
              <a:ext cx="898525" cy="112713"/>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27"/>
            <p:cNvSpPr>
              <a:spLocks noChangeArrowheads="1"/>
            </p:cNvSpPr>
            <p:nvPr/>
          </p:nvSpPr>
          <p:spPr bwMode="auto">
            <a:xfrm>
              <a:off x="7340600" y="4165601"/>
              <a:ext cx="138113" cy="112713"/>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28"/>
            <p:cNvSpPr>
              <a:spLocks noChangeArrowheads="1"/>
            </p:cNvSpPr>
            <p:nvPr/>
          </p:nvSpPr>
          <p:spPr bwMode="auto">
            <a:xfrm>
              <a:off x="7615238" y="4165601"/>
              <a:ext cx="608013" cy="112713"/>
            </a:xfrm>
            <a:prstGeom prst="rect">
              <a:avLst/>
            </a:prstGeom>
            <a:solidFill>
              <a:srgbClr val="354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9"/>
            <p:cNvSpPr>
              <a:spLocks noChangeArrowheads="1"/>
            </p:cNvSpPr>
            <p:nvPr/>
          </p:nvSpPr>
          <p:spPr bwMode="auto">
            <a:xfrm>
              <a:off x="8299450" y="4165601"/>
              <a:ext cx="609600" cy="11271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Rectangle 30"/>
            <p:cNvSpPr>
              <a:spLocks noChangeArrowheads="1"/>
            </p:cNvSpPr>
            <p:nvPr/>
          </p:nvSpPr>
          <p:spPr bwMode="auto">
            <a:xfrm>
              <a:off x="7340600" y="4440238"/>
              <a:ext cx="714375" cy="1127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1"/>
            <p:cNvSpPr>
              <a:spLocks noChangeArrowheads="1"/>
            </p:cNvSpPr>
            <p:nvPr/>
          </p:nvSpPr>
          <p:spPr bwMode="auto">
            <a:xfrm>
              <a:off x="7340600" y="4714876"/>
              <a:ext cx="1627188" cy="109538"/>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Rectangle 32"/>
            <p:cNvSpPr>
              <a:spLocks noChangeArrowheads="1"/>
            </p:cNvSpPr>
            <p:nvPr/>
          </p:nvSpPr>
          <p:spPr bwMode="auto">
            <a:xfrm>
              <a:off x="7340600" y="4986338"/>
              <a:ext cx="623888" cy="112713"/>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33"/>
            <p:cNvSpPr>
              <a:spLocks noChangeArrowheads="1"/>
            </p:cNvSpPr>
            <p:nvPr/>
          </p:nvSpPr>
          <p:spPr bwMode="auto">
            <a:xfrm>
              <a:off x="7340600" y="5260976"/>
              <a:ext cx="1401763" cy="11271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4"/>
            <p:cNvSpPr>
              <a:spLocks/>
            </p:cNvSpPr>
            <p:nvPr/>
          </p:nvSpPr>
          <p:spPr bwMode="auto">
            <a:xfrm>
              <a:off x="7505700" y="5524501"/>
              <a:ext cx="134938" cy="136525"/>
            </a:xfrm>
            <a:custGeom>
              <a:avLst/>
              <a:gdLst>
                <a:gd name="T0" fmla="*/ 62 w 85"/>
                <a:gd name="T1" fmla="*/ 0 h 86"/>
                <a:gd name="T2" fmla="*/ 85 w 85"/>
                <a:gd name="T3" fmla="*/ 24 h 86"/>
                <a:gd name="T4" fmla="*/ 26 w 85"/>
                <a:gd name="T5" fmla="*/ 86 h 86"/>
                <a:gd name="T6" fmla="*/ 0 w 85"/>
                <a:gd name="T7" fmla="*/ 62 h 86"/>
                <a:gd name="T8" fmla="*/ 62 w 85"/>
                <a:gd name="T9" fmla="*/ 0 h 86"/>
              </a:gdLst>
              <a:ahLst/>
              <a:cxnLst>
                <a:cxn ang="0">
                  <a:pos x="T0" y="T1"/>
                </a:cxn>
                <a:cxn ang="0">
                  <a:pos x="T2" y="T3"/>
                </a:cxn>
                <a:cxn ang="0">
                  <a:pos x="T4" y="T5"/>
                </a:cxn>
                <a:cxn ang="0">
                  <a:pos x="T6" y="T7"/>
                </a:cxn>
                <a:cxn ang="0">
                  <a:pos x="T8" y="T9"/>
                </a:cxn>
              </a:cxnLst>
              <a:rect l="0" t="0" r="r" b="b"/>
              <a:pathLst>
                <a:path w="85" h="86">
                  <a:moveTo>
                    <a:pt x="62" y="0"/>
                  </a:moveTo>
                  <a:lnTo>
                    <a:pt x="85" y="24"/>
                  </a:lnTo>
                  <a:lnTo>
                    <a:pt x="26" y="86"/>
                  </a:lnTo>
                  <a:lnTo>
                    <a:pt x="0" y="62"/>
                  </a:lnTo>
                  <a:lnTo>
                    <a:pt x="62" y="0"/>
                  </a:lnTo>
                  <a:close/>
                </a:path>
              </a:pathLst>
            </a:custGeom>
            <a:solidFill>
              <a:srgbClr val="0D20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p:cNvGrpSpPr/>
          <p:nvPr/>
        </p:nvGrpSpPr>
        <p:grpSpPr>
          <a:xfrm>
            <a:off x="9871653" y="36128"/>
            <a:ext cx="2495607" cy="287338"/>
            <a:chOff x="9871653" y="36128"/>
            <a:chExt cx="2495607" cy="287338"/>
          </a:xfrm>
        </p:grpSpPr>
        <p:sp>
          <p:nvSpPr>
            <p:cNvPr id="43" name="TextBox 42"/>
            <p:cNvSpPr txBox="1"/>
            <p:nvPr/>
          </p:nvSpPr>
          <p:spPr>
            <a:xfrm>
              <a:off x="9877549" y="36128"/>
              <a:ext cx="2489711"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Packaging and deployment</a:t>
              </a:r>
            </a:p>
          </p:txBody>
        </p:sp>
        <p:sp>
          <p:nvSpPr>
            <p:cNvPr id="44" name="Text To Outline"/>
            <p:cNvSpPr/>
            <p:nvPr/>
          </p:nvSpPr>
          <p:spPr bwMode="auto">
            <a:xfrm>
              <a:off x="9871653" y="141389"/>
              <a:ext cx="103196" cy="136390"/>
            </a:xfrm>
            <a:custGeom>
              <a:avLst/>
              <a:gdLst/>
              <a:ahLst/>
              <a:cxnLst/>
              <a:rect l="l" t="t" r="r" b="b"/>
              <a:pathLst>
                <a:path w="1337244" h="1767380">
                  <a:moveTo>
                    <a:pt x="770302" y="496690"/>
                  </a:moveTo>
                  <a:cubicBezTo>
                    <a:pt x="741544" y="550098"/>
                    <a:pt x="710321" y="604122"/>
                    <a:pt x="676633" y="658762"/>
                  </a:cubicBezTo>
                  <a:cubicBezTo>
                    <a:pt x="642945" y="713402"/>
                    <a:pt x="607614" y="767220"/>
                    <a:pt x="570639" y="820217"/>
                  </a:cubicBezTo>
                  <a:cubicBezTo>
                    <a:pt x="533665" y="873214"/>
                    <a:pt x="496280" y="924567"/>
                    <a:pt x="458484" y="974277"/>
                  </a:cubicBezTo>
                  <a:cubicBezTo>
                    <a:pt x="420687" y="1023987"/>
                    <a:pt x="384124" y="1070616"/>
                    <a:pt x="348793" y="1114164"/>
                  </a:cubicBezTo>
                  <a:lnTo>
                    <a:pt x="770302" y="1114164"/>
                  </a:lnTo>
                  <a:close/>
                  <a:moveTo>
                    <a:pt x="764139" y="0"/>
                  </a:moveTo>
                  <a:lnTo>
                    <a:pt x="1125257" y="0"/>
                  </a:lnTo>
                  <a:lnTo>
                    <a:pt x="1125257" y="1114164"/>
                  </a:lnTo>
                  <a:lnTo>
                    <a:pt x="1337244" y="1114164"/>
                  </a:lnTo>
                  <a:lnTo>
                    <a:pt x="1337244" y="1405030"/>
                  </a:lnTo>
                  <a:lnTo>
                    <a:pt x="1125257" y="1405030"/>
                  </a:lnTo>
                  <a:lnTo>
                    <a:pt x="1125257" y="1767380"/>
                  </a:lnTo>
                  <a:lnTo>
                    <a:pt x="770302" y="1767380"/>
                  </a:lnTo>
                  <a:lnTo>
                    <a:pt x="770302" y="1405030"/>
                  </a:lnTo>
                  <a:lnTo>
                    <a:pt x="0" y="1405030"/>
                  </a:lnTo>
                  <a:lnTo>
                    <a:pt x="0" y="1100607"/>
                  </a:lnTo>
                  <a:cubicBezTo>
                    <a:pt x="68197" y="1024193"/>
                    <a:pt x="138860" y="940590"/>
                    <a:pt x="211987" y="849797"/>
                  </a:cubicBezTo>
                  <a:cubicBezTo>
                    <a:pt x="285114" y="759004"/>
                    <a:pt x="355777" y="665540"/>
                    <a:pt x="423974" y="569407"/>
                  </a:cubicBezTo>
                  <a:cubicBezTo>
                    <a:pt x="492171" y="473273"/>
                    <a:pt x="555644" y="376523"/>
                    <a:pt x="614393" y="279157"/>
                  </a:cubicBezTo>
                  <a:cubicBezTo>
                    <a:pt x="673141" y="181791"/>
                    <a:pt x="723057" y="88738"/>
                    <a:pt x="764139" y="0"/>
                  </a:cubicBezTo>
                  <a:close/>
                </a:path>
              </a:pathLst>
            </a:custGeom>
            <a:solidFill>
              <a:schemeClr val="accent3"/>
            </a:solidFill>
            <a:ln w="6350">
              <a:solidFill>
                <a:schemeClr val="accent3"/>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55316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gradFill>
                  <a:gsLst>
                    <a:gs pos="3892">
                      <a:schemeClr val="tx1"/>
                    </a:gs>
                    <a:gs pos="13174">
                      <a:schemeClr val="tx1"/>
                    </a:gs>
                  </a:gsLst>
                  <a:lin ang="5400000" scaled="0"/>
                </a:gradFill>
              </a:rPr>
              <a:t>Summary</a:t>
            </a:r>
            <a:endParaRPr lang="en-US" dirty="0">
              <a:gradFill>
                <a:gsLst>
                  <a:gs pos="3892">
                    <a:schemeClr val="tx1"/>
                  </a:gs>
                  <a:gs pos="13174">
                    <a:schemeClr val="tx1"/>
                  </a:gs>
                </a:gsLst>
                <a:lin ang="5400000" scaled="0"/>
              </a:gradFill>
            </a:endParaRPr>
          </a:p>
        </p:txBody>
      </p:sp>
      <p:sp>
        <p:nvSpPr>
          <p:cNvPr id="6" name="Text Placeholder 5"/>
          <p:cNvSpPr>
            <a:spLocks noGrp="1"/>
          </p:cNvSpPr>
          <p:nvPr>
            <p:ph type="body" sz="quarter" idx="10"/>
          </p:nvPr>
        </p:nvSpPr>
        <p:spPr>
          <a:xfrm>
            <a:off x="274638" y="1212850"/>
            <a:ext cx="11887200" cy="3016210"/>
          </a:xfrm>
        </p:spPr>
        <p:txBody>
          <a:bodyPr/>
          <a:lstStyle/>
          <a:p>
            <a:pPr>
              <a:spcBef>
                <a:spcPts val="1200"/>
              </a:spcBef>
            </a:pPr>
            <a:r>
              <a:rPr lang="en-US" sz="3200" dirty="0"/>
              <a:t>Office add-ins Revisited</a:t>
            </a:r>
          </a:p>
          <a:p>
            <a:pPr>
              <a:spcBef>
                <a:spcPts val="1200"/>
              </a:spcBef>
            </a:pPr>
            <a:r>
              <a:rPr lang="en-US" sz="3200" dirty="0"/>
              <a:t>Generic Office.js APIs</a:t>
            </a:r>
          </a:p>
          <a:p>
            <a:pPr>
              <a:spcBef>
                <a:spcPts val="1200"/>
              </a:spcBef>
            </a:pPr>
            <a:r>
              <a:rPr lang="en-US" sz="3200" dirty="0"/>
              <a:t>Word APIs</a:t>
            </a:r>
          </a:p>
          <a:p>
            <a:pPr>
              <a:spcBef>
                <a:spcPts val="1200"/>
              </a:spcBef>
            </a:pPr>
            <a:r>
              <a:rPr lang="en-US" sz="3200" dirty="0"/>
              <a:t>Excel APIs</a:t>
            </a:r>
          </a:p>
          <a:p>
            <a:pPr>
              <a:spcBef>
                <a:spcPts val="1200"/>
              </a:spcBef>
            </a:pPr>
            <a:r>
              <a:rPr lang="en-US" sz="3200" dirty="0"/>
              <a:t>Deployment</a:t>
            </a:r>
          </a:p>
        </p:txBody>
      </p:sp>
      <p:grpSp>
        <p:nvGrpSpPr>
          <p:cNvPr id="4" name="Group 3"/>
          <p:cNvGrpSpPr/>
          <p:nvPr/>
        </p:nvGrpSpPr>
        <p:grpSpPr>
          <a:xfrm>
            <a:off x="5761038" y="1874249"/>
            <a:ext cx="6218237" cy="4530324"/>
            <a:chOff x="5308651" y="1710037"/>
            <a:chExt cx="6843741" cy="4986038"/>
          </a:xfrm>
        </p:grpSpPr>
        <p:grpSp>
          <p:nvGrpSpPr>
            <p:cNvPr id="198" name="Group 197"/>
            <p:cNvGrpSpPr/>
            <p:nvPr/>
          </p:nvGrpSpPr>
          <p:grpSpPr>
            <a:xfrm>
              <a:off x="8356600" y="5895975"/>
              <a:ext cx="2466975" cy="800100"/>
              <a:chOff x="8356600" y="5222875"/>
              <a:chExt cx="2466975" cy="800100"/>
            </a:xfrm>
          </p:grpSpPr>
          <p:sp>
            <p:nvSpPr>
              <p:cNvPr id="197" name="Rectangle 196"/>
              <p:cNvSpPr/>
              <p:nvPr/>
            </p:nvSpPr>
            <p:spPr bwMode="auto">
              <a:xfrm>
                <a:off x="8356600" y="5222875"/>
                <a:ext cx="2466975" cy="800100"/>
              </a:xfrm>
              <a:prstGeom prst="rect">
                <a:avLst/>
              </a:prstGeom>
              <a:solidFill>
                <a:schemeClr val="bg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96" name="Group 195"/>
              <p:cNvGrpSpPr/>
              <p:nvPr/>
            </p:nvGrpSpPr>
            <p:grpSpPr>
              <a:xfrm>
                <a:off x="8415948" y="5283201"/>
                <a:ext cx="2344108" cy="678908"/>
                <a:chOff x="8415948" y="5283201"/>
                <a:chExt cx="2344108" cy="678908"/>
              </a:xfrm>
            </p:grpSpPr>
            <p:sp>
              <p:nvSpPr>
                <p:cNvPr id="143" name="Rectangle 142"/>
                <p:cNvSpPr/>
                <p:nvPr/>
              </p:nvSpPr>
              <p:spPr bwMode="auto">
                <a:xfrm>
                  <a:off x="8415948" y="52832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5" name="Rectangle 144"/>
                <p:cNvSpPr/>
                <p:nvPr/>
              </p:nvSpPr>
              <p:spPr bwMode="auto">
                <a:xfrm>
                  <a:off x="8600892" y="52832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6" name="Rectangle 145"/>
                <p:cNvSpPr/>
                <p:nvPr/>
              </p:nvSpPr>
              <p:spPr bwMode="auto">
                <a:xfrm>
                  <a:off x="8785836" y="52832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7" name="Rectangle 146"/>
                <p:cNvSpPr/>
                <p:nvPr/>
              </p:nvSpPr>
              <p:spPr bwMode="auto">
                <a:xfrm>
                  <a:off x="8970780" y="52832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8" name="Rectangle 147"/>
                <p:cNvSpPr/>
                <p:nvPr/>
              </p:nvSpPr>
              <p:spPr bwMode="auto">
                <a:xfrm>
                  <a:off x="9155724" y="52832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9" name="Rectangle 148"/>
                <p:cNvSpPr/>
                <p:nvPr/>
              </p:nvSpPr>
              <p:spPr bwMode="auto">
                <a:xfrm>
                  <a:off x="9340668" y="52832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0" name="Rectangle 149"/>
                <p:cNvSpPr/>
                <p:nvPr/>
              </p:nvSpPr>
              <p:spPr bwMode="auto">
                <a:xfrm>
                  <a:off x="9525611" y="52832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1" name="Rectangle 150"/>
                <p:cNvSpPr/>
                <p:nvPr/>
              </p:nvSpPr>
              <p:spPr bwMode="auto">
                <a:xfrm>
                  <a:off x="9710556" y="52832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2" name="Rectangle 151"/>
                <p:cNvSpPr/>
                <p:nvPr/>
              </p:nvSpPr>
              <p:spPr bwMode="auto">
                <a:xfrm>
                  <a:off x="9895500" y="52832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3" name="Rectangle 152"/>
                <p:cNvSpPr/>
                <p:nvPr/>
              </p:nvSpPr>
              <p:spPr bwMode="auto">
                <a:xfrm>
                  <a:off x="10080444" y="52832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4" name="Rectangle 153"/>
                <p:cNvSpPr/>
                <p:nvPr/>
              </p:nvSpPr>
              <p:spPr bwMode="auto">
                <a:xfrm>
                  <a:off x="10265388" y="52832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5" name="Rectangle 154"/>
                <p:cNvSpPr/>
                <p:nvPr/>
              </p:nvSpPr>
              <p:spPr bwMode="auto">
                <a:xfrm>
                  <a:off x="10450332" y="52832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6" name="Rectangle 155"/>
                <p:cNvSpPr/>
                <p:nvPr/>
              </p:nvSpPr>
              <p:spPr bwMode="auto">
                <a:xfrm>
                  <a:off x="10635274" y="52832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7" name="Rectangle 156"/>
                <p:cNvSpPr/>
                <p:nvPr/>
              </p:nvSpPr>
              <p:spPr bwMode="auto">
                <a:xfrm>
                  <a:off x="8415948" y="546735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8" name="Rectangle 157"/>
                <p:cNvSpPr/>
                <p:nvPr/>
              </p:nvSpPr>
              <p:spPr bwMode="auto">
                <a:xfrm>
                  <a:off x="8600892" y="546735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9" name="Rectangle 158"/>
                <p:cNvSpPr/>
                <p:nvPr/>
              </p:nvSpPr>
              <p:spPr bwMode="auto">
                <a:xfrm>
                  <a:off x="8785836" y="546735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0" name="Rectangle 159"/>
                <p:cNvSpPr/>
                <p:nvPr/>
              </p:nvSpPr>
              <p:spPr bwMode="auto">
                <a:xfrm>
                  <a:off x="8970780" y="546735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1" name="Rectangle 160"/>
                <p:cNvSpPr/>
                <p:nvPr/>
              </p:nvSpPr>
              <p:spPr bwMode="auto">
                <a:xfrm>
                  <a:off x="9155724" y="546735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2" name="Rectangle 161"/>
                <p:cNvSpPr/>
                <p:nvPr/>
              </p:nvSpPr>
              <p:spPr bwMode="auto">
                <a:xfrm>
                  <a:off x="9340668" y="546735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3" name="Rectangle 162"/>
                <p:cNvSpPr/>
                <p:nvPr/>
              </p:nvSpPr>
              <p:spPr bwMode="auto">
                <a:xfrm>
                  <a:off x="9525611" y="5467352"/>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4" name="Rectangle 163"/>
                <p:cNvSpPr/>
                <p:nvPr/>
              </p:nvSpPr>
              <p:spPr bwMode="auto">
                <a:xfrm>
                  <a:off x="9710556" y="5467352"/>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5" name="Rectangle 164"/>
                <p:cNvSpPr/>
                <p:nvPr/>
              </p:nvSpPr>
              <p:spPr bwMode="auto">
                <a:xfrm>
                  <a:off x="9895500" y="5467352"/>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6" name="Rectangle 165"/>
                <p:cNvSpPr/>
                <p:nvPr/>
              </p:nvSpPr>
              <p:spPr bwMode="auto">
                <a:xfrm>
                  <a:off x="10080444" y="5467352"/>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7" name="Rectangle 166"/>
                <p:cNvSpPr/>
                <p:nvPr/>
              </p:nvSpPr>
              <p:spPr bwMode="auto">
                <a:xfrm>
                  <a:off x="10265388" y="5467352"/>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8" name="Rectangle 167"/>
                <p:cNvSpPr/>
                <p:nvPr/>
              </p:nvSpPr>
              <p:spPr bwMode="auto">
                <a:xfrm>
                  <a:off x="10450332" y="5467352"/>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9" name="Rectangle 168"/>
                <p:cNvSpPr/>
                <p:nvPr/>
              </p:nvSpPr>
              <p:spPr bwMode="auto">
                <a:xfrm>
                  <a:off x="10635273" y="5467352"/>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0" name="Rectangle 169"/>
                <p:cNvSpPr/>
                <p:nvPr/>
              </p:nvSpPr>
              <p:spPr bwMode="auto">
                <a:xfrm>
                  <a:off x="8415948" y="56515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1" name="Rectangle 170"/>
                <p:cNvSpPr/>
                <p:nvPr/>
              </p:nvSpPr>
              <p:spPr bwMode="auto">
                <a:xfrm>
                  <a:off x="8600892" y="56515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2" name="Rectangle 171"/>
                <p:cNvSpPr/>
                <p:nvPr/>
              </p:nvSpPr>
              <p:spPr bwMode="auto">
                <a:xfrm>
                  <a:off x="8785836" y="56515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3" name="Rectangle 172"/>
                <p:cNvSpPr/>
                <p:nvPr/>
              </p:nvSpPr>
              <p:spPr bwMode="auto">
                <a:xfrm>
                  <a:off x="8970780" y="56515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4" name="Rectangle 173"/>
                <p:cNvSpPr/>
                <p:nvPr/>
              </p:nvSpPr>
              <p:spPr bwMode="auto">
                <a:xfrm>
                  <a:off x="9155724" y="56515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5" name="Rectangle 174"/>
                <p:cNvSpPr/>
                <p:nvPr/>
              </p:nvSpPr>
              <p:spPr bwMode="auto">
                <a:xfrm>
                  <a:off x="9340668" y="56515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6" name="Rectangle 175"/>
                <p:cNvSpPr/>
                <p:nvPr/>
              </p:nvSpPr>
              <p:spPr bwMode="auto">
                <a:xfrm>
                  <a:off x="9525611" y="56515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7" name="Rectangle 176"/>
                <p:cNvSpPr/>
                <p:nvPr/>
              </p:nvSpPr>
              <p:spPr bwMode="auto">
                <a:xfrm>
                  <a:off x="9710556" y="56515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8" name="Rectangle 177"/>
                <p:cNvSpPr/>
                <p:nvPr/>
              </p:nvSpPr>
              <p:spPr bwMode="auto">
                <a:xfrm>
                  <a:off x="9895500" y="56515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9" name="Rectangle 178"/>
                <p:cNvSpPr/>
                <p:nvPr/>
              </p:nvSpPr>
              <p:spPr bwMode="auto">
                <a:xfrm>
                  <a:off x="10080444" y="56515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0" name="Rectangle 179"/>
                <p:cNvSpPr/>
                <p:nvPr/>
              </p:nvSpPr>
              <p:spPr bwMode="auto">
                <a:xfrm>
                  <a:off x="10265388" y="56515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1" name="Rectangle 180"/>
                <p:cNvSpPr/>
                <p:nvPr/>
              </p:nvSpPr>
              <p:spPr bwMode="auto">
                <a:xfrm>
                  <a:off x="10450332" y="5651501"/>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2" name="Rectangle 181"/>
                <p:cNvSpPr/>
                <p:nvPr/>
              </p:nvSpPr>
              <p:spPr bwMode="auto">
                <a:xfrm>
                  <a:off x="10635273" y="5651501"/>
                  <a:ext cx="124782" cy="310608"/>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3" name="Rectangle 182"/>
                <p:cNvSpPr/>
                <p:nvPr/>
              </p:nvSpPr>
              <p:spPr bwMode="auto">
                <a:xfrm>
                  <a:off x="8415948" y="5837327"/>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4" name="Rectangle 183"/>
                <p:cNvSpPr/>
                <p:nvPr/>
              </p:nvSpPr>
              <p:spPr bwMode="auto">
                <a:xfrm>
                  <a:off x="8600892" y="5837327"/>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5" name="Rectangle 184"/>
                <p:cNvSpPr/>
                <p:nvPr/>
              </p:nvSpPr>
              <p:spPr bwMode="auto">
                <a:xfrm>
                  <a:off x="8785836" y="5837327"/>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6" name="Rectangle 185"/>
                <p:cNvSpPr/>
                <p:nvPr/>
              </p:nvSpPr>
              <p:spPr bwMode="auto">
                <a:xfrm>
                  <a:off x="8970780" y="5837327"/>
                  <a:ext cx="864558"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1" name="Rectangle 190"/>
                <p:cNvSpPr/>
                <p:nvPr/>
              </p:nvSpPr>
              <p:spPr bwMode="auto">
                <a:xfrm>
                  <a:off x="9895500" y="5837327"/>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2" name="Rectangle 191"/>
                <p:cNvSpPr/>
                <p:nvPr/>
              </p:nvSpPr>
              <p:spPr bwMode="auto">
                <a:xfrm>
                  <a:off x="10080444" y="5837327"/>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3" name="Rectangle 192"/>
                <p:cNvSpPr/>
                <p:nvPr/>
              </p:nvSpPr>
              <p:spPr bwMode="auto">
                <a:xfrm>
                  <a:off x="10265388" y="5837327"/>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4" name="Rectangle 193"/>
                <p:cNvSpPr/>
                <p:nvPr/>
              </p:nvSpPr>
              <p:spPr bwMode="auto">
                <a:xfrm>
                  <a:off x="10450332" y="5837327"/>
                  <a:ext cx="124782" cy="124782"/>
                </a:xfrm>
                <a:prstGeom prst="rect">
                  <a:avLst/>
                </a:prstGeom>
                <a:solidFill>
                  <a:schemeClr val="tx1">
                    <a:lumMod val="25000"/>
                    <a:lumOff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206" name="Group 205"/>
            <p:cNvGrpSpPr/>
            <p:nvPr/>
          </p:nvGrpSpPr>
          <p:grpSpPr>
            <a:xfrm>
              <a:off x="5308651" y="3794814"/>
              <a:ext cx="2367066" cy="1665498"/>
              <a:chOff x="5308651" y="3121714"/>
              <a:chExt cx="2367066" cy="1665498"/>
            </a:xfrm>
          </p:grpSpPr>
          <p:sp>
            <p:nvSpPr>
              <p:cNvPr id="204" name="Freeform 5"/>
              <p:cNvSpPr>
                <a:spLocks noEditPoints="1"/>
              </p:cNvSpPr>
              <p:nvPr/>
            </p:nvSpPr>
            <p:spPr bwMode="auto">
              <a:xfrm>
                <a:off x="5308651" y="3121714"/>
                <a:ext cx="2367066" cy="1665498"/>
              </a:xfrm>
              <a:custGeom>
                <a:avLst/>
                <a:gdLst>
                  <a:gd name="T0" fmla="*/ 2357 w 2411"/>
                  <a:gd name="T1" fmla="*/ 0 h 1695"/>
                  <a:gd name="T2" fmla="*/ 47 w 2411"/>
                  <a:gd name="T3" fmla="*/ 0 h 1695"/>
                  <a:gd name="T4" fmla="*/ 0 w 2411"/>
                  <a:gd name="T5" fmla="*/ 47 h 1695"/>
                  <a:gd name="T6" fmla="*/ 0 w 2411"/>
                  <a:gd name="T7" fmla="*/ 1406 h 1695"/>
                  <a:gd name="T8" fmla="*/ 47 w 2411"/>
                  <a:gd name="T9" fmla="*/ 1453 h 1695"/>
                  <a:gd name="T10" fmla="*/ 335 w 2411"/>
                  <a:gd name="T11" fmla="*/ 1453 h 1695"/>
                  <a:gd name="T12" fmla="*/ 335 w 2411"/>
                  <a:gd name="T13" fmla="*/ 1453 h 1695"/>
                  <a:gd name="T14" fmla="*/ 1101 w 2411"/>
                  <a:gd name="T15" fmla="*/ 1453 h 1695"/>
                  <a:gd name="T16" fmla="*/ 1101 w 2411"/>
                  <a:gd name="T17" fmla="*/ 1558 h 1695"/>
                  <a:gd name="T18" fmla="*/ 653 w 2411"/>
                  <a:gd name="T19" fmla="*/ 1558 h 1695"/>
                  <a:gd name="T20" fmla="*/ 605 w 2411"/>
                  <a:gd name="T21" fmla="*/ 1591 h 1695"/>
                  <a:gd name="T22" fmla="*/ 562 w 2411"/>
                  <a:gd name="T23" fmla="*/ 1638 h 1695"/>
                  <a:gd name="T24" fmla="*/ 562 w 2411"/>
                  <a:gd name="T25" fmla="*/ 1648 h 1695"/>
                  <a:gd name="T26" fmla="*/ 609 w 2411"/>
                  <a:gd name="T27" fmla="*/ 1695 h 1695"/>
                  <a:gd name="T28" fmla="*/ 1762 w 2411"/>
                  <a:gd name="T29" fmla="*/ 1695 h 1695"/>
                  <a:gd name="T30" fmla="*/ 1815 w 2411"/>
                  <a:gd name="T31" fmla="*/ 1648 h 1695"/>
                  <a:gd name="T32" fmla="*/ 1815 w 2411"/>
                  <a:gd name="T33" fmla="*/ 1638 h 1695"/>
                  <a:gd name="T34" fmla="*/ 1724 w 2411"/>
                  <a:gd name="T35" fmla="*/ 1558 h 1695"/>
                  <a:gd name="T36" fmla="*/ 1272 w 2411"/>
                  <a:gd name="T37" fmla="*/ 1558 h 1695"/>
                  <a:gd name="T38" fmla="*/ 1272 w 2411"/>
                  <a:gd name="T39" fmla="*/ 1453 h 1695"/>
                  <a:gd name="T40" fmla="*/ 2357 w 2411"/>
                  <a:gd name="T41" fmla="*/ 1453 h 1695"/>
                  <a:gd name="T42" fmla="*/ 2411 w 2411"/>
                  <a:gd name="T43" fmla="*/ 1406 h 1695"/>
                  <a:gd name="T44" fmla="*/ 2411 w 2411"/>
                  <a:gd name="T45" fmla="*/ 47 h 1695"/>
                  <a:gd name="T46" fmla="*/ 2357 w 2411"/>
                  <a:gd name="T47" fmla="*/ 0 h 1695"/>
                  <a:gd name="T48" fmla="*/ 2277 w 2411"/>
                  <a:gd name="T49" fmla="*/ 1322 h 1695"/>
                  <a:gd name="T50" fmla="*/ 128 w 2411"/>
                  <a:gd name="T51" fmla="*/ 1322 h 1695"/>
                  <a:gd name="T52" fmla="*/ 128 w 2411"/>
                  <a:gd name="T53" fmla="*/ 133 h 1695"/>
                  <a:gd name="T54" fmla="*/ 2277 w 2411"/>
                  <a:gd name="T55" fmla="*/ 133 h 1695"/>
                  <a:gd name="T56" fmla="*/ 2277 w 2411"/>
                  <a:gd name="T57" fmla="*/ 1322 h 1695"/>
                  <a:gd name="T58" fmla="*/ 2277 w 2411"/>
                  <a:gd name="T59" fmla="*/ 1322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1" h="1695">
                    <a:moveTo>
                      <a:pt x="2357" y="0"/>
                    </a:moveTo>
                    <a:cubicBezTo>
                      <a:pt x="47" y="0"/>
                      <a:pt x="47" y="0"/>
                      <a:pt x="47" y="0"/>
                    </a:cubicBezTo>
                    <a:cubicBezTo>
                      <a:pt x="23" y="0"/>
                      <a:pt x="0" y="19"/>
                      <a:pt x="0" y="47"/>
                    </a:cubicBezTo>
                    <a:cubicBezTo>
                      <a:pt x="0" y="1406"/>
                      <a:pt x="0" y="1406"/>
                      <a:pt x="0" y="1406"/>
                    </a:cubicBezTo>
                    <a:cubicBezTo>
                      <a:pt x="0" y="1435"/>
                      <a:pt x="23" y="1453"/>
                      <a:pt x="47" y="1453"/>
                    </a:cubicBezTo>
                    <a:cubicBezTo>
                      <a:pt x="335" y="1453"/>
                      <a:pt x="335" y="1453"/>
                      <a:pt x="335" y="1453"/>
                    </a:cubicBezTo>
                    <a:cubicBezTo>
                      <a:pt x="335" y="1453"/>
                      <a:pt x="335" y="1453"/>
                      <a:pt x="335" y="1453"/>
                    </a:cubicBezTo>
                    <a:cubicBezTo>
                      <a:pt x="1101" y="1453"/>
                      <a:pt x="1101" y="1453"/>
                      <a:pt x="1101" y="1453"/>
                    </a:cubicBezTo>
                    <a:cubicBezTo>
                      <a:pt x="1101" y="1558"/>
                      <a:pt x="1101" y="1558"/>
                      <a:pt x="1101" y="1558"/>
                    </a:cubicBezTo>
                    <a:cubicBezTo>
                      <a:pt x="653" y="1558"/>
                      <a:pt x="653" y="1558"/>
                      <a:pt x="653" y="1558"/>
                    </a:cubicBezTo>
                    <a:cubicBezTo>
                      <a:pt x="628" y="1558"/>
                      <a:pt x="605" y="1591"/>
                      <a:pt x="605" y="1591"/>
                    </a:cubicBezTo>
                    <a:cubicBezTo>
                      <a:pt x="562" y="1638"/>
                      <a:pt x="562" y="1638"/>
                      <a:pt x="562" y="1638"/>
                    </a:cubicBezTo>
                    <a:cubicBezTo>
                      <a:pt x="562" y="1648"/>
                      <a:pt x="562" y="1648"/>
                      <a:pt x="562" y="1648"/>
                    </a:cubicBezTo>
                    <a:cubicBezTo>
                      <a:pt x="562" y="1676"/>
                      <a:pt x="581" y="1695"/>
                      <a:pt x="609" y="1695"/>
                    </a:cubicBezTo>
                    <a:cubicBezTo>
                      <a:pt x="1762" y="1695"/>
                      <a:pt x="1762" y="1695"/>
                      <a:pt x="1762" y="1695"/>
                    </a:cubicBezTo>
                    <a:cubicBezTo>
                      <a:pt x="1790" y="1695"/>
                      <a:pt x="1815" y="1676"/>
                      <a:pt x="1815" y="1648"/>
                    </a:cubicBezTo>
                    <a:cubicBezTo>
                      <a:pt x="1815" y="1638"/>
                      <a:pt x="1815" y="1638"/>
                      <a:pt x="1815" y="1638"/>
                    </a:cubicBezTo>
                    <a:cubicBezTo>
                      <a:pt x="1771" y="1591"/>
                      <a:pt x="1748" y="1558"/>
                      <a:pt x="1724" y="1558"/>
                    </a:cubicBezTo>
                    <a:cubicBezTo>
                      <a:pt x="1272" y="1558"/>
                      <a:pt x="1272" y="1558"/>
                      <a:pt x="1272" y="1558"/>
                    </a:cubicBezTo>
                    <a:cubicBezTo>
                      <a:pt x="1272" y="1453"/>
                      <a:pt x="1272" y="1453"/>
                      <a:pt x="1272" y="1453"/>
                    </a:cubicBezTo>
                    <a:cubicBezTo>
                      <a:pt x="2357" y="1453"/>
                      <a:pt x="2357" y="1453"/>
                      <a:pt x="2357" y="1453"/>
                    </a:cubicBezTo>
                    <a:cubicBezTo>
                      <a:pt x="2386" y="1453"/>
                      <a:pt x="2411" y="1435"/>
                      <a:pt x="2411" y="1406"/>
                    </a:cubicBezTo>
                    <a:cubicBezTo>
                      <a:pt x="2411" y="47"/>
                      <a:pt x="2411" y="47"/>
                      <a:pt x="2411" y="47"/>
                    </a:cubicBezTo>
                    <a:cubicBezTo>
                      <a:pt x="2411" y="19"/>
                      <a:pt x="2386" y="0"/>
                      <a:pt x="2357" y="0"/>
                    </a:cubicBezTo>
                    <a:close/>
                    <a:moveTo>
                      <a:pt x="2277" y="1322"/>
                    </a:moveTo>
                    <a:cubicBezTo>
                      <a:pt x="128" y="1322"/>
                      <a:pt x="128" y="1322"/>
                      <a:pt x="128" y="1322"/>
                    </a:cubicBezTo>
                    <a:cubicBezTo>
                      <a:pt x="128" y="133"/>
                      <a:pt x="128" y="133"/>
                      <a:pt x="128" y="133"/>
                    </a:cubicBezTo>
                    <a:cubicBezTo>
                      <a:pt x="2277" y="133"/>
                      <a:pt x="2277" y="133"/>
                      <a:pt x="2277" y="133"/>
                    </a:cubicBezTo>
                    <a:cubicBezTo>
                      <a:pt x="2277" y="1322"/>
                      <a:pt x="2277" y="1322"/>
                      <a:pt x="2277" y="1322"/>
                    </a:cubicBezTo>
                    <a:cubicBezTo>
                      <a:pt x="2277" y="1322"/>
                      <a:pt x="2277" y="1322"/>
                      <a:pt x="2277" y="1322"/>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205" name="Rectangle 204"/>
              <p:cNvSpPr/>
              <p:nvPr/>
            </p:nvSpPr>
            <p:spPr bwMode="auto">
              <a:xfrm>
                <a:off x="5389063" y="3195487"/>
                <a:ext cx="2211887" cy="127053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70" name="Group 269"/>
            <p:cNvGrpSpPr/>
            <p:nvPr/>
          </p:nvGrpSpPr>
          <p:grpSpPr>
            <a:xfrm>
              <a:off x="7740650" y="3804195"/>
              <a:ext cx="1476375" cy="1967955"/>
              <a:chOff x="7740650" y="3131095"/>
              <a:chExt cx="1476375" cy="1967955"/>
            </a:xfrm>
          </p:grpSpPr>
          <p:grpSp>
            <p:nvGrpSpPr>
              <p:cNvPr id="269" name="Group 268"/>
              <p:cNvGrpSpPr/>
              <p:nvPr/>
            </p:nvGrpSpPr>
            <p:grpSpPr>
              <a:xfrm>
                <a:off x="7740650" y="3131095"/>
                <a:ext cx="1476375" cy="1967955"/>
                <a:chOff x="7740650" y="3131095"/>
                <a:chExt cx="1476375" cy="1967955"/>
              </a:xfrm>
            </p:grpSpPr>
            <p:sp>
              <p:nvSpPr>
                <p:cNvPr id="268" name="Rectangle 267"/>
                <p:cNvSpPr/>
                <p:nvPr/>
              </p:nvSpPr>
              <p:spPr bwMode="auto">
                <a:xfrm>
                  <a:off x="7740650" y="3131095"/>
                  <a:ext cx="1476375" cy="184467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7" name="Rectangle 266"/>
                <p:cNvSpPr/>
                <p:nvPr/>
              </p:nvSpPr>
              <p:spPr bwMode="auto">
                <a:xfrm>
                  <a:off x="7740650" y="3254375"/>
                  <a:ext cx="1476375" cy="1844675"/>
                </a:xfrm>
                <a:prstGeom prst="rect">
                  <a:avLst/>
                </a:prstGeom>
                <a:solidFill>
                  <a:schemeClr val="bg2">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66" name="Group 265"/>
              <p:cNvGrpSpPr/>
              <p:nvPr/>
            </p:nvGrpSpPr>
            <p:grpSpPr>
              <a:xfrm>
                <a:off x="7861286" y="3300413"/>
                <a:ext cx="182880" cy="90578"/>
                <a:chOff x="7861286" y="3300413"/>
                <a:chExt cx="182880" cy="90578"/>
              </a:xfrm>
            </p:grpSpPr>
            <p:sp>
              <p:nvSpPr>
                <p:cNvPr id="207" name="Rectangle 206"/>
                <p:cNvSpPr/>
                <p:nvPr/>
              </p:nvSpPr>
              <p:spPr bwMode="auto">
                <a:xfrm>
                  <a:off x="7861286" y="3300413"/>
                  <a:ext cx="13335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8" name="Rectangle 207"/>
                <p:cNvSpPr/>
                <p:nvPr/>
              </p:nvSpPr>
              <p:spPr bwMode="auto">
                <a:xfrm>
                  <a:off x="7861286" y="3363559"/>
                  <a:ext cx="18288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65" name="Group 264"/>
              <p:cNvGrpSpPr/>
              <p:nvPr/>
            </p:nvGrpSpPr>
            <p:grpSpPr>
              <a:xfrm>
                <a:off x="7923541" y="3475943"/>
                <a:ext cx="1158557" cy="228744"/>
                <a:chOff x="7923541" y="3488009"/>
                <a:chExt cx="1158557" cy="228744"/>
              </a:xfrm>
            </p:grpSpPr>
            <p:sp>
              <p:nvSpPr>
                <p:cNvPr id="209" name="Rectangle 208"/>
                <p:cNvSpPr/>
                <p:nvPr/>
              </p:nvSpPr>
              <p:spPr bwMode="auto">
                <a:xfrm>
                  <a:off x="7923541" y="3488009"/>
                  <a:ext cx="36576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0" name="Rectangle 209"/>
                <p:cNvSpPr/>
                <p:nvPr/>
              </p:nvSpPr>
              <p:spPr bwMode="auto">
                <a:xfrm>
                  <a:off x="8350578" y="3488009"/>
                  <a:ext cx="36576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1" name="Rectangle 210"/>
                <p:cNvSpPr/>
                <p:nvPr/>
              </p:nvSpPr>
              <p:spPr bwMode="auto">
                <a:xfrm>
                  <a:off x="7984818" y="3555304"/>
                  <a:ext cx="13716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2" name="Rectangle 211"/>
                <p:cNvSpPr/>
                <p:nvPr/>
              </p:nvSpPr>
              <p:spPr bwMode="auto">
                <a:xfrm>
                  <a:off x="8166592" y="3555304"/>
                  <a:ext cx="22860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3" name="Rectangle 212"/>
                <p:cNvSpPr/>
                <p:nvPr/>
              </p:nvSpPr>
              <p:spPr bwMode="auto">
                <a:xfrm>
                  <a:off x="8044166" y="3621022"/>
                  <a:ext cx="32004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4" name="Rectangle 213"/>
                <p:cNvSpPr/>
                <p:nvPr/>
              </p:nvSpPr>
              <p:spPr bwMode="auto">
                <a:xfrm>
                  <a:off x="8416440" y="3621022"/>
                  <a:ext cx="118872"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5" name="Rectangle 214"/>
                <p:cNvSpPr/>
                <p:nvPr/>
              </p:nvSpPr>
              <p:spPr bwMode="auto">
                <a:xfrm>
                  <a:off x="8106421" y="3689321"/>
                  <a:ext cx="3657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6" name="Rectangle 215"/>
                <p:cNvSpPr/>
                <p:nvPr/>
              </p:nvSpPr>
              <p:spPr bwMode="auto">
                <a:xfrm>
                  <a:off x="8533458" y="3689321"/>
                  <a:ext cx="54864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7" name="Rectangle 216"/>
                <p:cNvSpPr/>
                <p:nvPr/>
              </p:nvSpPr>
              <p:spPr bwMode="auto">
                <a:xfrm>
                  <a:off x="8597825" y="3617048"/>
                  <a:ext cx="246888"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64" name="Group 263"/>
              <p:cNvGrpSpPr/>
              <p:nvPr/>
            </p:nvGrpSpPr>
            <p:grpSpPr>
              <a:xfrm>
                <a:off x="7861286" y="3789639"/>
                <a:ext cx="303354" cy="90756"/>
                <a:chOff x="7861286" y="3793332"/>
                <a:chExt cx="303354" cy="90756"/>
              </a:xfrm>
            </p:grpSpPr>
            <p:sp>
              <p:nvSpPr>
                <p:cNvPr id="218" name="Rectangle 217"/>
                <p:cNvSpPr/>
                <p:nvPr/>
              </p:nvSpPr>
              <p:spPr bwMode="auto">
                <a:xfrm>
                  <a:off x="7861286" y="3793332"/>
                  <a:ext cx="228600"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9" name="Rectangle 218"/>
                <p:cNvSpPr/>
                <p:nvPr/>
              </p:nvSpPr>
              <p:spPr bwMode="auto">
                <a:xfrm>
                  <a:off x="7926896" y="3856656"/>
                  <a:ext cx="237744"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63" name="Group 262"/>
              <p:cNvGrpSpPr/>
              <p:nvPr/>
            </p:nvGrpSpPr>
            <p:grpSpPr>
              <a:xfrm>
                <a:off x="7861286" y="3965347"/>
                <a:ext cx="977279" cy="294462"/>
                <a:chOff x="7861286" y="3976867"/>
                <a:chExt cx="977279" cy="294462"/>
              </a:xfrm>
            </p:grpSpPr>
            <p:sp>
              <p:nvSpPr>
                <p:cNvPr id="220" name="Rectangle 219"/>
                <p:cNvSpPr/>
                <p:nvPr/>
              </p:nvSpPr>
              <p:spPr bwMode="auto">
                <a:xfrm>
                  <a:off x="7861286" y="3976867"/>
                  <a:ext cx="182880" cy="27432"/>
                </a:xfrm>
                <a:prstGeom prst="rect">
                  <a:avLst/>
                </a:prstGeom>
                <a:solidFill>
                  <a:schemeClr val="bg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1" name="Rectangle 220"/>
                <p:cNvSpPr/>
                <p:nvPr/>
              </p:nvSpPr>
              <p:spPr bwMode="auto">
                <a:xfrm>
                  <a:off x="8120862" y="3976867"/>
                  <a:ext cx="41148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3" name="Rectangle 222"/>
                <p:cNvSpPr/>
                <p:nvPr/>
              </p:nvSpPr>
              <p:spPr bwMode="auto">
                <a:xfrm>
                  <a:off x="7925728" y="4044664"/>
                  <a:ext cx="45720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4" name="Rectangle 223"/>
                <p:cNvSpPr/>
                <p:nvPr/>
              </p:nvSpPr>
              <p:spPr bwMode="auto">
                <a:xfrm>
                  <a:off x="7983513" y="4109880"/>
                  <a:ext cx="18288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5" name="Rectangle 224"/>
                <p:cNvSpPr/>
                <p:nvPr/>
              </p:nvSpPr>
              <p:spPr bwMode="auto">
                <a:xfrm>
                  <a:off x="8236731" y="4109880"/>
                  <a:ext cx="22860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6" name="Rectangle 225"/>
                <p:cNvSpPr/>
                <p:nvPr/>
              </p:nvSpPr>
              <p:spPr bwMode="auto">
                <a:xfrm>
                  <a:off x="8045768" y="4178179"/>
                  <a:ext cx="3657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7" name="Rectangle 226"/>
                <p:cNvSpPr/>
                <p:nvPr/>
              </p:nvSpPr>
              <p:spPr bwMode="auto">
                <a:xfrm>
                  <a:off x="8472805" y="4178179"/>
                  <a:ext cx="3657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8" name="Rectangle 227"/>
                <p:cNvSpPr/>
                <p:nvPr/>
              </p:nvSpPr>
              <p:spPr bwMode="auto">
                <a:xfrm>
                  <a:off x="8537172" y="4105906"/>
                  <a:ext cx="246888"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9" name="Rectangle 228"/>
                <p:cNvSpPr/>
                <p:nvPr/>
              </p:nvSpPr>
              <p:spPr bwMode="auto">
                <a:xfrm>
                  <a:off x="8105939" y="4243897"/>
                  <a:ext cx="41148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62" name="Group 261"/>
              <p:cNvGrpSpPr/>
              <p:nvPr/>
            </p:nvGrpSpPr>
            <p:grpSpPr>
              <a:xfrm>
                <a:off x="7861286" y="4344761"/>
                <a:ext cx="1102374" cy="228744"/>
                <a:chOff x="7861286" y="4351628"/>
                <a:chExt cx="1102374" cy="228744"/>
              </a:xfrm>
            </p:grpSpPr>
            <p:sp>
              <p:nvSpPr>
                <p:cNvPr id="230" name="Rectangle 229"/>
                <p:cNvSpPr/>
                <p:nvPr/>
              </p:nvSpPr>
              <p:spPr bwMode="auto">
                <a:xfrm>
                  <a:off x="7861286" y="4351628"/>
                  <a:ext cx="13716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2" name="Rectangle 231"/>
                <p:cNvSpPr/>
                <p:nvPr/>
              </p:nvSpPr>
              <p:spPr bwMode="auto">
                <a:xfrm>
                  <a:off x="7924165" y="4418923"/>
                  <a:ext cx="228600" cy="27432"/>
                </a:xfrm>
                <a:prstGeom prst="rect">
                  <a:avLst/>
                </a:prstGeom>
                <a:solidFill>
                  <a:schemeClr val="bg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3" name="Rectangle 232"/>
                <p:cNvSpPr/>
                <p:nvPr/>
              </p:nvSpPr>
              <p:spPr bwMode="auto">
                <a:xfrm>
                  <a:off x="8232140" y="4418923"/>
                  <a:ext cx="73152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4" name="Rectangle 233"/>
                <p:cNvSpPr/>
                <p:nvPr/>
              </p:nvSpPr>
              <p:spPr bwMode="auto">
                <a:xfrm>
                  <a:off x="7983513" y="4484641"/>
                  <a:ext cx="3657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6" name="Rectangle 235"/>
                <p:cNvSpPr/>
                <p:nvPr/>
              </p:nvSpPr>
              <p:spPr bwMode="auto">
                <a:xfrm>
                  <a:off x="8045768" y="4552940"/>
                  <a:ext cx="50292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8" name="Rectangle 237"/>
                <p:cNvSpPr/>
                <p:nvPr/>
              </p:nvSpPr>
              <p:spPr bwMode="auto">
                <a:xfrm>
                  <a:off x="8422871" y="4480667"/>
                  <a:ext cx="310896"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61" name="Group 260"/>
              <p:cNvGrpSpPr/>
              <p:nvPr/>
            </p:nvGrpSpPr>
            <p:grpSpPr>
              <a:xfrm>
                <a:off x="7983513" y="4658457"/>
                <a:ext cx="1116116" cy="161449"/>
                <a:chOff x="7983513" y="4654652"/>
                <a:chExt cx="1116116" cy="161449"/>
              </a:xfrm>
            </p:grpSpPr>
            <p:sp>
              <p:nvSpPr>
                <p:cNvPr id="248" name="Rectangle 247"/>
                <p:cNvSpPr/>
                <p:nvPr/>
              </p:nvSpPr>
              <p:spPr bwMode="auto">
                <a:xfrm>
                  <a:off x="7983513" y="4654652"/>
                  <a:ext cx="5943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9" name="Rectangle 248"/>
                <p:cNvSpPr/>
                <p:nvPr/>
              </p:nvSpPr>
              <p:spPr bwMode="auto">
                <a:xfrm>
                  <a:off x="8043050" y="4720370"/>
                  <a:ext cx="32004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0" name="Rectangle 249"/>
                <p:cNvSpPr/>
                <p:nvPr/>
              </p:nvSpPr>
              <p:spPr bwMode="auto">
                <a:xfrm>
                  <a:off x="8415324" y="4720370"/>
                  <a:ext cx="118872"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1" name="Rectangle 250"/>
                <p:cNvSpPr/>
                <p:nvPr/>
              </p:nvSpPr>
              <p:spPr bwMode="auto">
                <a:xfrm>
                  <a:off x="8105305" y="4788669"/>
                  <a:ext cx="32004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2" name="Rectangle 251"/>
                <p:cNvSpPr/>
                <p:nvPr/>
              </p:nvSpPr>
              <p:spPr bwMode="auto">
                <a:xfrm>
                  <a:off x="8487103" y="4788669"/>
                  <a:ext cx="18288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3" name="Rectangle 252"/>
                <p:cNvSpPr/>
                <p:nvPr/>
              </p:nvSpPr>
              <p:spPr bwMode="auto">
                <a:xfrm>
                  <a:off x="8596709" y="4716396"/>
                  <a:ext cx="502920"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4" name="Rectangle 253"/>
                <p:cNvSpPr/>
                <p:nvPr/>
              </p:nvSpPr>
              <p:spPr bwMode="auto">
                <a:xfrm>
                  <a:off x="8727738" y="4788669"/>
                  <a:ext cx="18288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60" name="Group 259"/>
              <p:cNvGrpSpPr/>
              <p:nvPr/>
            </p:nvGrpSpPr>
            <p:grpSpPr>
              <a:xfrm>
                <a:off x="7861286" y="4904857"/>
                <a:ext cx="613124" cy="95731"/>
                <a:chOff x="7861286" y="4904857"/>
                <a:chExt cx="613124" cy="95731"/>
              </a:xfrm>
            </p:grpSpPr>
            <p:sp>
              <p:nvSpPr>
                <p:cNvPr id="255" name="Rectangle 254"/>
                <p:cNvSpPr/>
                <p:nvPr/>
              </p:nvSpPr>
              <p:spPr bwMode="auto">
                <a:xfrm>
                  <a:off x="7861286" y="4904857"/>
                  <a:ext cx="365760"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6" name="Rectangle 255"/>
                <p:cNvSpPr/>
                <p:nvPr/>
              </p:nvSpPr>
              <p:spPr bwMode="auto">
                <a:xfrm>
                  <a:off x="7923541" y="4973156"/>
                  <a:ext cx="246888"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7" name="Rectangle 256"/>
                <p:cNvSpPr/>
                <p:nvPr/>
              </p:nvSpPr>
              <p:spPr bwMode="auto">
                <a:xfrm>
                  <a:off x="8245810" y="4973156"/>
                  <a:ext cx="22860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374" name="Group 373"/>
            <p:cNvGrpSpPr/>
            <p:nvPr/>
          </p:nvGrpSpPr>
          <p:grpSpPr>
            <a:xfrm>
              <a:off x="9345911" y="3797978"/>
              <a:ext cx="1476375" cy="1967955"/>
              <a:chOff x="9345911" y="3124878"/>
              <a:chExt cx="1476375" cy="1967955"/>
            </a:xfrm>
          </p:grpSpPr>
          <p:grpSp>
            <p:nvGrpSpPr>
              <p:cNvPr id="277" name="Group 276"/>
              <p:cNvGrpSpPr/>
              <p:nvPr/>
            </p:nvGrpSpPr>
            <p:grpSpPr>
              <a:xfrm>
                <a:off x="9345911" y="3124878"/>
                <a:ext cx="1476375" cy="1967955"/>
                <a:chOff x="7740650" y="3131095"/>
                <a:chExt cx="1476375" cy="1967955"/>
              </a:xfrm>
            </p:grpSpPr>
            <p:sp>
              <p:nvSpPr>
                <p:cNvPr id="323" name="Rectangle 322"/>
                <p:cNvSpPr/>
                <p:nvPr/>
              </p:nvSpPr>
              <p:spPr bwMode="auto">
                <a:xfrm>
                  <a:off x="7740650" y="3131095"/>
                  <a:ext cx="1476375" cy="1844675"/>
                </a:xfrm>
                <a:prstGeom prst="rect">
                  <a:avLst/>
                </a:prstGeom>
                <a:solidFill>
                  <a:schemeClr val="tx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4" name="Rectangle 323"/>
                <p:cNvSpPr/>
                <p:nvPr/>
              </p:nvSpPr>
              <p:spPr bwMode="auto">
                <a:xfrm>
                  <a:off x="7740650" y="3254375"/>
                  <a:ext cx="1476375" cy="1844675"/>
                </a:xfrm>
                <a:prstGeom prst="rect">
                  <a:avLst/>
                </a:prstGeom>
                <a:solidFill>
                  <a:schemeClr val="bg2">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26" name="Rectangle 325"/>
              <p:cNvSpPr/>
              <p:nvPr/>
            </p:nvSpPr>
            <p:spPr bwMode="auto">
              <a:xfrm>
                <a:off x="9437493" y="4053432"/>
                <a:ext cx="363731" cy="304256"/>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7" name="Rectangle 326"/>
              <p:cNvSpPr/>
              <p:nvPr/>
            </p:nvSpPr>
            <p:spPr bwMode="auto">
              <a:xfrm>
                <a:off x="9898578" y="4053432"/>
                <a:ext cx="363731" cy="3042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8" name="Rectangle 327"/>
              <p:cNvSpPr/>
              <p:nvPr/>
            </p:nvSpPr>
            <p:spPr bwMode="auto">
              <a:xfrm>
                <a:off x="10362747" y="4053432"/>
                <a:ext cx="363731" cy="304256"/>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45" name="Group 344"/>
              <p:cNvGrpSpPr/>
              <p:nvPr/>
            </p:nvGrpSpPr>
            <p:grpSpPr>
              <a:xfrm>
                <a:off x="9437493" y="3559175"/>
                <a:ext cx="1288985" cy="117474"/>
                <a:chOff x="9437493" y="3559175"/>
                <a:chExt cx="1288985" cy="117474"/>
              </a:xfrm>
            </p:grpSpPr>
            <p:sp>
              <p:nvSpPr>
                <p:cNvPr id="329" name="Rectangle 328"/>
                <p:cNvSpPr/>
                <p:nvPr/>
              </p:nvSpPr>
              <p:spPr bwMode="auto">
                <a:xfrm>
                  <a:off x="9437493" y="3562035"/>
                  <a:ext cx="1288985" cy="114614"/>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3" name="Rectangle 342"/>
                <p:cNvSpPr/>
                <p:nvPr/>
              </p:nvSpPr>
              <p:spPr bwMode="auto">
                <a:xfrm>
                  <a:off x="9693073" y="3559175"/>
                  <a:ext cx="260552" cy="117474"/>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0" name="Rectangle 329"/>
                <p:cNvSpPr/>
                <p:nvPr/>
              </p:nvSpPr>
              <p:spPr bwMode="auto">
                <a:xfrm>
                  <a:off x="9496177"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1" name="Rectangle 330"/>
                <p:cNvSpPr/>
                <p:nvPr/>
              </p:nvSpPr>
              <p:spPr bwMode="auto">
                <a:xfrm>
                  <a:off x="9754570"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2" name="Rectangle 331"/>
                <p:cNvSpPr/>
                <p:nvPr/>
              </p:nvSpPr>
              <p:spPr bwMode="auto">
                <a:xfrm>
                  <a:off x="10012963"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3" name="Rectangle 332"/>
                <p:cNvSpPr/>
                <p:nvPr/>
              </p:nvSpPr>
              <p:spPr bwMode="auto">
                <a:xfrm>
                  <a:off x="10271356"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4" name="Rectangle 333"/>
                <p:cNvSpPr/>
                <p:nvPr/>
              </p:nvSpPr>
              <p:spPr bwMode="auto">
                <a:xfrm>
                  <a:off x="10529747"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42" name="Group 341"/>
              <p:cNvGrpSpPr/>
              <p:nvPr/>
            </p:nvGrpSpPr>
            <p:grpSpPr>
              <a:xfrm>
                <a:off x="9465450" y="3797545"/>
                <a:ext cx="1188720" cy="146051"/>
                <a:chOff x="9465450" y="3797545"/>
                <a:chExt cx="1188720" cy="146051"/>
              </a:xfrm>
            </p:grpSpPr>
            <p:sp>
              <p:nvSpPr>
                <p:cNvPr id="336" name="Rectangle 335"/>
                <p:cNvSpPr/>
                <p:nvPr/>
              </p:nvSpPr>
              <p:spPr bwMode="auto">
                <a:xfrm>
                  <a:off x="9527973" y="3797545"/>
                  <a:ext cx="603504"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7" name="Rectangle 336"/>
                <p:cNvSpPr/>
                <p:nvPr/>
              </p:nvSpPr>
              <p:spPr bwMode="auto">
                <a:xfrm>
                  <a:off x="10205226" y="3797545"/>
                  <a:ext cx="393192"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8" name="Rectangle 337"/>
                <p:cNvSpPr/>
                <p:nvPr/>
              </p:nvSpPr>
              <p:spPr bwMode="auto">
                <a:xfrm>
                  <a:off x="9465450" y="3856854"/>
                  <a:ext cx="1188720"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9" name="Rectangle 338"/>
                <p:cNvSpPr/>
                <p:nvPr/>
              </p:nvSpPr>
              <p:spPr bwMode="auto">
                <a:xfrm>
                  <a:off x="9531407" y="3916164"/>
                  <a:ext cx="292608"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0" name="Rectangle 339"/>
                <p:cNvSpPr/>
                <p:nvPr/>
              </p:nvSpPr>
              <p:spPr bwMode="auto">
                <a:xfrm>
                  <a:off x="9898578" y="3916164"/>
                  <a:ext cx="118872"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1" name="Rectangle 340"/>
                <p:cNvSpPr/>
                <p:nvPr/>
              </p:nvSpPr>
              <p:spPr bwMode="auto">
                <a:xfrm>
                  <a:off x="10086354" y="3916164"/>
                  <a:ext cx="512064"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47" name="Group 346"/>
              <p:cNvGrpSpPr/>
              <p:nvPr/>
            </p:nvGrpSpPr>
            <p:grpSpPr>
              <a:xfrm>
                <a:off x="9465719" y="3362734"/>
                <a:ext cx="731520" cy="88380"/>
                <a:chOff x="9465719" y="3362734"/>
                <a:chExt cx="731520" cy="88380"/>
              </a:xfrm>
            </p:grpSpPr>
            <p:sp>
              <p:nvSpPr>
                <p:cNvPr id="335" name="Rectangle 334"/>
                <p:cNvSpPr/>
                <p:nvPr/>
              </p:nvSpPr>
              <p:spPr bwMode="auto">
                <a:xfrm>
                  <a:off x="9465719" y="3362734"/>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6" name="Rectangle 345"/>
                <p:cNvSpPr/>
                <p:nvPr/>
              </p:nvSpPr>
              <p:spPr bwMode="auto">
                <a:xfrm>
                  <a:off x="9465719" y="3423682"/>
                  <a:ext cx="73152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54" name="Group 353"/>
              <p:cNvGrpSpPr/>
              <p:nvPr/>
            </p:nvGrpSpPr>
            <p:grpSpPr>
              <a:xfrm>
                <a:off x="9434530" y="4405572"/>
                <a:ext cx="356616" cy="212071"/>
                <a:chOff x="9434530" y="4405572"/>
                <a:chExt cx="356616" cy="212071"/>
              </a:xfrm>
            </p:grpSpPr>
            <p:sp>
              <p:nvSpPr>
                <p:cNvPr id="349" name="Rectangle 348"/>
                <p:cNvSpPr/>
                <p:nvPr/>
              </p:nvSpPr>
              <p:spPr bwMode="auto">
                <a:xfrm>
                  <a:off x="9434530" y="4405572"/>
                  <a:ext cx="292608"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0" name="Rectangle 349"/>
                <p:cNvSpPr/>
                <p:nvPr/>
              </p:nvSpPr>
              <p:spPr bwMode="auto">
                <a:xfrm>
                  <a:off x="9434530" y="4467118"/>
                  <a:ext cx="22860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1" name="Rectangle 350"/>
                <p:cNvSpPr/>
                <p:nvPr/>
              </p:nvSpPr>
              <p:spPr bwMode="auto">
                <a:xfrm>
                  <a:off x="9434530" y="4528664"/>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2" name="Rectangle 351"/>
                <p:cNvSpPr/>
                <p:nvPr/>
              </p:nvSpPr>
              <p:spPr bwMode="auto">
                <a:xfrm>
                  <a:off x="9663130" y="4528664"/>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3" name="Rectangle 352"/>
                <p:cNvSpPr/>
                <p:nvPr/>
              </p:nvSpPr>
              <p:spPr bwMode="auto">
                <a:xfrm>
                  <a:off x="9434530" y="4590211"/>
                  <a:ext cx="292608"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61" name="Rectangle 360"/>
              <p:cNvSpPr/>
              <p:nvPr/>
            </p:nvSpPr>
            <p:spPr bwMode="auto">
              <a:xfrm>
                <a:off x="10134026" y="4466701"/>
                <a:ext cx="118872"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63" name="Group 362"/>
              <p:cNvGrpSpPr/>
              <p:nvPr/>
            </p:nvGrpSpPr>
            <p:grpSpPr>
              <a:xfrm>
                <a:off x="9898578" y="4405572"/>
                <a:ext cx="365760" cy="212071"/>
                <a:chOff x="9898578" y="4405572"/>
                <a:chExt cx="365760" cy="212071"/>
              </a:xfrm>
            </p:grpSpPr>
            <p:grpSp>
              <p:nvGrpSpPr>
                <p:cNvPr id="355" name="Group 354"/>
                <p:cNvGrpSpPr/>
                <p:nvPr/>
              </p:nvGrpSpPr>
              <p:grpSpPr>
                <a:xfrm>
                  <a:off x="9898578" y="4405572"/>
                  <a:ext cx="365760" cy="212071"/>
                  <a:chOff x="9434530" y="4405572"/>
                  <a:chExt cx="365760" cy="212071"/>
                </a:xfrm>
              </p:grpSpPr>
              <p:sp>
                <p:nvSpPr>
                  <p:cNvPr id="356" name="Rectangle 355"/>
                  <p:cNvSpPr/>
                  <p:nvPr/>
                </p:nvSpPr>
                <p:spPr bwMode="auto">
                  <a:xfrm>
                    <a:off x="9434530" y="4405572"/>
                    <a:ext cx="32004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7" name="Rectangle 356"/>
                  <p:cNvSpPr/>
                  <p:nvPr/>
                </p:nvSpPr>
                <p:spPr bwMode="auto">
                  <a:xfrm>
                    <a:off x="9434530" y="4467118"/>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8" name="Rectangle 357"/>
                  <p:cNvSpPr/>
                  <p:nvPr/>
                </p:nvSpPr>
                <p:spPr bwMode="auto">
                  <a:xfrm>
                    <a:off x="9434530" y="4528664"/>
                    <a:ext cx="36576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0" name="Rectangle 359"/>
                  <p:cNvSpPr/>
                  <p:nvPr/>
                </p:nvSpPr>
                <p:spPr bwMode="auto">
                  <a:xfrm>
                    <a:off x="9434530" y="4590211"/>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62" name="Rectangle 361"/>
                <p:cNvSpPr/>
                <p:nvPr/>
              </p:nvSpPr>
              <p:spPr bwMode="auto">
                <a:xfrm>
                  <a:off x="10067469" y="4589888"/>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72" name="Group 371"/>
              <p:cNvGrpSpPr/>
              <p:nvPr/>
            </p:nvGrpSpPr>
            <p:grpSpPr>
              <a:xfrm>
                <a:off x="10358034" y="4405249"/>
                <a:ext cx="365760" cy="212071"/>
                <a:chOff x="10358034" y="4405249"/>
                <a:chExt cx="365760" cy="212071"/>
              </a:xfrm>
            </p:grpSpPr>
            <p:sp>
              <p:nvSpPr>
                <p:cNvPr id="367" name="Rectangle 366"/>
                <p:cNvSpPr/>
                <p:nvPr/>
              </p:nvSpPr>
              <p:spPr bwMode="auto">
                <a:xfrm>
                  <a:off x="10358034" y="4405249"/>
                  <a:ext cx="36576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8" name="Rectangle 367"/>
                <p:cNvSpPr/>
                <p:nvPr/>
              </p:nvSpPr>
              <p:spPr bwMode="auto">
                <a:xfrm>
                  <a:off x="10358034" y="4466795"/>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9" name="Rectangle 368"/>
                <p:cNvSpPr/>
                <p:nvPr/>
              </p:nvSpPr>
              <p:spPr bwMode="auto">
                <a:xfrm>
                  <a:off x="10358034" y="4528341"/>
                  <a:ext cx="27432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0" name="Rectangle 369"/>
                <p:cNvSpPr/>
                <p:nvPr/>
              </p:nvSpPr>
              <p:spPr bwMode="auto">
                <a:xfrm>
                  <a:off x="10358034" y="4589888"/>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6" name="Rectangle 365"/>
                <p:cNvSpPr/>
                <p:nvPr/>
              </p:nvSpPr>
              <p:spPr bwMode="auto">
                <a:xfrm>
                  <a:off x="10589183" y="4589565"/>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1" name="Rectangle 370"/>
                <p:cNvSpPr/>
                <p:nvPr/>
              </p:nvSpPr>
              <p:spPr bwMode="auto">
                <a:xfrm>
                  <a:off x="10534319" y="4466701"/>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73" name="Rectangle 372"/>
              <p:cNvSpPr/>
              <p:nvPr/>
            </p:nvSpPr>
            <p:spPr bwMode="auto">
              <a:xfrm>
                <a:off x="9434530" y="4725489"/>
                <a:ext cx="1289264" cy="247194"/>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81" name="Group 380"/>
            <p:cNvGrpSpPr/>
            <p:nvPr/>
          </p:nvGrpSpPr>
          <p:grpSpPr>
            <a:xfrm>
              <a:off x="10915566" y="4874213"/>
              <a:ext cx="536092" cy="799475"/>
              <a:chOff x="5951537" y="5232400"/>
              <a:chExt cx="365126" cy="544513"/>
            </a:xfrm>
          </p:grpSpPr>
          <p:sp>
            <p:nvSpPr>
              <p:cNvPr id="377" name="AutoShape 7"/>
              <p:cNvSpPr>
                <a:spLocks noChangeAspect="1" noChangeArrowheads="1" noTextEdit="1"/>
              </p:cNvSpPr>
              <p:nvPr/>
            </p:nvSpPr>
            <p:spPr bwMode="auto">
              <a:xfrm>
                <a:off x="5959475" y="5235575"/>
                <a:ext cx="354013"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378" name="Freeform 9"/>
              <p:cNvSpPr>
                <a:spLocks/>
              </p:cNvSpPr>
              <p:nvPr/>
            </p:nvSpPr>
            <p:spPr bwMode="auto">
              <a:xfrm>
                <a:off x="5951537" y="5232400"/>
                <a:ext cx="365126" cy="544513"/>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379" name="Freeform 10"/>
              <p:cNvSpPr>
                <a:spLocks/>
              </p:cNvSpPr>
              <p:nvPr/>
            </p:nvSpPr>
            <p:spPr bwMode="auto">
              <a:xfrm>
                <a:off x="6115050" y="5303838"/>
                <a:ext cx="38100" cy="134938"/>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solidFill>
                <a:schemeClr val="bg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380" name="Rectangle 11"/>
              <p:cNvSpPr>
                <a:spLocks noChangeArrowheads="1"/>
              </p:cNvSpPr>
              <p:nvPr/>
            </p:nvSpPr>
            <p:spPr bwMode="auto">
              <a:xfrm>
                <a:off x="6129338" y="5232400"/>
                <a:ext cx="11113" cy="29210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grpSp>
        <p:grpSp>
          <p:nvGrpSpPr>
            <p:cNvPr id="397" name="Group 396"/>
            <p:cNvGrpSpPr/>
            <p:nvPr/>
          </p:nvGrpSpPr>
          <p:grpSpPr>
            <a:xfrm>
              <a:off x="10929938" y="2701925"/>
              <a:ext cx="1168400" cy="1011238"/>
              <a:chOff x="10929938" y="2028825"/>
              <a:chExt cx="1168400" cy="1011238"/>
            </a:xfrm>
          </p:grpSpPr>
          <p:sp>
            <p:nvSpPr>
              <p:cNvPr id="385" name="Freeform 15"/>
              <p:cNvSpPr>
                <a:spLocks noEditPoints="1"/>
              </p:cNvSpPr>
              <p:nvPr/>
            </p:nvSpPr>
            <p:spPr bwMode="auto">
              <a:xfrm>
                <a:off x="10929938" y="2028825"/>
                <a:ext cx="1168400" cy="1011238"/>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386" name="Freeform 16"/>
              <p:cNvSpPr>
                <a:spLocks/>
              </p:cNvSpPr>
              <p:nvPr/>
            </p:nvSpPr>
            <p:spPr bwMode="auto">
              <a:xfrm>
                <a:off x="11077576" y="2424113"/>
                <a:ext cx="120650" cy="150813"/>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387" name="Freeform 17"/>
              <p:cNvSpPr>
                <a:spLocks/>
              </p:cNvSpPr>
              <p:nvPr/>
            </p:nvSpPr>
            <p:spPr bwMode="auto">
              <a:xfrm>
                <a:off x="11256963" y="2427288"/>
                <a:ext cx="79375" cy="147638"/>
              </a:xfrm>
              <a:custGeom>
                <a:avLst/>
                <a:gdLst>
                  <a:gd name="T0" fmla="*/ 50 w 50"/>
                  <a:gd name="T1" fmla="*/ 93 h 93"/>
                  <a:gd name="T2" fmla="*/ 0 w 50"/>
                  <a:gd name="T3" fmla="*/ 93 h 93"/>
                  <a:gd name="T4" fmla="*/ 0 w 50"/>
                  <a:gd name="T5" fmla="*/ 0 h 93"/>
                  <a:gd name="T6" fmla="*/ 47 w 50"/>
                  <a:gd name="T7" fmla="*/ 0 h 93"/>
                  <a:gd name="T8" fmla="*/ 47 w 50"/>
                  <a:gd name="T9" fmla="*/ 9 h 93"/>
                  <a:gd name="T10" fmla="*/ 11 w 50"/>
                  <a:gd name="T11" fmla="*/ 9 h 93"/>
                  <a:gd name="T12" fmla="*/ 11 w 50"/>
                  <a:gd name="T13" fmla="*/ 39 h 93"/>
                  <a:gd name="T14" fmla="*/ 45 w 50"/>
                  <a:gd name="T15" fmla="*/ 39 h 93"/>
                  <a:gd name="T16" fmla="*/ 45 w 50"/>
                  <a:gd name="T17" fmla="*/ 50 h 93"/>
                  <a:gd name="T18" fmla="*/ 11 w 50"/>
                  <a:gd name="T19" fmla="*/ 50 h 93"/>
                  <a:gd name="T20" fmla="*/ 11 w 50"/>
                  <a:gd name="T21" fmla="*/ 83 h 93"/>
                  <a:gd name="T22" fmla="*/ 50 w 50"/>
                  <a:gd name="T23" fmla="*/ 83 h 93"/>
                  <a:gd name="T24" fmla="*/ 50 w 50"/>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93">
                    <a:moveTo>
                      <a:pt x="50" y="93"/>
                    </a:moveTo>
                    <a:lnTo>
                      <a:pt x="0" y="93"/>
                    </a:lnTo>
                    <a:lnTo>
                      <a:pt x="0" y="0"/>
                    </a:lnTo>
                    <a:lnTo>
                      <a:pt x="47" y="0"/>
                    </a:lnTo>
                    <a:lnTo>
                      <a:pt x="47" y="9"/>
                    </a:lnTo>
                    <a:lnTo>
                      <a:pt x="11" y="9"/>
                    </a:lnTo>
                    <a:lnTo>
                      <a:pt x="11" y="39"/>
                    </a:lnTo>
                    <a:lnTo>
                      <a:pt x="45" y="39"/>
                    </a:lnTo>
                    <a:lnTo>
                      <a:pt x="45" y="50"/>
                    </a:lnTo>
                    <a:lnTo>
                      <a:pt x="11" y="50"/>
                    </a:lnTo>
                    <a:lnTo>
                      <a:pt x="11" y="83"/>
                    </a:lnTo>
                    <a:lnTo>
                      <a:pt x="50" y="83"/>
                    </a:lnTo>
                    <a:lnTo>
                      <a:pt x="50" y="9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388" name="Freeform 18"/>
              <p:cNvSpPr>
                <a:spLocks/>
              </p:cNvSpPr>
              <p:nvPr/>
            </p:nvSpPr>
            <p:spPr bwMode="auto">
              <a:xfrm>
                <a:off x="11387138" y="2427288"/>
                <a:ext cx="79375" cy="147638"/>
              </a:xfrm>
              <a:custGeom>
                <a:avLst/>
                <a:gdLst>
                  <a:gd name="T0" fmla="*/ 50 w 50"/>
                  <a:gd name="T1" fmla="*/ 93 h 93"/>
                  <a:gd name="T2" fmla="*/ 0 w 50"/>
                  <a:gd name="T3" fmla="*/ 93 h 93"/>
                  <a:gd name="T4" fmla="*/ 0 w 50"/>
                  <a:gd name="T5" fmla="*/ 0 h 93"/>
                  <a:gd name="T6" fmla="*/ 48 w 50"/>
                  <a:gd name="T7" fmla="*/ 0 h 93"/>
                  <a:gd name="T8" fmla="*/ 48 w 50"/>
                  <a:gd name="T9" fmla="*/ 9 h 93"/>
                  <a:gd name="T10" fmla="*/ 11 w 50"/>
                  <a:gd name="T11" fmla="*/ 9 h 93"/>
                  <a:gd name="T12" fmla="*/ 11 w 50"/>
                  <a:gd name="T13" fmla="*/ 39 h 93"/>
                  <a:gd name="T14" fmla="*/ 45 w 50"/>
                  <a:gd name="T15" fmla="*/ 39 h 93"/>
                  <a:gd name="T16" fmla="*/ 45 w 50"/>
                  <a:gd name="T17" fmla="*/ 50 h 93"/>
                  <a:gd name="T18" fmla="*/ 11 w 50"/>
                  <a:gd name="T19" fmla="*/ 50 h 93"/>
                  <a:gd name="T20" fmla="*/ 11 w 50"/>
                  <a:gd name="T21" fmla="*/ 83 h 93"/>
                  <a:gd name="T22" fmla="*/ 50 w 50"/>
                  <a:gd name="T23" fmla="*/ 83 h 93"/>
                  <a:gd name="T24" fmla="*/ 50 w 50"/>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93">
                    <a:moveTo>
                      <a:pt x="50" y="93"/>
                    </a:moveTo>
                    <a:lnTo>
                      <a:pt x="0" y="93"/>
                    </a:lnTo>
                    <a:lnTo>
                      <a:pt x="0" y="0"/>
                    </a:lnTo>
                    <a:lnTo>
                      <a:pt x="48" y="0"/>
                    </a:lnTo>
                    <a:lnTo>
                      <a:pt x="48" y="9"/>
                    </a:lnTo>
                    <a:lnTo>
                      <a:pt x="11" y="9"/>
                    </a:lnTo>
                    <a:lnTo>
                      <a:pt x="11" y="39"/>
                    </a:lnTo>
                    <a:lnTo>
                      <a:pt x="45" y="39"/>
                    </a:lnTo>
                    <a:lnTo>
                      <a:pt x="45" y="50"/>
                    </a:lnTo>
                    <a:lnTo>
                      <a:pt x="11" y="50"/>
                    </a:lnTo>
                    <a:lnTo>
                      <a:pt x="11" y="83"/>
                    </a:lnTo>
                    <a:lnTo>
                      <a:pt x="50" y="83"/>
                    </a:lnTo>
                    <a:lnTo>
                      <a:pt x="50" y="9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389" name="Freeform 19"/>
              <p:cNvSpPr>
                <a:spLocks/>
              </p:cNvSpPr>
              <p:nvPr/>
            </p:nvSpPr>
            <p:spPr bwMode="auto">
              <a:xfrm>
                <a:off x="11517313" y="2427288"/>
                <a:ext cx="103188" cy="147638"/>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390" name="Freeform 20"/>
              <p:cNvSpPr>
                <a:spLocks noEditPoints="1"/>
              </p:cNvSpPr>
              <p:nvPr/>
            </p:nvSpPr>
            <p:spPr bwMode="auto">
              <a:xfrm>
                <a:off x="10929938" y="2028825"/>
                <a:ext cx="1168400" cy="1011238"/>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391" name="Freeform 21"/>
              <p:cNvSpPr>
                <a:spLocks/>
              </p:cNvSpPr>
              <p:nvPr/>
            </p:nvSpPr>
            <p:spPr bwMode="auto">
              <a:xfrm>
                <a:off x="11077576" y="2424113"/>
                <a:ext cx="120650" cy="150813"/>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392" name="Freeform 22"/>
              <p:cNvSpPr>
                <a:spLocks/>
              </p:cNvSpPr>
              <p:nvPr/>
            </p:nvSpPr>
            <p:spPr bwMode="auto">
              <a:xfrm>
                <a:off x="11256963" y="2427288"/>
                <a:ext cx="79375" cy="147638"/>
              </a:xfrm>
              <a:custGeom>
                <a:avLst/>
                <a:gdLst>
                  <a:gd name="T0" fmla="*/ 50 w 50"/>
                  <a:gd name="T1" fmla="*/ 93 h 93"/>
                  <a:gd name="T2" fmla="*/ 0 w 50"/>
                  <a:gd name="T3" fmla="*/ 93 h 93"/>
                  <a:gd name="T4" fmla="*/ 0 w 50"/>
                  <a:gd name="T5" fmla="*/ 0 h 93"/>
                  <a:gd name="T6" fmla="*/ 47 w 50"/>
                  <a:gd name="T7" fmla="*/ 0 h 93"/>
                  <a:gd name="T8" fmla="*/ 47 w 50"/>
                  <a:gd name="T9" fmla="*/ 9 h 93"/>
                  <a:gd name="T10" fmla="*/ 11 w 50"/>
                  <a:gd name="T11" fmla="*/ 9 h 93"/>
                  <a:gd name="T12" fmla="*/ 11 w 50"/>
                  <a:gd name="T13" fmla="*/ 39 h 93"/>
                  <a:gd name="T14" fmla="*/ 45 w 50"/>
                  <a:gd name="T15" fmla="*/ 39 h 93"/>
                  <a:gd name="T16" fmla="*/ 45 w 50"/>
                  <a:gd name="T17" fmla="*/ 50 h 93"/>
                  <a:gd name="T18" fmla="*/ 11 w 50"/>
                  <a:gd name="T19" fmla="*/ 50 h 93"/>
                  <a:gd name="T20" fmla="*/ 11 w 50"/>
                  <a:gd name="T21" fmla="*/ 83 h 93"/>
                  <a:gd name="T22" fmla="*/ 50 w 50"/>
                  <a:gd name="T23" fmla="*/ 83 h 93"/>
                  <a:gd name="T24" fmla="*/ 50 w 50"/>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93">
                    <a:moveTo>
                      <a:pt x="50" y="93"/>
                    </a:moveTo>
                    <a:lnTo>
                      <a:pt x="0" y="93"/>
                    </a:lnTo>
                    <a:lnTo>
                      <a:pt x="0" y="0"/>
                    </a:lnTo>
                    <a:lnTo>
                      <a:pt x="47" y="0"/>
                    </a:lnTo>
                    <a:lnTo>
                      <a:pt x="47" y="9"/>
                    </a:lnTo>
                    <a:lnTo>
                      <a:pt x="11" y="9"/>
                    </a:lnTo>
                    <a:lnTo>
                      <a:pt x="11" y="39"/>
                    </a:lnTo>
                    <a:lnTo>
                      <a:pt x="45" y="39"/>
                    </a:lnTo>
                    <a:lnTo>
                      <a:pt x="45" y="50"/>
                    </a:lnTo>
                    <a:lnTo>
                      <a:pt x="11" y="50"/>
                    </a:lnTo>
                    <a:lnTo>
                      <a:pt x="11" y="83"/>
                    </a:lnTo>
                    <a:lnTo>
                      <a:pt x="50" y="83"/>
                    </a:lnTo>
                    <a:lnTo>
                      <a:pt x="50"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393" name="Freeform 23"/>
              <p:cNvSpPr>
                <a:spLocks/>
              </p:cNvSpPr>
              <p:nvPr/>
            </p:nvSpPr>
            <p:spPr bwMode="auto">
              <a:xfrm>
                <a:off x="11387138" y="2427288"/>
                <a:ext cx="79375" cy="147638"/>
              </a:xfrm>
              <a:custGeom>
                <a:avLst/>
                <a:gdLst>
                  <a:gd name="T0" fmla="*/ 50 w 50"/>
                  <a:gd name="T1" fmla="*/ 93 h 93"/>
                  <a:gd name="T2" fmla="*/ 0 w 50"/>
                  <a:gd name="T3" fmla="*/ 93 h 93"/>
                  <a:gd name="T4" fmla="*/ 0 w 50"/>
                  <a:gd name="T5" fmla="*/ 0 h 93"/>
                  <a:gd name="T6" fmla="*/ 48 w 50"/>
                  <a:gd name="T7" fmla="*/ 0 h 93"/>
                  <a:gd name="T8" fmla="*/ 48 w 50"/>
                  <a:gd name="T9" fmla="*/ 9 h 93"/>
                  <a:gd name="T10" fmla="*/ 11 w 50"/>
                  <a:gd name="T11" fmla="*/ 9 h 93"/>
                  <a:gd name="T12" fmla="*/ 11 w 50"/>
                  <a:gd name="T13" fmla="*/ 39 h 93"/>
                  <a:gd name="T14" fmla="*/ 45 w 50"/>
                  <a:gd name="T15" fmla="*/ 39 h 93"/>
                  <a:gd name="T16" fmla="*/ 45 w 50"/>
                  <a:gd name="T17" fmla="*/ 50 h 93"/>
                  <a:gd name="T18" fmla="*/ 11 w 50"/>
                  <a:gd name="T19" fmla="*/ 50 h 93"/>
                  <a:gd name="T20" fmla="*/ 11 w 50"/>
                  <a:gd name="T21" fmla="*/ 83 h 93"/>
                  <a:gd name="T22" fmla="*/ 50 w 50"/>
                  <a:gd name="T23" fmla="*/ 83 h 93"/>
                  <a:gd name="T24" fmla="*/ 50 w 50"/>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93">
                    <a:moveTo>
                      <a:pt x="50" y="93"/>
                    </a:moveTo>
                    <a:lnTo>
                      <a:pt x="0" y="93"/>
                    </a:lnTo>
                    <a:lnTo>
                      <a:pt x="0" y="0"/>
                    </a:lnTo>
                    <a:lnTo>
                      <a:pt x="48" y="0"/>
                    </a:lnTo>
                    <a:lnTo>
                      <a:pt x="48" y="9"/>
                    </a:lnTo>
                    <a:lnTo>
                      <a:pt x="11" y="9"/>
                    </a:lnTo>
                    <a:lnTo>
                      <a:pt x="11" y="39"/>
                    </a:lnTo>
                    <a:lnTo>
                      <a:pt x="45" y="39"/>
                    </a:lnTo>
                    <a:lnTo>
                      <a:pt x="45" y="50"/>
                    </a:lnTo>
                    <a:lnTo>
                      <a:pt x="11" y="50"/>
                    </a:lnTo>
                    <a:lnTo>
                      <a:pt x="11" y="83"/>
                    </a:lnTo>
                    <a:lnTo>
                      <a:pt x="50" y="83"/>
                    </a:lnTo>
                    <a:lnTo>
                      <a:pt x="50"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394" name="Freeform 24"/>
              <p:cNvSpPr>
                <a:spLocks/>
              </p:cNvSpPr>
              <p:nvPr/>
            </p:nvSpPr>
            <p:spPr bwMode="auto">
              <a:xfrm>
                <a:off x="11517313" y="2427288"/>
                <a:ext cx="103188" cy="147638"/>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395" name="Rectangle 25"/>
              <p:cNvSpPr>
                <a:spLocks noChangeArrowheads="1"/>
              </p:cNvSpPr>
              <p:nvPr/>
            </p:nvSpPr>
            <p:spPr bwMode="auto">
              <a:xfrm>
                <a:off x="11764963" y="2220913"/>
                <a:ext cx="76200" cy="96838"/>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396" name="Rectangle 26"/>
              <p:cNvSpPr>
                <a:spLocks noChangeArrowheads="1"/>
              </p:cNvSpPr>
              <p:nvPr/>
            </p:nvSpPr>
            <p:spPr bwMode="auto">
              <a:xfrm>
                <a:off x="11764963" y="2686050"/>
                <a:ext cx="76200" cy="95250"/>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grpSp>
        <p:grpSp>
          <p:nvGrpSpPr>
            <p:cNvPr id="423" name="Group 422"/>
            <p:cNvGrpSpPr/>
            <p:nvPr/>
          </p:nvGrpSpPr>
          <p:grpSpPr>
            <a:xfrm>
              <a:off x="9311043" y="1715016"/>
              <a:ext cx="1509358" cy="1959682"/>
              <a:chOff x="9311043" y="1041916"/>
              <a:chExt cx="1509358" cy="1959682"/>
            </a:xfrm>
          </p:grpSpPr>
          <p:grpSp>
            <p:nvGrpSpPr>
              <p:cNvPr id="419" name="Group 418"/>
              <p:cNvGrpSpPr/>
              <p:nvPr/>
            </p:nvGrpSpPr>
            <p:grpSpPr>
              <a:xfrm>
                <a:off x="9311043" y="1041916"/>
                <a:ext cx="1509358" cy="1959682"/>
                <a:chOff x="2699562" y="3794641"/>
                <a:chExt cx="1412658" cy="1813061"/>
              </a:xfrm>
            </p:grpSpPr>
            <p:sp>
              <p:nvSpPr>
                <p:cNvPr id="403" name="Freeform 31"/>
                <p:cNvSpPr>
                  <a:spLocks/>
                </p:cNvSpPr>
                <p:nvPr/>
              </p:nvSpPr>
              <p:spPr bwMode="auto">
                <a:xfrm flipH="1">
                  <a:off x="2783003" y="3794641"/>
                  <a:ext cx="1329217" cy="1813061"/>
                </a:xfrm>
                <a:custGeom>
                  <a:avLst/>
                  <a:gdLst>
                    <a:gd name="T0" fmla="*/ 0 w 384"/>
                    <a:gd name="T1" fmla="*/ 28 h 474"/>
                    <a:gd name="T2" fmla="*/ 28 w 384"/>
                    <a:gd name="T3" fmla="*/ 0 h 474"/>
                    <a:gd name="T4" fmla="*/ 356 w 384"/>
                    <a:gd name="T5" fmla="*/ 0 h 474"/>
                    <a:gd name="T6" fmla="*/ 384 w 384"/>
                    <a:gd name="T7" fmla="*/ 28 h 474"/>
                    <a:gd name="T8" fmla="*/ 384 w 384"/>
                    <a:gd name="T9" fmla="*/ 445 h 474"/>
                    <a:gd name="T10" fmla="*/ 356 w 384"/>
                    <a:gd name="T11" fmla="*/ 474 h 474"/>
                    <a:gd name="T12" fmla="*/ 28 w 384"/>
                    <a:gd name="T13" fmla="*/ 474 h 474"/>
                    <a:gd name="T14" fmla="*/ 0 w 384"/>
                    <a:gd name="T15" fmla="*/ 445 h 474"/>
                    <a:gd name="T16" fmla="*/ 0 w 384"/>
                    <a:gd name="T17" fmla="*/ 28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474">
                      <a:moveTo>
                        <a:pt x="0" y="28"/>
                      </a:moveTo>
                      <a:cubicBezTo>
                        <a:pt x="0" y="13"/>
                        <a:pt x="12" y="0"/>
                        <a:pt x="28" y="0"/>
                      </a:cubicBezTo>
                      <a:cubicBezTo>
                        <a:pt x="356" y="0"/>
                        <a:pt x="356" y="0"/>
                        <a:pt x="356" y="0"/>
                      </a:cubicBezTo>
                      <a:cubicBezTo>
                        <a:pt x="371" y="0"/>
                        <a:pt x="384" y="13"/>
                        <a:pt x="384" y="28"/>
                      </a:cubicBezTo>
                      <a:cubicBezTo>
                        <a:pt x="384" y="445"/>
                        <a:pt x="384" y="445"/>
                        <a:pt x="384" y="445"/>
                      </a:cubicBezTo>
                      <a:cubicBezTo>
                        <a:pt x="384" y="461"/>
                        <a:pt x="371" y="474"/>
                        <a:pt x="356" y="474"/>
                      </a:cubicBezTo>
                      <a:cubicBezTo>
                        <a:pt x="28" y="474"/>
                        <a:pt x="28" y="474"/>
                        <a:pt x="28" y="474"/>
                      </a:cubicBezTo>
                      <a:cubicBezTo>
                        <a:pt x="12" y="474"/>
                        <a:pt x="0" y="461"/>
                        <a:pt x="0" y="445"/>
                      </a:cubicBezTo>
                      <a:lnTo>
                        <a:pt x="0" y="28"/>
                      </a:ln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404" name="Freeform 32"/>
                <p:cNvSpPr>
                  <a:spLocks/>
                </p:cNvSpPr>
                <p:nvPr/>
              </p:nvSpPr>
              <p:spPr bwMode="auto">
                <a:xfrm flipH="1">
                  <a:off x="2699562" y="5455182"/>
                  <a:ext cx="166880" cy="40816"/>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405" name="Freeform 33"/>
                <p:cNvSpPr>
                  <a:spLocks/>
                </p:cNvSpPr>
                <p:nvPr/>
              </p:nvSpPr>
              <p:spPr bwMode="auto">
                <a:xfrm flipH="1">
                  <a:off x="2699562" y="5334884"/>
                  <a:ext cx="166880" cy="42964"/>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406" name="Freeform 34"/>
                <p:cNvSpPr>
                  <a:spLocks/>
                </p:cNvSpPr>
                <p:nvPr/>
              </p:nvSpPr>
              <p:spPr bwMode="auto">
                <a:xfrm flipH="1">
                  <a:off x="2699562" y="5216734"/>
                  <a:ext cx="166880" cy="42964"/>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407" name="Freeform 35"/>
                <p:cNvSpPr>
                  <a:spLocks/>
                </p:cNvSpPr>
                <p:nvPr/>
              </p:nvSpPr>
              <p:spPr bwMode="auto">
                <a:xfrm flipH="1">
                  <a:off x="2699562" y="5098585"/>
                  <a:ext cx="166880" cy="42964"/>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408" name="Freeform 36"/>
                <p:cNvSpPr>
                  <a:spLocks/>
                </p:cNvSpPr>
                <p:nvPr/>
              </p:nvSpPr>
              <p:spPr bwMode="auto">
                <a:xfrm flipH="1">
                  <a:off x="2699562" y="4976138"/>
                  <a:ext cx="166880" cy="42964"/>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409" name="Freeform 37"/>
                <p:cNvSpPr>
                  <a:spLocks/>
                </p:cNvSpPr>
                <p:nvPr/>
              </p:nvSpPr>
              <p:spPr bwMode="auto">
                <a:xfrm flipH="1">
                  <a:off x="2699562" y="4857989"/>
                  <a:ext cx="166880" cy="40816"/>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410" name="Freeform 38"/>
                <p:cNvSpPr>
                  <a:spLocks/>
                </p:cNvSpPr>
                <p:nvPr/>
              </p:nvSpPr>
              <p:spPr bwMode="auto">
                <a:xfrm flipH="1">
                  <a:off x="2699562" y="4739839"/>
                  <a:ext cx="166880" cy="40816"/>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411" name="Freeform 39"/>
                <p:cNvSpPr>
                  <a:spLocks/>
                </p:cNvSpPr>
                <p:nvPr/>
              </p:nvSpPr>
              <p:spPr bwMode="auto">
                <a:xfrm flipH="1">
                  <a:off x="2699562" y="4621690"/>
                  <a:ext cx="166880" cy="40816"/>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412" name="Freeform 40"/>
                <p:cNvSpPr>
                  <a:spLocks/>
                </p:cNvSpPr>
                <p:nvPr/>
              </p:nvSpPr>
              <p:spPr bwMode="auto">
                <a:xfrm flipH="1">
                  <a:off x="2699562" y="4501392"/>
                  <a:ext cx="166880" cy="38667"/>
                </a:xfrm>
                <a:custGeom>
                  <a:avLst/>
                  <a:gdLst>
                    <a:gd name="T0" fmla="*/ 48 w 48"/>
                    <a:gd name="T1" fmla="*/ 5 h 10"/>
                    <a:gd name="T2" fmla="*/ 42 w 48"/>
                    <a:gd name="T3" fmla="*/ 10 h 10"/>
                    <a:gd name="T4" fmla="*/ 5 w 48"/>
                    <a:gd name="T5" fmla="*/ 10 h 10"/>
                    <a:gd name="T6" fmla="*/ 0 w 48"/>
                    <a:gd name="T7" fmla="*/ 5 h 10"/>
                    <a:gd name="T8" fmla="*/ 0 w 48"/>
                    <a:gd name="T9" fmla="*/ 5 h 10"/>
                    <a:gd name="T10" fmla="*/ 5 w 48"/>
                    <a:gd name="T11" fmla="*/ 0 h 10"/>
                    <a:gd name="T12" fmla="*/ 42 w 48"/>
                    <a:gd name="T13" fmla="*/ 0 h 10"/>
                    <a:gd name="T14" fmla="*/ 48 w 48"/>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0">
                      <a:moveTo>
                        <a:pt x="48" y="5"/>
                      </a:moveTo>
                      <a:cubicBezTo>
                        <a:pt x="48" y="8"/>
                        <a:pt x="45" y="10"/>
                        <a:pt x="42" y="10"/>
                      </a:cubicBezTo>
                      <a:cubicBezTo>
                        <a:pt x="5" y="10"/>
                        <a:pt x="5" y="10"/>
                        <a:pt x="5" y="10"/>
                      </a:cubicBezTo>
                      <a:cubicBezTo>
                        <a:pt x="2" y="10"/>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413" name="Freeform 41"/>
                <p:cNvSpPr>
                  <a:spLocks/>
                </p:cNvSpPr>
                <p:nvPr/>
              </p:nvSpPr>
              <p:spPr bwMode="auto">
                <a:xfrm flipH="1">
                  <a:off x="2699562" y="4378945"/>
                  <a:ext cx="166880" cy="42964"/>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414" name="Freeform 42"/>
                <p:cNvSpPr>
                  <a:spLocks/>
                </p:cNvSpPr>
                <p:nvPr/>
              </p:nvSpPr>
              <p:spPr bwMode="auto">
                <a:xfrm flipH="1">
                  <a:off x="2699562" y="4260796"/>
                  <a:ext cx="166880" cy="42964"/>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415" name="Freeform 43"/>
                <p:cNvSpPr>
                  <a:spLocks/>
                </p:cNvSpPr>
                <p:nvPr/>
              </p:nvSpPr>
              <p:spPr bwMode="auto">
                <a:xfrm flipH="1">
                  <a:off x="2699562" y="4142646"/>
                  <a:ext cx="166880" cy="42964"/>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416" name="Freeform 44"/>
                <p:cNvSpPr>
                  <a:spLocks/>
                </p:cNvSpPr>
                <p:nvPr/>
              </p:nvSpPr>
              <p:spPr bwMode="auto">
                <a:xfrm flipH="1">
                  <a:off x="2699562" y="4024497"/>
                  <a:ext cx="166880" cy="38667"/>
                </a:xfrm>
                <a:custGeom>
                  <a:avLst/>
                  <a:gdLst>
                    <a:gd name="T0" fmla="*/ 48 w 48"/>
                    <a:gd name="T1" fmla="*/ 5 h 10"/>
                    <a:gd name="T2" fmla="*/ 42 w 48"/>
                    <a:gd name="T3" fmla="*/ 10 h 10"/>
                    <a:gd name="T4" fmla="*/ 5 w 48"/>
                    <a:gd name="T5" fmla="*/ 10 h 10"/>
                    <a:gd name="T6" fmla="*/ 0 w 48"/>
                    <a:gd name="T7" fmla="*/ 5 h 10"/>
                    <a:gd name="T8" fmla="*/ 0 w 48"/>
                    <a:gd name="T9" fmla="*/ 5 h 10"/>
                    <a:gd name="T10" fmla="*/ 5 w 48"/>
                    <a:gd name="T11" fmla="*/ 0 h 10"/>
                    <a:gd name="T12" fmla="*/ 42 w 48"/>
                    <a:gd name="T13" fmla="*/ 0 h 10"/>
                    <a:gd name="T14" fmla="*/ 48 w 48"/>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0">
                      <a:moveTo>
                        <a:pt x="48" y="5"/>
                      </a:moveTo>
                      <a:cubicBezTo>
                        <a:pt x="48" y="8"/>
                        <a:pt x="45" y="10"/>
                        <a:pt x="42" y="10"/>
                      </a:cubicBezTo>
                      <a:cubicBezTo>
                        <a:pt x="5" y="10"/>
                        <a:pt x="5" y="10"/>
                        <a:pt x="5" y="10"/>
                      </a:cubicBezTo>
                      <a:cubicBezTo>
                        <a:pt x="2" y="10"/>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417" name="Freeform 45"/>
                <p:cNvSpPr>
                  <a:spLocks/>
                </p:cNvSpPr>
                <p:nvPr/>
              </p:nvSpPr>
              <p:spPr bwMode="auto">
                <a:xfrm flipH="1">
                  <a:off x="2699562" y="3902050"/>
                  <a:ext cx="166880" cy="40816"/>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grpSp>
          <p:sp>
            <p:nvSpPr>
              <p:cNvPr id="420" name="Rounded Rectangle 419"/>
              <p:cNvSpPr/>
              <p:nvPr/>
            </p:nvSpPr>
            <p:spPr bwMode="auto">
              <a:xfrm>
                <a:off x="9727138" y="1320696"/>
                <a:ext cx="802609" cy="123093"/>
              </a:xfrm>
              <a:prstGeom prst="round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1" name="Rounded Rectangle 420"/>
              <p:cNvSpPr/>
              <p:nvPr/>
            </p:nvSpPr>
            <p:spPr bwMode="auto">
              <a:xfrm>
                <a:off x="9727138" y="1473096"/>
                <a:ext cx="802609" cy="123093"/>
              </a:xfrm>
              <a:prstGeom prst="round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2" name="Rounded Rectangle 421"/>
              <p:cNvSpPr/>
              <p:nvPr/>
            </p:nvSpPr>
            <p:spPr bwMode="auto">
              <a:xfrm>
                <a:off x="9727138" y="1625496"/>
                <a:ext cx="802609" cy="123093"/>
              </a:xfrm>
              <a:prstGeom prst="round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2" name="Group 21"/>
            <p:cNvGrpSpPr/>
            <p:nvPr/>
          </p:nvGrpSpPr>
          <p:grpSpPr>
            <a:xfrm>
              <a:off x="7202936" y="2137601"/>
              <a:ext cx="434396" cy="1567623"/>
              <a:chOff x="7202936" y="1464501"/>
              <a:chExt cx="434396" cy="1567623"/>
            </a:xfrm>
          </p:grpSpPr>
          <p:pic>
            <p:nvPicPr>
              <p:cNvPr id="424" name="Picture 423"/>
              <p:cNvPicPr>
                <a:picLocks noChangeAspect="1"/>
              </p:cNvPicPr>
              <p:nvPr/>
            </p:nvPicPr>
            <p:blipFill>
              <a:blip r:embed="rId3"/>
              <a:stretch>
                <a:fillRect/>
              </a:stretch>
            </p:blipFill>
            <p:spPr>
              <a:xfrm>
                <a:off x="7509783" y="1515955"/>
                <a:ext cx="127549" cy="1513579"/>
              </a:xfrm>
              <a:prstGeom prst="rect">
                <a:avLst/>
              </a:prstGeom>
            </p:spPr>
          </p:pic>
          <p:grpSp>
            <p:nvGrpSpPr>
              <p:cNvPr id="436" name="Group 435"/>
              <p:cNvGrpSpPr/>
              <p:nvPr/>
            </p:nvGrpSpPr>
            <p:grpSpPr>
              <a:xfrm flipV="1">
                <a:off x="7202936" y="1464501"/>
                <a:ext cx="164653" cy="1567623"/>
                <a:chOff x="7138988" y="855663"/>
                <a:chExt cx="228601" cy="2176462"/>
              </a:xfrm>
            </p:grpSpPr>
            <p:sp>
              <p:nvSpPr>
                <p:cNvPr id="427" name="AutoShape 47"/>
                <p:cNvSpPr>
                  <a:spLocks noChangeAspect="1" noChangeArrowheads="1" noTextEdit="1"/>
                </p:cNvSpPr>
                <p:nvPr/>
              </p:nvSpPr>
              <p:spPr bwMode="auto">
                <a:xfrm>
                  <a:off x="7142163" y="858838"/>
                  <a:ext cx="225425"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428" name="Freeform 49"/>
                <p:cNvSpPr>
                  <a:spLocks/>
                </p:cNvSpPr>
                <p:nvPr/>
              </p:nvSpPr>
              <p:spPr bwMode="auto">
                <a:xfrm>
                  <a:off x="7232651" y="2946400"/>
                  <a:ext cx="119063" cy="85725"/>
                </a:xfrm>
                <a:custGeom>
                  <a:avLst/>
                  <a:gdLst>
                    <a:gd name="T0" fmla="*/ 30 w 30"/>
                    <a:gd name="T1" fmla="*/ 0 h 23"/>
                    <a:gd name="T2" fmla="*/ 30 w 30"/>
                    <a:gd name="T3" fmla="*/ 18 h 23"/>
                    <a:gd name="T4" fmla="*/ 25 w 30"/>
                    <a:gd name="T5" fmla="*/ 23 h 23"/>
                    <a:gd name="T6" fmla="*/ 4 w 30"/>
                    <a:gd name="T7" fmla="*/ 23 h 23"/>
                    <a:gd name="T8" fmla="*/ 0 w 30"/>
                    <a:gd name="T9" fmla="*/ 18 h 23"/>
                    <a:gd name="T10" fmla="*/ 0 w 30"/>
                    <a:gd name="T11" fmla="*/ 0 h 23"/>
                    <a:gd name="T12" fmla="*/ 30 w 30"/>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30" h="23">
                      <a:moveTo>
                        <a:pt x="30" y="0"/>
                      </a:moveTo>
                      <a:cubicBezTo>
                        <a:pt x="30" y="18"/>
                        <a:pt x="30" y="18"/>
                        <a:pt x="30" y="18"/>
                      </a:cubicBezTo>
                      <a:cubicBezTo>
                        <a:pt x="30" y="21"/>
                        <a:pt x="28" y="23"/>
                        <a:pt x="25" y="23"/>
                      </a:cubicBezTo>
                      <a:cubicBezTo>
                        <a:pt x="4" y="23"/>
                        <a:pt x="4" y="23"/>
                        <a:pt x="4" y="23"/>
                      </a:cubicBezTo>
                      <a:cubicBezTo>
                        <a:pt x="2" y="23"/>
                        <a:pt x="0" y="21"/>
                        <a:pt x="0" y="18"/>
                      </a:cubicBezTo>
                      <a:cubicBezTo>
                        <a:pt x="0" y="0"/>
                        <a:pt x="0" y="0"/>
                        <a:pt x="0" y="0"/>
                      </a:cubicBezTo>
                      <a:lnTo>
                        <a:pt x="3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429" name="Freeform 50"/>
                <p:cNvSpPr>
                  <a:spLocks/>
                </p:cNvSpPr>
                <p:nvPr/>
              </p:nvSpPr>
              <p:spPr bwMode="auto">
                <a:xfrm>
                  <a:off x="7138988" y="2173288"/>
                  <a:ext cx="109538" cy="581025"/>
                </a:xfrm>
                <a:custGeom>
                  <a:avLst/>
                  <a:gdLst>
                    <a:gd name="T0" fmla="*/ 26 w 28"/>
                    <a:gd name="T1" fmla="*/ 146 h 154"/>
                    <a:gd name="T2" fmla="*/ 26 w 28"/>
                    <a:gd name="T3" fmla="*/ 114 h 154"/>
                    <a:gd name="T4" fmla="*/ 23 w 28"/>
                    <a:gd name="T5" fmla="*/ 114 h 154"/>
                    <a:gd name="T6" fmla="*/ 22 w 28"/>
                    <a:gd name="T7" fmla="*/ 105 h 154"/>
                    <a:gd name="T8" fmla="*/ 16 w 28"/>
                    <a:gd name="T9" fmla="*/ 111 h 154"/>
                    <a:gd name="T10" fmla="*/ 11 w 28"/>
                    <a:gd name="T11" fmla="*/ 109 h 154"/>
                    <a:gd name="T12" fmla="*/ 9 w 28"/>
                    <a:gd name="T13" fmla="*/ 71 h 154"/>
                    <a:gd name="T14" fmla="*/ 17 w 28"/>
                    <a:gd name="T15" fmla="*/ 6 h 154"/>
                    <a:gd name="T16" fmla="*/ 14 w 28"/>
                    <a:gd name="T17" fmla="*/ 1 h 154"/>
                    <a:gd name="T18" fmla="*/ 9 w 28"/>
                    <a:gd name="T19" fmla="*/ 3 h 154"/>
                    <a:gd name="T20" fmla="*/ 0 w 28"/>
                    <a:gd name="T21" fmla="*/ 71 h 154"/>
                    <a:gd name="T22" fmla="*/ 23 w 28"/>
                    <a:gd name="T23" fmla="*/ 154 h 154"/>
                    <a:gd name="T24" fmla="*/ 28 w 28"/>
                    <a:gd name="T25" fmla="*/ 150 h 154"/>
                    <a:gd name="T26" fmla="*/ 26 w 28"/>
                    <a:gd name="T27" fmla="*/ 14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54">
                      <a:moveTo>
                        <a:pt x="26" y="146"/>
                      </a:moveTo>
                      <a:cubicBezTo>
                        <a:pt x="26" y="114"/>
                        <a:pt x="26" y="114"/>
                        <a:pt x="26" y="114"/>
                      </a:cubicBezTo>
                      <a:cubicBezTo>
                        <a:pt x="23" y="114"/>
                        <a:pt x="23" y="114"/>
                        <a:pt x="23" y="114"/>
                      </a:cubicBezTo>
                      <a:cubicBezTo>
                        <a:pt x="22" y="105"/>
                        <a:pt x="22" y="105"/>
                        <a:pt x="22" y="105"/>
                      </a:cubicBezTo>
                      <a:cubicBezTo>
                        <a:pt x="22" y="108"/>
                        <a:pt x="19" y="111"/>
                        <a:pt x="16" y="111"/>
                      </a:cubicBezTo>
                      <a:cubicBezTo>
                        <a:pt x="14" y="111"/>
                        <a:pt x="12" y="110"/>
                        <a:pt x="11" y="109"/>
                      </a:cubicBezTo>
                      <a:cubicBezTo>
                        <a:pt x="10" y="99"/>
                        <a:pt x="9" y="86"/>
                        <a:pt x="9" y="71"/>
                      </a:cubicBezTo>
                      <a:cubicBezTo>
                        <a:pt x="9" y="45"/>
                        <a:pt x="12" y="21"/>
                        <a:pt x="17" y="6"/>
                      </a:cubicBezTo>
                      <a:cubicBezTo>
                        <a:pt x="18" y="4"/>
                        <a:pt x="17" y="2"/>
                        <a:pt x="14" y="1"/>
                      </a:cubicBezTo>
                      <a:cubicBezTo>
                        <a:pt x="12" y="0"/>
                        <a:pt x="10" y="1"/>
                        <a:pt x="9" y="3"/>
                      </a:cubicBezTo>
                      <a:cubicBezTo>
                        <a:pt x="3" y="18"/>
                        <a:pt x="0" y="44"/>
                        <a:pt x="0" y="71"/>
                      </a:cubicBezTo>
                      <a:cubicBezTo>
                        <a:pt x="0" y="100"/>
                        <a:pt x="5" y="154"/>
                        <a:pt x="23" y="154"/>
                      </a:cubicBezTo>
                      <a:cubicBezTo>
                        <a:pt x="26" y="154"/>
                        <a:pt x="28" y="152"/>
                        <a:pt x="28" y="150"/>
                      </a:cubicBezTo>
                      <a:cubicBezTo>
                        <a:pt x="28" y="148"/>
                        <a:pt x="27" y="147"/>
                        <a:pt x="26" y="1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430" name="Rectangle 51"/>
                <p:cNvSpPr>
                  <a:spLocks noChangeArrowheads="1"/>
                </p:cNvSpPr>
                <p:nvPr/>
              </p:nvSpPr>
              <p:spPr bwMode="auto">
                <a:xfrm>
                  <a:off x="7232651" y="2784475"/>
                  <a:ext cx="123825" cy="85725"/>
                </a:xfrm>
                <a:prstGeom prst="rect">
                  <a:avLst/>
                </a:prstGeom>
                <a:solidFill>
                  <a:srgbClr val="B229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431" name="Freeform 52"/>
                <p:cNvSpPr>
                  <a:spLocks/>
                </p:cNvSpPr>
                <p:nvPr/>
              </p:nvSpPr>
              <p:spPr bwMode="auto">
                <a:xfrm>
                  <a:off x="7280276" y="855663"/>
                  <a:ext cx="28575" cy="192087"/>
                </a:xfrm>
                <a:custGeom>
                  <a:avLst/>
                  <a:gdLst>
                    <a:gd name="T0" fmla="*/ 7 w 7"/>
                    <a:gd name="T1" fmla="*/ 48 h 51"/>
                    <a:gd name="T2" fmla="*/ 3 w 7"/>
                    <a:gd name="T3" fmla="*/ 51 h 51"/>
                    <a:gd name="T4" fmla="*/ 3 w 7"/>
                    <a:gd name="T5" fmla="*/ 51 h 51"/>
                    <a:gd name="T6" fmla="*/ 0 w 7"/>
                    <a:gd name="T7" fmla="*/ 48 h 51"/>
                    <a:gd name="T8" fmla="*/ 0 w 7"/>
                    <a:gd name="T9" fmla="*/ 4 h 51"/>
                    <a:gd name="T10" fmla="*/ 3 w 7"/>
                    <a:gd name="T11" fmla="*/ 0 h 51"/>
                    <a:gd name="T12" fmla="*/ 3 w 7"/>
                    <a:gd name="T13" fmla="*/ 0 h 51"/>
                    <a:gd name="T14" fmla="*/ 7 w 7"/>
                    <a:gd name="T15" fmla="*/ 4 h 51"/>
                    <a:gd name="T16" fmla="*/ 7 w 7"/>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1">
                      <a:moveTo>
                        <a:pt x="7" y="48"/>
                      </a:moveTo>
                      <a:cubicBezTo>
                        <a:pt x="7" y="50"/>
                        <a:pt x="5" y="51"/>
                        <a:pt x="3" y="51"/>
                      </a:cubicBezTo>
                      <a:cubicBezTo>
                        <a:pt x="3" y="51"/>
                        <a:pt x="3" y="51"/>
                        <a:pt x="3" y="51"/>
                      </a:cubicBezTo>
                      <a:cubicBezTo>
                        <a:pt x="1" y="51"/>
                        <a:pt x="0" y="50"/>
                        <a:pt x="0" y="48"/>
                      </a:cubicBezTo>
                      <a:cubicBezTo>
                        <a:pt x="0" y="4"/>
                        <a:pt x="0" y="4"/>
                        <a:pt x="0" y="4"/>
                      </a:cubicBezTo>
                      <a:cubicBezTo>
                        <a:pt x="0" y="2"/>
                        <a:pt x="1" y="0"/>
                        <a:pt x="3" y="0"/>
                      </a:cubicBezTo>
                      <a:cubicBezTo>
                        <a:pt x="3" y="0"/>
                        <a:pt x="3" y="0"/>
                        <a:pt x="3" y="0"/>
                      </a:cubicBezTo>
                      <a:cubicBezTo>
                        <a:pt x="5" y="0"/>
                        <a:pt x="7" y="2"/>
                        <a:pt x="7" y="4"/>
                      </a:cubicBezTo>
                      <a:lnTo>
                        <a:pt x="7" y="4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432" name="Freeform 53"/>
                <p:cNvSpPr>
                  <a:spLocks/>
                </p:cNvSpPr>
                <p:nvPr/>
              </p:nvSpPr>
              <p:spPr bwMode="auto">
                <a:xfrm>
                  <a:off x="7229476" y="908050"/>
                  <a:ext cx="127000" cy="225425"/>
                </a:xfrm>
                <a:custGeom>
                  <a:avLst/>
                  <a:gdLst>
                    <a:gd name="T0" fmla="*/ 55 w 80"/>
                    <a:gd name="T1" fmla="*/ 0 h 142"/>
                    <a:gd name="T2" fmla="*/ 25 w 80"/>
                    <a:gd name="T3" fmla="*/ 0 h 142"/>
                    <a:gd name="T4" fmla="*/ 0 w 80"/>
                    <a:gd name="T5" fmla="*/ 142 h 142"/>
                    <a:gd name="T6" fmla="*/ 80 w 80"/>
                    <a:gd name="T7" fmla="*/ 142 h 142"/>
                    <a:gd name="T8" fmla="*/ 55 w 80"/>
                    <a:gd name="T9" fmla="*/ 0 h 142"/>
                  </a:gdLst>
                  <a:ahLst/>
                  <a:cxnLst>
                    <a:cxn ang="0">
                      <a:pos x="T0" y="T1"/>
                    </a:cxn>
                    <a:cxn ang="0">
                      <a:pos x="T2" y="T3"/>
                    </a:cxn>
                    <a:cxn ang="0">
                      <a:pos x="T4" y="T5"/>
                    </a:cxn>
                    <a:cxn ang="0">
                      <a:pos x="T6" y="T7"/>
                    </a:cxn>
                    <a:cxn ang="0">
                      <a:pos x="T8" y="T9"/>
                    </a:cxn>
                  </a:cxnLst>
                  <a:rect l="0" t="0" r="r" b="b"/>
                  <a:pathLst>
                    <a:path w="80" h="142">
                      <a:moveTo>
                        <a:pt x="55" y="0"/>
                      </a:moveTo>
                      <a:lnTo>
                        <a:pt x="25" y="0"/>
                      </a:lnTo>
                      <a:lnTo>
                        <a:pt x="0" y="142"/>
                      </a:lnTo>
                      <a:lnTo>
                        <a:pt x="80" y="142"/>
                      </a:lnTo>
                      <a:lnTo>
                        <a:pt x="5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433" name="Rectangle 54"/>
                <p:cNvSpPr>
                  <a:spLocks noChangeArrowheads="1"/>
                </p:cNvSpPr>
                <p:nvPr/>
              </p:nvSpPr>
              <p:spPr bwMode="auto">
                <a:xfrm>
                  <a:off x="7216776" y="1168400"/>
                  <a:ext cx="150813" cy="1619250"/>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434" name="Rectangle 55"/>
                <p:cNvSpPr>
                  <a:spLocks noChangeArrowheads="1"/>
                </p:cNvSpPr>
                <p:nvPr/>
              </p:nvSpPr>
              <p:spPr bwMode="auto">
                <a:xfrm>
                  <a:off x="7216776" y="1130300"/>
                  <a:ext cx="150813" cy="381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435" name="Rectangle 56"/>
                <p:cNvSpPr>
                  <a:spLocks noChangeArrowheads="1"/>
                </p:cNvSpPr>
                <p:nvPr/>
              </p:nvSpPr>
              <p:spPr bwMode="auto">
                <a:xfrm>
                  <a:off x="7216776" y="2847975"/>
                  <a:ext cx="150813" cy="112712"/>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grpSp>
        </p:grpSp>
        <p:sp>
          <p:nvSpPr>
            <p:cNvPr id="440" name="Freeform 60"/>
            <p:cNvSpPr>
              <a:spLocks noEditPoints="1"/>
            </p:cNvSpPr>
            <p:nvPr/>
          </p:nvSpPr>
          <p:spPr bwMode="auto">
            <a:xfrm>
              <a:off x="10951640" y="3797916"/>
              <a:ext cx="1200752" cy="874489"/>
            </a:xfrm>
            <a:custGeom>
              <a:avLst/>
              <a:gdLst>
                <a:gd name="T0" fmla="*/ 45 w 1931"/>
                <a:gd name="T1" fmla="*/ 0 h 1354"/>
                <a:gd name="T2" fmla="*/ 1886 w 1931"/>
                <a:gd name="T3" fmla="*/ 0 h 1354"/>
                <a:gd name="T4" fmla="*/ 965 w 1931"/>
                <a:gd name="T5" fmla="*/ 774 h 1354"/>
                <a:gd name="T6" fmla="*/ 45 w 1931"/>
                <a:gd name="T7" fmla="*/ 0 h 1354"/>
                <a:gd name="T8" fmla="*/ 45 w 1931"/>
                <a:gd name="T9" fmla="*/ 0 h 1354"/>
                <a:gd name="T10" fmla="*/ 985 w 1931"/>
                <a:gd name="T11" fmla="*/ 838 h 1354"/>
                <a:gd name="T12" fmla="*/ 985 w 1931"/>
                <a:gd name="T13" fmla="*/ 838 h 1354"/>
                <a:gd name="T14" fmla="*/ 985 w 1931"/>
                <a:gd name="T15" fmla="*/ 845 h 1354"/>
                <a:gd name="T16" fmla="*/ 978 w 1931"/>
                <a:gd name="T17" fmla="*/ 845 h 1354"/>
                <a:gd name="T18" fmla="*/ 978 w 1931"/>
                <a:gd name="T19" fmla="*/ 845 h 1354"/>
                <a:gd name="T20" fmla="*/ 972 w 1931"/>
                <a:gd name="T21" fmla="*/ 845 h 1354"/>
                <a:gd name="T22" fmla="*/ 972 w 1931"/>
                <a:gd name="T23" fmla="*/ 845 h 1354"/>
                <a:gd name="T24" fmla="*/ 965 w 1931"/>
                <a:gd name="T25" fmla="*/ 845 h 1354"/>
                <a:gd name="T26" fmla="*/ 965 w 1931"/>
                <a:gd name="T27" fmla="*/ 845 h 1354"/>
                <a:gd name="T28" fmla="*/ 965 w 1931"/>
                <a:gd name="T29" fmla="*/ 845 h 1354"/>
                <a:gd name="T30" fmla="*/ 959 w 1931"/>
                <a:gd name="T31" fmla="*/ 845 h 1354"/>
                <a:gd name="T32" fmla="*/ 959 w 1931"/>
                <a:gd name="T33" fmla="*/ 845 h 1354"/>
                <a:gd name="T34" fmla="*/ 952 w 1931"/>
                <a:gd name="T35" fmla="*/ 845 h 1354"/>
                <a:gd name="T36" fmla="*/ 952 w 1931"/>
                <a:gd name="T37" fmla="*/ 845 h 1354"/>
                <a:gd name="T38" fmla="*/ 946 w 1931"/>
                <a:gd name="T39" fmla="*/ 845 h 1354"/>
                <a:gd name="T40" fmla="*/ 946 w 1931"/>
                <a:gd name="T41" fmla="*/ 838 h 1354"/>
                <a:gd name="T42" fmla="*/ 946 w 1931"/>
                <a:gd name="T43" fmla="*/ 838 h 1354"/>
                <a:gd name="T44" fmla="*/ 804 w 1931"/>
                <a:gd name="T45" fmla="*/ 722 h 1354"/>
                <a:gd name="T46" fmla="*/ 51 w 1931"/>
                <a:gd name="T47" fmla="*/ 1354 h 1354"/>
                <a:gd name="T48" fmla="*/ 1886 w 1931"/>
                <a:gd name="T49" fmla="*/ 1354 h 1354"/>
                <a:gd name="T50" fmla="*/ 1126 w 1931"/>
                <a:gd name="T51" fmla="*/ 722 h 1354"/>
                <a:gd name="T52" fmla="*/ 985 w 1931"/>
                <a:gd name="T53" fmla="*/ 838 h 1354"/>
                <a:gd name="T54" fmla="*/ 985 w 1931"/>
                <a:gd name="T55" fmla="*/ 838 h 1354"/>
                <a:gd name="T56" fmla="*/ 0 w 1931"/>
                <a:gd name="T57" fmla="*/ 39 h 1354"/>
                <a:gd name="T58" fmla="*/ 0 w 1931"/>
                <a:gd name="T59" fmla="*/ 1316 h 1354"/>
                <a:gd name="T60" fmla="*/ 759 w 1931"/>
                <a:gd name="T61" fmla="*/ 684 h 1354"/>
                <a:gd name="T62" fmla="*/ 0 w 1931"/>
                <a:gd name="T63" fmla="*/ 39 h 1354"/>
                <a:gd name="T64" fmla="*/ 0 w 1931"/>
                <a:gd name="T65" fmla="*/ 39 h 1354"/>
                <a:gd name="T66" fmla="*/ 1171 w 1931"/>
                <a:gd name="T67" fmla="*/ 684 h 1354"/>
                <a:gd name="T68" fmla="*/ 1931 w 1931"/>
                <a:gd name="T69" fmla="*/ 1316 h 1354"/>
                <a:gd name="T70" fmla="*/ 1931 w 1931"/>
                <a:gd name="T71" fmla="*/ 39 h 1354"/>
                <a:gd name="T72" fmla="*/ 1171 w 1931"/>
                <a:gd name="T73" fmla="*/ 684 h 1354"/>
                <a:gd name="T74" fmla="*/ 1171 w 1931"/>
                <a:gd name="T75" fmla="*/ 6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1" h="1354">
                  <a:moveTo>
                    <a:pt x="45" y="0"/>
                  </a:moveTo>
                  <a:cubicBezTo>
                    <a:pt x="1886" y="0"/>
                    <a:pt x="1886" y="0"/>
                    <a:pt x="1886" y="0"/>
                  </a:cubicBezTo>
                  <a:cubicBezTo>
                    <a:pt x="965" y="774"/>
                    <a:pt x="965" y="774"/>
                    <a:pt x="965" y="774"/>
                  </a:cubicBezTo>
                  <a:cubicBezTo>
                    <a:pt x="45" y="0"/>
                    <a:pt x="45" y="0"/>
                    <a:pt x="45" y="0"/>
                  </a:cubicBezTo>
                  <a:cubicBezTo>
                    <a:pt x="45" y="0"/>
                    <a:pt x="45" y="0"/>
                    <a:pt x="45" y="0"/>
                  </a:cubicBezTo>
                  <a:close/>
                  <a:moveTo>
                    <a:pt x="985" y="838"/>
                  </a:moveTo>
                  <a:cubicBezTo>
                    <a:pt x="985" y="838"/>
                    <a:pt x="985" y="838"/>
                    <a:pt x="985" y="838"/>
                  </a:cubicBezTo>
                  <a:cubicBezTo>
                    <a:pt x="985" y="838"/>
                    <a:pt x="985" y="838"/>
                    <a:pt x="985" y="845"/>
                  </a:cubicBezTo>
                  <a:cubicBezTo>
                    <a:pt x="978" y="845"/>
                    <a:pt x="978" y="845"/>
                    <a:pt x="978" y="845"/>
                  </a:cubicBezTo>
                  <a:cubicBezTo>
                    <a:pt x="978" y="845"/>
                    <a:pt x="978" y="845"/>
                    <a:pt x="978" y="845"/>
                  </a:cubicBezTo>
                  <a:cubicBezTo>
                    <a:pt x="972" y="845"/>
                    <a:pt x="972" y="845"/>
                    <a:pt x="972" y="845"/>
                  </a:cubicBezTo>
                  <a:cubicBezTo>
                    <a:pt x="972" y="845"/>
                    <a:pt x="972" y="845"/>
                    <a:pt x="972" y="845"/>
                  </a:cubicBezTo>
                  <a:cubicBezTo>
                    <a:pt x="965" y="845"/>
                    <a:pt x="965" y="845"/>
                    <a:pt x="965" y="845"/>
                  </a:cubicBezTo>
                  <a:cubicBezTo>
                    <a:pt x="965" y="845"/>
                    <a:pt x="965" y="845"/>
                    <a:pt x="965" y="845"/>
                  </a:cubicBezTo>
                  <a:cubicBezTo>
                    <a:pt x="965" y="845"/>
                    <a:pt x="965" y="845"/>
                    <a:pt x="965" y="845"/>
                  </a:cubicBezTo>
                  <a:cubicBezTo>
                    <a:pt x="959" y="845"/>
                    <a:pt x="959" y="845"/>
                    <a:pt x="959" y="845"/>
                  </a:cubicBezTo>
                  <a:cubicBezTo>
                    <a:pt x="959" y="845"/>
                    <a:pt x="959" y="845"/>
                    <a:pt x="959" y="845"/>
                  </a:cubicBezTo>
                  <a:cubicBezTo>
                    <a:pt x="952" y="845"/>
                    <a:pt x="952" y="845"/>
                    <a:pt x="952" y="845"/>
                  </a:cubicBezTo>
                  <a:cubicBezTo>
                    <a:pt x="952" y="845"/>
                    <a:pt x="952" y="845"/>
                    <a:pt x="952" y="845"/>
                  </a:cubicBezTo>
                  <a:cubicBezTo>
                    <a:pt x="952" y="845"/>
                    <a:pt x="952" y="845"/>
                    <a:pt x="946" y="845"/>
                  </a:cubicBezTo>
                  <a:cubicBezTo>
                    <a:pt x="946" y="838"/>
                    <a:pt x="946" y="838"/>
                    <a:pt x="946" y="838"/>
                  </a:cubicBezTo>
                  <a:cubicBezTo>
                    <a:pt x="946" y="838"/>
                    <a:pt x="946" y="838"/>
                    <a:pt x="946" y="838"/>
                  </a:cubicBezTo>
                  <a:cubicBezTo>
                    <a:pt x="804" y="722"/>
                    <a:pt x="804" y="722"/>
                    <a:pt x="804" y="722"/>
                  </a:cubicBezTo>
                  <a:cubicBezTo>
                    <a:pt x="51" y="1354"/>
                    <a:pt x="51" y="1354"/>
                    <a:pt x="51" y="1354"/>
                  </a:cubicBezTo>
                  <a:cubicBezTo>
                    <a:pt x="1886" y="1354"/>
                    <a:pt x="1886" y="1354"/>
                    <a:pt x="1886" y="1354"/>
                  </a:cubicBezTo>
                  <a:cubicBezTo>
                    <a:pt x="1126" y="722"/>
                    <a:pt x="1126" y="722"/>
                    <a:pt x="1126" y="722"/>
                  </a:cubicBezTo>
                  <a:cubicBezTo>
                    <a:pt x="985" y="838"/>
                    <a:pt x="985" y="838"/>
                    <a:pt x="985" y="838"/>
                  </a:cubicBezTo>
                  <a:cubicBezTo>
                    <a:pt x="985" y="838"/>
                    <a:pt x="985" y="838"/>
                    <a:pt x="985" y="838"/>
                  </a:cubicBezTo>
                  <a:close/>
                  <a:moveTo>
                    <a:pt x="0" y="39"/>
                  </a:moveTo>
                  <a:cubicBezTo>
                    <a:pt x="0" y="1316"/>
                    <a:pt x="0" y="1316"/>
                    <a:pt x="0" y="1316"/>
                  </a:cubicBezTo>
                  <a:cubicBezTo>
                    <a:pt x="759" y="684"/>
                    <a:pt x="759" y="684"/>
                    <a:pt x="759" y="684"/>
                  </a:cubicBezTo>
                  <a:cubicBezTo>
                    <a:pt x="0" y="39"/>
                    <a:pt x="0" y="39"/>
                    <a:pt x="0" y="39"/>
                  </a:cubicBezTo>
                  <a:cubicBezTo>
                    <a:pt x="0" y="39"/>
                    <a:pt x="0" y="39"/>
                    <a:pt x="0" y="39"/>
                  </a:cubicBezTo>
                  <a:close/>
                  <a:moveTo>
                    <a:pt x="1171" y="684"/>
                  </a:moveTo>
                  <a:cubicBezTo>
                    <a:pt x="1931" y="1316"/>
                    <a:pt x="1931" y="1316"/>
                    <a:pt x="1931" y="1316"/>
                  </a:cubicBezTo>
                  <a:cubicBezTo>
                    <a:pt x="1931" y="39"/>
                    <a:pt x="1931" y="39"/>
                    <a:pt x="1931" y="39"/>
                  </a:cubicBezTo>
                  <a:cubicBezTo>
                    <a:pt x="1171" y="684"/>
                    <a:pt x="1171" y="684"/>
                    <a:pt x="1171" y="684"/>
                  </a:cubicBezTo>
                  <a:cubicBezTo>
                    <a:pt x="1171" y="684"/>
                    <a:pt x="1171" y="684"/>
                    <a:pt x="1171" y="6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grpSp>
          <p:nvGrpSpPr>
            <p:cNvPr id="21" name="Group 20"/>
            <p:cNvGrpSpPr/>
            <p:nvPr/>
          </p:nvGrpSpPr>
          <p:grpSpPr>
            <a:xfrm>
              <a:off x="7743520" y="1710037"/>
              <a:ext cx="1470634" cy="1974359"/>
              <a:chOff x="7743520" y="1036937"/>
              <a:chExt cx="1470634" cy="1974359"/>
            </a:xfrm>
          </p:grpSpPr>
          <p:grpSp>
            <p:nvGrpSpPr>
              <p:cNvPr id="451" name="Group 450"/>
              <p:cNvGrpSpPr/>
              <p:nvPr/>
            </p:nvGrpSpPr>
            <p:grpSpPr>
              <a:xfrm>
                <a:off x="7743520" y="1036937"/>
                <a:ext cx="1470634" cy="1974359"/>
                <a:chOff x="7740650" y="1041915"/>
                <a:chExt cx="1470634" cy="1974359"/>
              </a:xfrm>
            </p:grpSpPr>
            <p:sp>
              <p:nvSpPr>
                <p:cNvPr id="450" name="Freeform 449"/>
                <p:cNvSpPr/>
                <p:nvPr/>
              </p:nvSpPr>
              <p:spPr bwMode="auto">
                <a:xfrm>
                  <a:off x="7740650" y="1044980"/>
                  <a:ext cx="1470634" cy="1971294"/>
                </a:xfrm>
                <a:custGeom>
                  <a:avLst/>
                  <a:gdLst>
                    <a:gd name="connsiteX0" fmla="*/ 0 w 1470634"/>
                    <a:gd name="connsiteY0" fmla="*/ 0 h 1971294"/>
                    <a:gd name="connsiteX1" fmla="*/ 1225530 w 1470634"/>
                    <a:gd name="connsiteY1" fmla="*/ 0 h 1971294"/>
                    <a:gd name="connsiteX2" fmla="*/ 1470634 w 1470634"/>
                    <a:gd name="connsiteY2" fmla="*/ 244431 h 1971294"/>
                    <a:gd name="connsiteX3" fmla="*/ 1470634 w 1470634"/>
                    <a:gd name="connsiteY3" fmla="*/ 1971294 h 1971294"/>
                    <a:gd name="connsiteX4" fmla="*/ 0 w 1470634"/>
                    <a:gd name="connsiteY4" fmla="*/ 1971294 h 1971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634" h="1971294">
                      <a:moveTo>
                        <a:pt x="0" y="0"/>
                      </a:moveTo>
                      <a:lnTo>
                        <a:pt x="1225530" y="0"/>
                      </a:lnTo>
                      <a:lnTo>
                        <a:pt x="1470634" y="244431"/>
                      </a:lnTo>
                      <a:lnTo>
                        <a:pt x="1470634" y="1971294"/>
                      </a:lnTo>
                      <a:lnTo>
                        <a:pt x="0" y="1971294"/>
                      </a:lnTo>
                      <a:close/>
                    </a:path>
                  </a:pathLst>
                </a:cu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7" name="Right Triangle 446"/>
                <p:cNvSpPr/>
                <p:nvPr/>
              </p:nvSpPr>
              <p:spPr bwMode="auto">
                <a:xfrm rot="16200000" flipV="1">
                  <a:off x="8964977" y="1040596"/>
                  <a:ext cx="244988" cy="247625"/>
                </a:xfrm>
                <a:prstGeom prst="rtTriangle">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464" name="Group 463"/>
              <p:cNvGrpSpPr/>
              <p:nvPr/>
            </p:nvGrpSpPr>
            <p:grpSpPr>
              <a:xfrm>
                <a:off x="7912042" y="1158011"/>
                <a:ext cx="1133265" cy="1611524"/>
                <a:chOff x="7912042" y="1158011"/>
                <a:chExt cx="1133265" cy="1611524"/>
              </a:xfrm>
            </p:grpSpPr>
            <p:sp>
              <p:nvSpPr>
                <p:cNvPr id="452" name="Right Bracket 451"/>
                <p:cNvSpPr/>
                <p:nvPr/>
              </p:nvSpPr>
              <p:spPr>
                <a:xfrm rot="16200000">
                  <a:off x="7955451" y="1747644"/>
                  <a:ext cx="1048681" cy="616312"/>
                </a:xfrm>
                <a:prstGeom prst="rightBracket">
                  <a:avLst>
                    <a:gd name="adj" fmla="val 0"/>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solidFill>
                      <a:srgbClr val="262626"/>
                    </a:solidFill>
                  </a:endParaRPr>
                </a:p>
              </p:txBody>
            </p:sp>
            <p:cxnSp>
              <p:nvCxnSpPr>
                <p:cNvPr id="454" name="Straight Connector 453"/>
                <p:cNvCxnSpPr>
                  <a:stCxn id="452" idx="2"/>
                </p:cNvCxnSpPr>
                <p:nvPr/>
              </p:nvCxnSpPr>
              <p:spPr>
                <a:xfrm flipH="1" flipV="1">
                  <a:off x="8478839" y="1329161"/>
                  <a:ext cx="953" cy="20229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55" name="Oval 454"/>
                <p:cNvSpPr/>
                <p:nvPr/>
              </p:nvSpPr>
              <p:spPr bwMode="auto">
                <a:xfrm>
                  <a:off x="8347075" y="1158011"/>
                  <a:ext cx="260053" cy="260053"/>
                </a:xfrm>
                <a:prstGeom prst="ellipse">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6" name="Oval 455"/>
                <p:cNvSpPr/>
                <p:nvPr/>
              </p:nvSpPr>
              <p:spPr bwMode="auto">
                <a:xfrm>
                  <a:off x="8662306" y="2509482"/>
                  <a:ext cx="260053" cy="260053"/>
                </a:xfrm>
                <a:prstGeom prst="ellipse">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7" name="Flowchart: Decision 456"/>
                <p:cNvSpPr/>
                <p:nvPr/>
              </p:nvSpPr>
              <p:spPr bwMode="auto">
                <a:xfrm>
                  <a:off x="7912042" y="1590464"/>
                  <a:ext cx="514722" cy="257035"/>
                </a:xfrm>
                <a:prstGeom prst="flowChartDecision">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8" name="Flowchart: Decision 457"/>
                <p:cNvSpPr/>
                <p:nvPr/>
              </p:nvSpPr>
              <p:spPr bwMode="auto">
                <a:xfrm>
                  <a:off x="8530585" y="1585939"/>
                  <a:ext cx="514722" cy="257035"/>
                </a:xfrm>
                <a:prstGeom prst="flowChartDecision">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9" name="Flowchart: Process 458"/>
                <p:cNvSpPr/>
                <p:nvPr/>
              </p:nvSpPr>
              <p:spPr bwMode="auto">
                <a:xfrm>
                  <a:off x="7930372" y="1899614"/>
                  <a:ext cx="490676" cy="246584"/>
                </a:xfrm>
                <a:prstGeom prst="flowChartProcess">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0" name="Flowchart: Process 459"/>
                <p:cNvSpPr/>
                <p:nvPr/>
              </p:nvSpPr>
              <p:spPr bwMode="auto">
                <a:xfrm>
                  <a:off x="7930767" y="2272353"/>
                  <a:ext cx="490676" cy="356147"/>
                </a:xfrm>
                <a:prstGeom prst="flowChartProcess">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1" name="Flowchart: Process 460"/>
                <p:cNvSpPr/>
                <p:nvPr/>
              </p:nvSpPr>
              <p:spPr bwMode="auto">
                <a:xfrm>
                  <a:off x="8665048" y="1900256"/>
                  <a:ext cx="253093" cy="128569"/>
                </a:xfrm>
                <a:prstGeom prst="flowChartProcess">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2" name="Flowchart: Process 461"/>
                <p:cNvSpPr/>
                <p:nvPr/>
              </p:nvSpPr>
              <p:spPr bwMode="auto">
                <a:xfrm>
                  <a:off x="8548688" y="2082622"/>
                  <a:ext cx="475640" cy="128569"/>
                </a:xfrm>
                <a:prstGeom prst="flowChartProcess">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3" name="Flowchart: Process 462"/>
                <p:cNvSpPr/>
                <p:nvPr/>
              </p:nvSpPr>
              <p:spPr bwMode="auto">
                <a:xfrm>
                  <a:off x="8607128" y="2273633"/>
                  <a:ext cx="363651" cy="128569"/>
                </a:xfrm>
                <a:prstGeom prst="flowChartProcess">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2" name="Group 1"/>
            <p:cNvGrpSpPr/>
            <p:nvPr/>
          </p:nvGrpSpPr>
          <p:grpSpPr>
            <a:xfrm>
              <a:off x="7983513" y="1945650"/>
              <a:ext cx="989927" cy="1378516"/>
              <a:chOff x="7983513" y="1272550"/>
              <a:chExt cx="989927" cy="1378516"/>
            </a:xfrm>
          </p:grpSpPr>
          <p:sp>
            <p:nvSpPr>
              <p:cNvPr id="222" name="Rectangle 221"/>
              <p:cNvSpPr/>
              <p:nvPr/>
            </p:nvSpPr>
            <p:spPr bwMode="auto">
              <a:xfrm>
                <a:off x="8052093" y="1700740"/>
                <a:ext cx="246888" cy="27432"/>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1" name="Rectangle 230"/>
              <p:cNvSpPr/>
              <p:nvPr/>
            </p:nvSpPr>
            <p:spPr bwMode="auto">
              <a:xfrm>
                <a:off x="8670735" y="1701124"/>
                <a:ext cx="246888" cy="27432"/>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5" name="Rectangle 234"/>
              <p:cNvSpPr/>
              <p:nvPr/>
            </p:nvSpPr>
            <p:spPr bwMode="auto">
              <a:xfrm>
                <a:off x="8398112" y="1272550"/>
                <a:ext cx="155448" cy="27432"/>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7" name="Rectangle 236"/>
              <p:cNvSpPr/>
              <p:nvPr/>
            </p:nvSpPr>
            <p:spPr bwMode="auto">
              <a:xfrm>
                <a:off x="8024697" y="1979764"/>
                <a:ext cx="118872" cy="27432"/>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9" name="Rectangle 238"/>
              <p:cNvSpPr/>
              <p:nvPr/>
            </p:nvSpPr>
            <p:spPr bwMode="auto">
              <a:xfrm>
                <a:off x="8204710" y="1979764"/>
                <a:ext cx="64008" cy="27432"/>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0" name="Rectangle 239"/>
              <p:cNvSpPr/>
              <p:nvPr/>
            </p:nvSpPr>
            <p:spPr bwMode="auto">
              <a:xfrm>
                <a:off x="8020125" y="2042062"/>
                <a:ext cx="310896" cy="27432"/>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1" name="Rectangle 240"/>
              <p:cNvSpPr/>
              <p:nvPr/>
            </p:nvSpPr>
            <p:spPr bwMode="auto">
              <a:xfrm>
                <a:off x="8736281" y="1947558"/>
                <a:ext cx="118872" cy="27432"/>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2" name="Rectangle 241"/>
              <p:cNvSpPr/>
              <p:nvPr/>
            </p:nvSpPr>
            <p:spPr bwMode="auto">
              <a:xfrm>
                <a:off x="8610547" y="2132789"/>
                <a:ext cx="118872" cy="27432"/>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3" name="Rectangle 242"/>
              <p:cNvSpPr/>
              <p:nvPr/>
            </p:nvSpPr>
            <p:spPr bwMode="auto">
              <a:xfrm>
                <a:off x="8790560" y="2132789"/>
                <a:ext cx="182880" cy="27432"/>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4" name="Rectangle 243"/>
              <p:cNvSpPr/>
              <p:nvPr/>
            </p:nvSpPr>
            <p:spPr bwMode="auto">
              <a:xfrm>
                <a:off x="8706336" y="2623634"/>
                <a:ext cx="155448" cy="27432"/>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5" name="Rectangle 244"/>
              <p:cNvSpPr/>
              <p:nvPr/>
            </p:nvSpPr>
            <p:spPr bwMode="auto">
              <a:xfrm>
                <a:off x="8694281" y="2320294"/>
                <a:ext cx="182880" cy="27432"/>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6" name="Rectangle 245"/>
              <p:cNvSpPr/>
              <p:nvPr/>
            </p:nvSpPr>
            <p:spPr bwMode="auto">
              <a:xfrm>
                <a:off x="7983513" y="2350850"/>
                <a:ext cx="310896" cy="27432"/>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7" name="Rectangle 246"/>
              <p:cNvSpPr/>
              <p:nvPr/>
            </p:nvSpPr>
            <p:spPr bwMode="auto">
              <a:xfrm>
                <a:off x="7983513" y="2411298"/>
                <a:ext cx="182880" cy="27432"/>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8" name="Rectangle 257"/>
              <p:cNvSpPr/>
              <p:nvPr/>
            </p:nvSpPr>
            <p:spPr bwMode="auto">
              <a:xfrm>
                <a:off x="8226093" y="2411298"/>
                <a:ext cx="128016" cy="27432"/>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9" name="Rectangle 258"/>
              <p:cNvSpPr/>
              <p:nvPr/>
            </p:nvSpPr>
            <p:spPr bwMode="auto">
              <a:xfrm>
                <a:off x="7983513" y="2474844"/>
                <a:ext cx="365760" cy="27432"/>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4" name="Rectangle 273"/>
              <p:cNvSpPr/>
              <p:nvPr/>
            </p:nvSpPr>
            <p:spPr bwMode="auto">
              <a:xfrm>
                <a:off x="7983513" y="2534947"/>
                <a:ext cx="118872" cy="27432"/>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5" name="Rectangle 274"/>
              <p:cNvSpPr/>
              <p:nvPr/>
            </p:nvSpPr>
            <p:spPr bwMode="auto">
              <a:xfrm>
                <a:off x="8169867" y="2534947"/>
                <a:ext cx="64008" cy="27432"/>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0" name="Group 19"/>
            <p:cNvGrpSpPr/>
            <p:nvPr/>
          </p:nvGrpSpPr>
          <p:grpSpPr>
            <a:xfrm>
              <a:off x="5895503" y="1955025"/>
              <a:ext cx="1229051" cy="1725027"/>
              <a:chOff x="5895503" y="1281925"/>
              <a:chExt cx="1229051" cy="1725027"/>
            </a:xfrm>
          </p:grpSpPr>
          <p:grpSp>
            <p:nvGrpSpPr>
              <p:cNvPr id="19" name="Group 18"/>
              <p:cNvGrpSpPr/>
              <p:nvPr/>
            </p:nvGrpSpPr>
            <p:grpSpPr>
              <a:xfrm>
                <a:off x="5895503" y="1281925"/>
                <a:ext cx="1229051" cy="1725027"/>
                <a:chOff x="5895503" y="1281925"/>
                <a:chExt cx="1229051" cy="1725027"/>
              </a:xfrm>
            </p:grpSpPr>
            <p:sp>
              <p:nvSpPr>
                <p:cNvPr id="297" name="Freeform 296"/>
                <p:cNvSpPr/>
                <p:nvPr/>
              </p:nvSpPr>
              <p:spPr bwMode="auto">
                <a:xfrm>
                  <a:off x="5895503" y="1281925"/>
                  <a:ext cx="1229050" cy="1725027"/>
                </a:xfrm>
                <a:custGeom>
                  <a:avLst/>
                  <a:gdLst>
                    <a:gd name="connsiteX0" fmla="*/ 0 w 1470634"/>
                    <a:gd name="connsiteY0" fmla="*/ 0 h 1971294"/>
                    <a:gd name="connsiteX1" fmla="*/ 1225530 w 1470634"/>
                    <a:gd name="connsiteY1" fmla="*/ 0 h 1971294"/>
                    <a:gd name="connsiteX2" fmla="*/ 1470634 w 1470634"/>
                    <a:gd name="connsiteY2" fmla="*/ 244431 h 1971294"/>
                    <a:gd name="connsiteX3" fmla="*/ 1470634 w 1470634"/>
                    <a:gd name="connsiteY3" fmla="*/ 1971294 h 1971294"/>
                    <a:gd name="connsiteX4" fmla="*/ 0 w 1470634"/>
                    <a:gd name="connsiteY4" fmla="*/ 1971294 h 1971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634" h="1971294">
                      <a:moveTo>
                        <a:pt x="0" y="0"/>
                      </a:moveTo>
                      <a:lnTo>
                        <a:pt x="1225530" y="0"/>
                      </a:lnTo>
                      <a:lnTo>
                        <a:pt x="1470634" y="244431"/>
                      </a:lnTo>
                      <a:lnTo>
                        <a:pt x="1470634" y="1971294"/>
                      </a:lnTo>
                      <a:lnTo>
                        <a:pt x="0" y="1971294"/>
                      </a:lnTo>
                      <a:close/>
                    </a:path>
                  </a:pathLst>
                </a:custGeom>
                <a:solidFill>
                  <a:schemeClr val="bg2">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8" name="Right Triangle 297"/>
                <p:cNvSpPr/>
                <p:nvPr/>
              </p:nvSpPr>
              <p:spPr bwMode="auto">
                <a:xfrm rot="16200000" flipV="1">
                  <a:off x="6915207" y="1286954"/>
                  <a:ext cx="214376" cy="204318"/>
                </a:xfrm>
                <a:prstGeom prst="rtTriangle">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8" name="Group 17"/>
              <p:cNvGrpSpPr/>
              <p:nvPr/>
            </p:nvGrpSpPr>
            <p:grpSpPr>
              <a:xfrm>
                <a:off x="5996740" y="1640587"/>
                <a:ext cx="1000052" cy="1136612"/>
                <a:chOff x="5996740" y="1640587"/>
                <a:chExt cx="1000052" cy="1136612"/>
              </a:xfrm>
            </p:grpSpPr>
            <p:grpSp>
              <p:nvGrpSpPr>
                <p:cNvPr id="12" name="Group 11"/>
                <p:cNvGrpSpPr/>
                <p:nvPr/>
              </p:nvGrpSpPr>
              <p:grpSpPr>
                <a:xfrm>
                  <a:off x="6265272" y="1646040"/>
                  <a:ext cx="731520" cy="87880"/>
                  <a:chOff x="6265272" y="1646040"/>
                  <a:chExt cx="731520" cy="87880"/>
                </a:xfrm>
              </p:grpSpPr>
              <p:sp>
                <p:nvSpPr>
                  <p:cNvPr id="276" name="Rectangle 275"/>
                  <p:cNvSpPr/>
                  <p:nvPr/>
                </p:nvSpPr>
                <p:spPr bwMode="auto">
                  <a:xfrm>
                    <a:off x="6265272" y="1646040"/>
                    <a:ext cx="73152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8" name="Rectangle 277"/>
                  <p:cNvSpPr/>
                  <p:nvPr/>
                </p:nvSpPr>
                <p:spPr bwMode="auto">
                  <a:xfrm>
                    <a:off x="6265272" y="1706488"/>
                    <a:ext cx="18288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9" name="Rectangle 278"/>
                  <p:cNvSpPr/>
                  <p:nvPr/>
                </p:nvSpPr>
                <p:spPr bwMode="auto">
                  <a:xfrm>
                    <a:off x="6507852" y="1706488"/>
                    <a:ext cx="24688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3" name="Group 12"/>
                <p:cNvGrpSpPr/>
                <p:nvPr/>
              </p:nvGrpSpPr>
              <p:grpSpPr>
                <a:xfrm>
                  <a:off x="6265272" y="1889531"/>
                  <a:ext cx="731520" cy="87880"/>
                  <a:chOff x="6265272" y="1889531"/>
                  <a:chExt cx="731520" cy="87880"/>
                </a:xfrm>
              </p:grpSpPr>
              <p:sp>
                <p:nvSpPr>
                  <p:cNvPr id="280" name="Rectangle 279"/>
                  <p:cNvSpPr/>
                  <p:nvPr/>
                </p:nvSpPr>
                <p:spPr bwMode="auto">
                  <a:xfrm>
                    <a:off x="6265272" y="1889531"/>
                    <a:ext cx="73152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1" name="Rectangle 280"/>
                  <p:cNvSpPr/>
                  <p:nvPr/>
                </p:nvSpPr>
                <p:spPr bwMode="auto">
                  <a:xfrm>
                    <a:off x="6265272" y="1949979"/>
                    <a:ext cx="36576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4" name="Group 13"/>
                <p:cNvGrpSpPr/>
                <p:nvPr/>
              </p:nvGrpSpPr>
              <p:grpSpPr>
                <a:xfrm>
                  <a:off x="6265272" y="2130746"/>
                  <a:ext cx="709184" cy="87880"/>
                  <a:chOff x="6265272" y="2130746"/>
                  <a:chExt cx="709184" cy="87880"/>
                </a:xfrm>
              </p:grpSpPr>
              <p:sp>
                <p:nvSpPr>
                  <p:cNvPr id="282" name="Rectangle 281"/>
                  <p:cNvSpPr/>
                  <p:nvPr/>
                </p:nvSpPr>
                <p:spPr bwMode="auto">
                  <a:xfrm>
                    <a:off x="6265272" y="2130746"/>
                    <a:ext cx="42976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3" name="Rectangle 282"/>
                  <p:cNvSpPr/>
                  <p:nvPr/>
                </p:nvSpPr>
                <p:spPr bwMode="auto">
                  <a:xfrm>
                    <a:off x="6265272" y="2191194"/>
                    <a:ext cx="30175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4" name="Rectangle 283"/>
                  <p:cNvSpPr/>
                  <p:nvPr/>
                </p:nvSpPr>
                <p:spPr bwMode="auto">
                  <a:xfrm>
                    <a:off x="6736712" y="2132789"/>
                    <a:ext cx="237744"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5" name="Group 14"/>
                <p:cNvGrpSpPr/>
                <p:nvPr/>
              </p:nvGrpSpPr>
              <p:grpSpPr>
                <a:xfrm>
                  <a:off x="6265272" y="2374770"/>
                  <a:ext cx="731520" cy="87880"/>
                  <a:chOff x="6265272" y="2374770"/>
                  <a:chExt cx="731520" cy="87880"/>
                </a:xfrm>
              </p:grpSpPr>
              <p:sp>
                <p:nvSpPr>
                  <p:cNvPr id="285" name="Rectangle 284"/>
                  <p:cNvSpPr/>
                  <p:nvPr/>
                </p:nvSpPr>
                <p:spPr bwMode="auto">
                  <a:xfrm>
                    <a:off x="6265272" y="2374770"/>
                    <a:ext cx="73152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6" name="Rectangle 285"/>
                  <p:cNvSpPr/>
                  <p:nvPr/>
                </p:nvSpPr>
                <p:spPr bwMode="auto">
                  <a:xfrm>
                    <a:off x="6265272" y="2435218"/>
                    <a:ext cx="48463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6" name="Group 15"/>
                <p:cNvGrpSpPr/>
                <p:nvPr/>
              </p:nvGrpSpPr>
              <p:grpSpPr>
                <a:xfrm>
                  <a:off x="6265272" y="2623634"/>
                  <a:ext cx="731520" cy="87880"/>
                  <a:chOff x="6265272" y="2623634"/>
                  <a:chExt cx="731520" cy="87880"/>
                </a:xfrm>
              </p:grpSpPr>
              <p:sp>
                <p:nvSpPr>
                  <p:cNvPr id="287" name="Rectangle 286"/>
                  <p:cNvSpPr/>
                  <p:nvPr/>
                </p:nvSpPr>
                <p:spPr bwMode="auto">
                  <a:xfrm>
                    <a:off x="6265272" y="2623634"/>
                    <a:ext cx="73152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8" name="Rectangle 287"/>
                  <p:cNvSpPr/>
                  <p:nvPr/>
                </p:nvSpPr>
                <p:spPr bwMode="auto">
                  <a:xfrm>
                    <a:off x="6265272" y="2684082"/>
                    <a:ext cx="18288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9" name="Rectangle 288"/>
                  <p:cNvSpPr/>
                  <p:nvPr/>
                </p:nvSpPr>
                <p:spPr bwMode="auto">
                  <a:xfrm>
                    <a:off x="6501893" y="2684082"/>
                    <a:ext cx="24688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91" name="Rectangle 290"/>
                <p:cNvSpPr/>
                <p:nvPr/>
              </p:nvSpPr>
              <p:spPr bwMode="auto">
                <a:xfrm>
                  <a:off x="5996740" y="2131485"/>
                  <a:ext cx="154817" cy="154817"/>
                </a:xfrm>
                <a:prstGeom prst="rect">
                  <a:avLst/>
                </a:prstGeom>
                <a:solidFill>
                  <a:schemeClr val="bg2">
                    <a:lumMod val="20000"/>
                    <a:lumOff val="80000"/>
                  </a:schemeClr>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3" name="Rectangle 292"/>
                <p:cNvSpPr/>
                <p:nvPr/>
              </p:nvSpPr>
              <p:spPr bwMode="auto">
                <a:xfrm>
                  <a:off x="5996740" y="2622382"/>
                  <a:ext cx="154817" cy="154817"/>
                </a:xfrm>
                <a:prstGeom prst="rect">
                  <a:avLst/>
                </a:prstGeom>
                <a:solidFill>
                  <a:schemeClr val="bg2">
                    <a:lumMod val="20000"/>
                    <a:lumOff val="80000"/>
                  </a:schemeClr>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9" name="Group 8"/>
                <p:cNvGrpSpPr/>
                <p:nvPr/>
              </p:nvGrpSpPr>
              <p:grpSpPr>
                <a:xfrm>
                  <a:off x="5996740" y="1640587"/>
                  <a:ext cx="154817" cy="154817"/>
                  <a:chOff x="5996740" y="1640587"/>
                  <a:chExt cx="154817" cy="154817"/>
                </a:xfrm>
              </p:grpSpPr>
              <p:sp>
                <p:nvSpPr>
                  <p:cNvPr id="3" name="Rectangle 2"/>
                  <p:cNvSpPr/>
                  <p:nvPr/>
                </p:nvSpPr>
                <p:spPr bwMode="auto">
                  <a:xfrm>
                    <a:off x="5996740" y="1640587"/>
                    <a:ext cx="154817" cy="154817"/>
                  </a:xfrm>
                  <a:prstGeom prst="rect">
                    <a:avLst/>
                  </a:prstGeom>
                  <a:solidFill>
                    <a:schemeClr val="bg2">
                      <a:lumMod val="20000"/>
                      <a:lumOff val="80000"/>
                    </a:schemeClr>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Freeform 5"/>
                  <p:cNvSpPr>
                    <a:spLocks/>
                  </p:cNvSpPr>
                  <p:nvPr/>
                </p:nvSpPr>
                <p:spPr bwMode="auto">
                  <a:xfrm>
                    <a:off x="6014932" y="1667864"/>
                    <a:ext cx="113315" cy="100262"/>
                  </a:xfrm>
                  <a:custGeom>
                    <a:avLst/>
                    <a:gdLst>
                      <a:gd name="T0" fmla="*/ 3976 w 3976"/>
                      <a:gd name="T1" fmla="*/ 580 h 3518"/>
                      <a:gd name="T2" fmla="*/ 3226 w 3976"/>
                      <a:gd name="T3" fmla="*/ 0 h 3518"/>
                      <a:gd name="T4" fmla="*/ 1515 w 3976"/>
                      <a:gd name="T5" fmla="*/ 2235 h 3518"/>
                      <a:gd name="T6" fmla="*/ 540 w 3976"/>
                      <a:gd name="T7" fmla="*/ 1484 h 3518"/>
                      <a:gd name="T8" fmla="*/ 0 w 3976"/>
                      <a:gd name="T9" fmla="*/ 2190 h 3518"/>
                      <a:gd name="T10" fmla="*/ 1728 w 3976"/>
                      <a:gd name="T11" fmla="*/ 3518 h 3518"/>
                      <a:gd name="T12" fmla="*/ 2267 w 3976"/>
                      <a:gd name="T13" fmla="*/ 2815 h 3518"/>
                      <a:gd name="T14" fmla="*/ 2267 w 3976"/>
                      <a:gd name="T15" fmla="*/ 2815 h 3518"/>
                      <a:gd name="T16" fmla="*/ 3976 w 3976"/>
                      <a:gd name="T17" fmla="*/ 580 h 3518"/>
                      <a:gd name="T18" fmla="*/ 3976 w 3976"/>
                      <a:gd name="T19" fmla="*/ 580 h 3518"/>
                      <a:gd name="T20" fmla="*/ 3976 w 3976"/>
                      <a:gd name="T21" fmla="*/ 580 h 3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76" h="3518">
                        <a:moveTo>
                          <a:pt x="3976" y="580"/>
                        </a:moveTo>
                        <a:lnTo>
                          <a:pt x="3226" y="0"/>
                        </a:lnTo>
                        <a:lnTo>
                          <a:pt x="1515" y="2235"/>
                        </a:lnTo>
                        <a:lnTo>
                          <a:pt x="540" y="1484"/>
                        </a:lnTo>
                        <a:lnTo>
                          <a:pt x="0" y="2190"/>
                        </a:lnTo>
                        <a:lnTo>
                          <a:pt x="1728" y="3518"/>
                        </a:lnTo>
                        <a:lnTo>
                          <a:pt x="2267" y="2815"/>
                        </a:lnTo>
                        <a:lnTo>
                          <a:pt x="2267" y="2815"/>
                        </a:lnTo>
                        <a:lnTo>
                          <a:pt x="3976" y="580"/>
                        </a:lnTo>
                        <a:lnTo>
                          <a:pt x="3976" y="580"/>
                        </a:lnTo>
                        <a:lnTo>
                          <a:pt x="3976" y="58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grpSp>
            <p:grpSp>
              <p:nvGrpSpPr>
                <p:cNvPr id="10" name="Group 9"/>
                <p:cNvGrpSpPr/>
                <p:nvPr/>
              </p:nvGrpSpPr>
              <p:grpSpPr>
                <a:xfrm>
                  <a:off x="5996740" y="1886036"/>
                  <a:ext cx="154817" cy="154817"/>
                  <a:chOff x="5996740" y="1886036"/>
                  <a:chExt cx="154817" cy="154817"/>
                </a:xfrm>
              </p:grpSpPr>
              <p:sp>
                <p:nvSpPr>
                  <p:cNvPr id="290" name="Rectangle 289"/>
                  <p:cNvSpPr/>
                  <p:nvPr/>
                </p:nvSpPr>
                <p:spPr bwMode="auto">
                  <a:xfrm>
                    <a:off x="5996740" y="1886036"/>
                    <a:ext cx="154817" cy="154817"/>
                  </a:xfrm>
                  <a:prstGeom prst="rect">
                    <a:avLst/>
                  </a:prstGeom>
                  <a:solidFill>
                    <a:schemeClr val="bg2">
                      <a:lumMod val="20000"/>
                      <a:lumOff val="80000"/>
                    </a:schemeClr>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ndParaRPr>
                  </a:p>
                </p:txBody>
              </p:sp>
              <p:sp>
                <p:nvSpPr>
                  <p:cNvPr id="294" name="Freeform 5"/>
                  <p:cNvSpPr>
                    <a:spLocks/>
                  </p:cNvSpPr>
                  <p:nvPr/>
                </p:nvSpPr>
                <p:spPr bwMode="auto">
                  <a:xfrm>
                    <a:off x="6017491" y="1913313"/>
                    <a:ext cx="113315" cy="100262"/>
                  </a:xfrm>
                  <a:custGeom>
                    <a:avLst/>
                    <a:gdLst>
                      <a:gd name="T0" fmla="*/ 3976 w 3976"/>
                      <a:gd name="T1" fmla="*/ 580 h 3518"/>
                      <a:gd name="T2" fmla="*/ 3226 w 3976"/>
                      <a:gd name="T3" fmla="*/ 0 h 3518"/>
                      <a:gd name="T4" fmla="*/ 1515 w 3976"/>
                      <a:gd name="T5" fmla="*/ 2235 h 3518"/>
                      <a:gd name="T6" fmla="*/ 540 w 3976"/>
                      <a:gd name="T7" fmla="*/ 1484 h 3518"/>
                      <a:gd name="T8" fmla="*/ 0 w 3976"/>
                      <a:gd name="T9" fmla="*/ 2190 h 3518"/>
                      <a:gd name="T10" fmla="*/ 1728 w 3976"/>
                      <a:gd name="T11" fmla="*/ 3518 h 3518"/>
                      <a:gd name="T12" fmla="*/ 2267 w 3976"/>
                      <a:gd name="T13" fmla="*/ 2815 h 3518"/>
                      <a:gd name="T14" fmla="*/ 2267 w 3976"/>
                      <a:gd name="T15" fmla="*/ 2815 h 3518"/>
                      <a:gd name="T16" fmla="*/ 3976 w 3976"/>
                      <a:gd name="T17" fmla="*/ 580 h 3518"/>
                      <a:gd name="T18" fmla="*/ 3976 w 3976"/>
                      <a:gd name="T19" fmla="*/ 580 h 3518"/>
                      <a:gd name="T20" fmla="*/ 3976 w 3976"/>
                      <a:gd name="T21" fmla="*/ 580 h 3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76" h="3518">
                        <a:moveTo>
                          <a:pt x="3976" y="580"/>
                        </a:moveTo>
                        <a:lnTo>
                          <a:pt x="3226" y="0"/>
                        </a:lnTo>
                        <a:lnTo>
                          <a:pt x="1515" y="2235"/>
                        </a:lnTo>
                        <a:lnTo>
                          <a:pt x="540" y="1484"/>
                        </a:lnTo>
                        <a:lnTo>
                          <a:pt x="0" y="2190"/>
                        </a:lnTo>
                        <a:lnTo>
                          <a:pt x="1728" y="3518"/>
                        </a:lnTo>
                        <a:lnTo>
                          <a:pt x="2267" y="2815"/>
                        </a:lnTo>
                        <a:lnTo>
                          <a:pt x="2267" y="2815"/>
                        </a:lnTo>
                        <a:lnTo>
                          <a:pt x="3976" y="580"/>
                        </a:lnTo>
                        <a:lnTo>
                          <a:pt x="3976" y="580"/>
                        </a:lnTo>
                        <a:lnTo>
                          <a:pt x="3976" y="58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grpSp>
            <p:grpSp>
              <p:nvGrpSpPr>
                <p:cNvPr id="11" name="Group 10"/>
                <p:cNvGrpSpPr/>
                <p:nvPr/>
              </p:nvGrpSpPr>
              <p:grpSpPr>
                <a:xfrm>
                  <a:off x="5996740" y="2376934"/>
                  <a:ext cx="154817" cy="154817"/>
                  <a:chOff x="5996740" y="2376934"/>
                  <a:chExt cx="154817" cy="154817"/>
                </a:xfrm>
              </p:grpSpPr>
              <p:sp>
                <p:nvSpPr>
                  <p:cNvPr id="292" name="Rectangle 291"/>
                  <p:cNvSpPr/>
                  <p:nvPr/>
                </p:nvSpPr>
                <p:spPr bwMode="auto">
                  <a:xfrm>
                    <a:off x="5996740" y="2376934"/>
                    <a:ext cx="154817" cy="154817"/>
                  </a:xfrm>
                  <a:prstGeom prst="rect">
                    <a:avLst/>
                  </a:prstGeom>
                  <a:solidFill>
                    <a:schemeClr val="bg2">
                      <a:lumMod val="20000"/>
                      <a:lumOff val="80000"/>
                    </a:schemeClr>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ndParaRPr>
                  </a:p>
                </p:txBody>
              </p:sp>
              <p:sp>
                <p:nvSpPr>
                  <p:cNvPr id="295" name="Freeform 5"/>
                  <p:cNvSpPr>
                    <a:spLocks/>
                  </p:cNvSpPr>
                  <p:nvPr/>
                </p:nvSpPr>
                <p:spPr bwMode="auto">
                  <a:xfrm>
                    <a:off x="6017491" y="2404211"/>
                    <a:ext cx="113315" cy="100262"/>
                  </a:xfrm>
                  <a:custGeom>
                    <a:avLst/>
                    <a:gdLst>
                      <a:gd name="T0" fmla="*/ 3976 w 3976"/>
                      <a:gd name="T1" fmla="*/ 580 h 3518"/>
                      <a:gd name="T2" fmla="*/ 3226 w 3976"/>
                      <a:gd name="T3" fmla="*/ 0 h 3518"/>
                      <a:gd name="T4" fmla="*/ 1515 w 3976"/>
                      <a:gd name="T5" fmla="*/ 2235 h 3518"/>
                      <a:gd name="T6" fmla="*/ 540 w 3976"/>
                      <a:gd name="T7" fmla="*/ 1484 h 3518"/>
                      <a:gd name="T8" fmla="*/ 0 w 3976"/>
                      <a:gd name="T9" fmla="*/ 2190 h 3518"/>
                      <a:gd name="T10" fmla="*/ 1728 w 3976"/>
                      <a:gd name="T11" fmla="*/ 3518 h 3518"/>
                      <a:gd name="T12" fmla="*/ 2267 w 3976"/>
                      <a:gd name="T13" fmla="*/ 2815 h 3518"/>
                      <a:gd name="T14" fmla="*/ 2267 w 3976"/>
                      <a:gd name="T15" fmla="*/ 2815 h 3518"/>
                      <a:gd name="T16" fmla="*/ 3976 w 3976"/>
                      <a:gd name="T17" fmla="*/ 580 h 3518"/>
                      <a:gd name="T18" fmla="*/ 3976 w 3976"/>
                      <a:gd name="T19" fmla="*/ 580 h 3518"/>
                      <a:gd name="T20" fmla="*/ 3976 w 3976"/>
                      <a:gd name="T21" fmla="*/ 580 h 3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76" h="3518">
                        <a:moveTo>
                          <a:pt x="3976" y="580"/>
                        </a:moveTo>
                        <a:lnTo>
                          <a:pt x="3226" y="0"/>
                        </a:lnTo>
                        <a:lnTo>
                          <a:pt x="1515" y="2235"/>
                        </a:lnTo>
                        <a:lnTo>
                          <a:pt x="540" y="1484"/>
                        </a:lnTo>
                        <a:lnTo>
                          <a:pt x="0" y="2190"/>
                        </a:lnTo>
                        <a:lnTo>
                          <a:pt x="1728" y="3518"/>
                        </a:lnTo>
                        <a:lnTo>
                          <a:pt x="2267" y="2815"/>
                        </a:lnTo>
                        <a:lnTo>
                          <a:pt x="2267" y="2815"/>
                        </a:lnTo>
                        <a:lnTo>
                          <a:pt x="3976" y="580"/>
                        </a:lnTo>
                        <a:lnTo>
                          <a:pt x="3976" y="580"/>
                        </a:lnTo>
                        <a:lnTo>
                          <a:pt x="3976" y="58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grpSp>
          </p:grpSp>
        </p:grpSp>
      </p:grpSp>
      <p:grpSp>
        <p:nvGrpSpPr>
          <p:cNvPr id="273" name="Group 272" hidden="1"/>
          <p:cNvGrpSpPr/>
          <p:nvPr/>
        </p:nvGrpSpPr>
        <p:grpSpPr>
          <a:xfrm>
            <a:off x="6475333" y="2436019"/>
            <a:ext cx="5656342" cy="4120953"/>
            <a:chOff x="5308651" y="1710037"/>
            <a:chExt cx="6843741" cy="4986038"/>
          </a:xfrm>
        </p:grpSpPr>
        <p:grpSp>
          <p:nvGrpSpPr>
            <p:cNvPr id="296" name="Group 295"/>
            <p:cNvGrpSpPr/>
            <p:nvPr/>
          </p:nvGrpSpPr>
          <p:grpSpPr>
            <a:xfrm>
              <a:off x="8356600" y="5895975"/>
              <a:ext cx="2466975" cy="800100"/>
              <a:chOff x="8356600" y="5222875"/>
              <a:chExt cx="2466975" cy="800100"/>
            </a:xfrm>
          </p:grpSpPr>
          <p:sp>
            <p:nvSpPr>
              <p:cNvPr id="628" name="Rectangle 627"/>
              <p:cNvSpPr/>
              <p:nvPr/>
            </p:nvSpPr>
            <p:spPr bwMode="auto">
              <a:xfrm>
                <a:off x="8356600" y="5222875"/>
                <a:ext cx="2466975" cy="800100"/>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29" name="Group 628"/>
              <p:cNvGrpSpPr/>
              <p:nvPr/>
            </p:nvGrpSpPr>
            <p:grpSpPr>
              <a:xfrm>
                <a:off x="8415948" y="5283201"/>
                <a:ext cx="2344108" cy="678908"/>
                <a:chOff x="8415948" y="5283201"/>
                <a:chExt cx="2344108" cy="678908"/>
              </a:xfrm>
            </p:grpSpPr>
            <p:sp>
              <p:nvSpPr>
                <p:cNvPr id="630" name="Rectangle 629"/>
                <p:cNvSpPr/>
                <p:nvPr/>
              </p:nvSpPr>
              <p:spPr bwMode="auto">
                <a:xfrm>
                  <a:off x="8415948"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31" name="Rectangle 630"/>
                <p:cNvSpPr/>
                <p:nvPr/>
              </p:nvSpPr>
              <p:spPr bwMode="auto">
                <a:xfrm>
                  <a:off x="8600892"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32" name="Rectangle 631"/>
                <p:cNvSpPr/>
                <p:nvPr/>
              </p:nvSpPr>
              <p:spPr bwMode="auto">
                <a:xfrm>
                  <a:off x="8785836"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33" name="Rectangle 632"/>
                <p:cNvSpPr/>
                <p:nvPr/>
              </p:nvSpPr>
              <p:spPr bwMode="auto">
                <a:xfrm>
                  <a:off x="8970780"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34" name="Rectangle 633"/>
                <p:cNvSpPr/>
                <p:nvPr/>
              </p:nvSpPr>
              <p:spPr bwMode="auto">
                <a:xfrm>
                  <a:off x="9155724"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35" name="Rectangle 634"/>
                <p:cNvSpPr/>
                <p:nvPr/>
              </p:nvSpPr>
              <p:spPr bwMode="auto">
                <a:xfrm>
                  <a:off x="9340668"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36" name="Rectangle 635"/>
                <p:cNvSpPr/>
                <p:nvPr/>
              </p:nvSpPr>
              <p:spPr bwMode="auto">
                <a:xfrm>
                  <a:off x="9525611"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37" name="Rectangle 636"/>
                <p:cNvSpPr/>
                <p:nvPr/>
              </p:nvSpPr>
              <p:spPr bwMode="auto">
                <a:xfrm>
                  <a:off x="9710556"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38" name="Rectangle 637"/>
                <p:cNvSpPr/>
                <p:nvPr/>
              </p:nvSpPr>
              <p:spPr bwMode="auto">
                <a:xfrm>
                  <a:off x="9895500"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39" name="Rectangle 638"/>
                <p:cNvSpPr/>
                <p:nvPr/>
              </p:nvSpPr>
              <p:spPr bwMode="auto">
                <a:xfrm>
                  <a:off x="10080444"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40" name="Rectangle 639"/>
                <p:cNvSpPr/>
                <p:nvPr/>
              </p:nvSpPr>
              <p:spPr bwMode="auto">
                <a:xfrm>
                  <a:off x="10265388"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41" name="Rectangle 640"/>
                <p:cNvSpPr/>
                <p:nvPr/>
              </p:nvSpPr>
              <p:spPr bwMode="auto">
                <a:xfrm>
                  <a:off x="10450332"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42" name="Rectangle 641"/>
                <p:cNvSpPr/>
                <p:nvPr/>
              </p:nvSpPr>
              <p:spPr bwMode="auto">
                <a:xfrm>
                  <a:off x="10635274" y="52832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43" name="Rectangle 642"/>
                <p:cNvSpPr/>
                <p:nvPr/>
              </p:nvSpPr>
              <p:spPr bwMode="auto">
                <a:xfrm>
                  <a:off x="8415948"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44" name="Rectangle 643"/>
                <p:cNvSpPr/>
                <p:nvPr/>
              </p:nvSpPr>
              <p:spPr bwMode="auto">
                <a:xfrm>
                  <a:off x="8600892"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45" name="Rectangle 644"/>
                <p:cNvSpPr/>
                <p:nvPr/>
              </p:nvSpPr>
              <p:spPr bwMode="auto">
                <a:xfrm>
                  <a:off x="8785836"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46" name="Rectangle 645"/>
                <p:cNvSpPr/>
                <p:nvPr/>
              </p:nvSpPr>
              <p:spPr bwMode="auto">
                <a:xfrm>
                  <a:off x="8970780"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47" name="Rectangle 646"/>
                <p:cNvSpPr/>
                <p:nvPr/>
              </p:nvSpPr>
              <p:spPr bwMode="auto">
                <a:xfrm>
                  <a:off x="9155724"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48" name="Rectangle 647"/>
                <p:cNvSpPr/>
                <p:nvPr/>
              </p:nvSpPr>
              <p:spPr bwMode="auto">
                <a:xfrm>
                  <a:off x="9340668" y="546735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49" name="Rectangle 648"/>
                <p:cNvSpPr/>
                <p:nvPr/>
              </p:nvSpPr>
              <p:spPr bwMode="auto">
                <a:xfrm>
                  <a:off x="9525611"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0" name="Rectangle 649"/>
                <p:cNvSpPr/>
                <p:nvPr/>
              </p:nvSpPr>
              <p:spPr bwMode="auto">
                <a:xfrm>
                  <a:off x="9710556"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1" name="Rectangle 650"/>
                <p:cNvSpPr/>
                <p:nvPr/>
              </p:nvSpPr>
              <p:spPr bwMode="auto">
                <a:xfrm>
                  <a:off x="9895500"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2" name="Rectangle 651"/>
                <p:cNvSpPr/>
                <p:nvPr/>
              </p:nvSpPr>
              <p:spPr bwMode="auto">
                <a:xfrm>
                  <a:off x="10080444"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3" name="Rectangle 652"/>
                <p:cNvSpPr/>
                <p:nvPr/>
              </p:nvSpPr>
              <p:spPr bwMode="auto">
                <a:xfrm>
                  <a:off x="10265388"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4" name="Rectangle 653"/>
                <p:cNvSpPr/>
                <p:nvPr/>
              </p:nvSpPr>
              <p:spPr bwMode="auto">
                <a:xfrm>
                  <a:off x="10450332"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5" name="Rectangle 654"/>
                <p:cNvSpPr/>
                <p:nvPr/>
              </p:nvSpPr>
              <p:spPr bwMode="auto">
                <a:xfrm>
                  <a:off x="10635273" y="5467352"/>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6" name="Rectangle 655"/>
                <p:cNvSpPr/>
                <p:nvPr/>
              </p:nvSpPr>
              <p:spPr bwMode="auto">
                <a:xfrm>
                  <a:off x="8415948"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7" name="Rectangle 656"/>
                <p:cNvSpPr/>
                <p:nvPr/>
              </p:nvSpPr>
              <p:spPr bwMode="auto">
                <a:xfrm>
                  <a:off x="8600892"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8" name="Rectangle 657"/>
                <p:cNvSpPr/>
                <p:nvPr/>
              </p:nvSpPr>
              <p:spPr bwMode="auto">
                <a:xfrm>
                  <a:off x="8785836"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9" name="Rectangle 658"/>
                <p:cNvSpPr/>
                <p:nvPr/>
              </p:nvSpPr>
              <p:spPr bwMode="auto">
                <a:xfrm>
                  <a:off x="8970780"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60" name="Rectangle 659"/>
                <p:cNvSpPr/>
                <p:nvPr/>
              </p:nvSpPr>
              <p:spPr bwMode="auto">
                <a:xfrm>
                  <a:off x="9155724"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61" name="Rectangle 660"/>
                <p:cNvSpPr/>
                <p:nvPr/>
              </p:nvSpPr>
              <p:spPr bwMode="auto">
                <a:xfrm>
                  <a:off x="9340668"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62" name="Rectangle 661"/>
                <p:cNvSpPr/>
                <p:nvPr/>
              </p:nvSpPr>
              <p:spPr bwMode="auto">
                <a:xfrm>
                  <a:off x="9525611"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63" name="Rectangle 662"/>
                <p:cNvSpPr/>
                <p:nvPr/>
              </p:nvSpPr>
              <p:spPr bwMode="auto">
                <a:xfrm>
                  <a:off x="9710556"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64" name="Rectangle 663"/>
                <p:cNvSpPr/>
                <p:nvPr/>
              </p:nvSpPr>
              <p:spPr bwMode="auto">
                <a:xfrm>
                  <a:off x="9895500"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65" name="Rectangle 664"/>
                <p:cNvSpPr/>
                <p:nvPr/>
              </p:nvSpPr>
              <p:spPr bwMode="auto">
                <a:xfrm>
                  <a:off x="10080444"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66" name="Rectangle 665"/>
                <p:cNvSpPr/>
                <p:nvPr/>
              </p:nvSpPr>
              <p:spPr bwMode="auto">
                <a:xfrm>
                  <a:off x="10265388"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67" name="Rectangle 666"/>
                <p:cNvSpPr/>
                <p:nvPr/>
              </p:nvSpPr>
              <p:spPr bwMode="auto">
                <a:xfrm>
                  <a:off x="10450332" y="5651501"/>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68" name="Rectangle 667"/>
                <p:cNvSpPr/>
                <p:nvPr/>
              </p:nvSpPr>
              <p:spPr bwMode="auto">
                <a:xfrm>
                  <a:off x="10635273" y="5651501"/>
                  <a:ext cx="124782" cy="310608"/>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69" name="Rectangle 668"/>
                <p:cNvSpPr/>
                <p:nvPr/>
              </p:nvSpPr>
              <p:spPr bwMode="auto">
                <a:xfrm>
                  <a:off x="8415948"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70" name="Rectangle 669"/>
                <p:cNvSpPr/>
                <p:nvPr/>
              </p:nvSpPr>
              <p:spPr bwMode="auto">
                <a:xfrm>
                  <a:off x="8600892"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71" name="Rectangle 670"/>
                <p:cNvSpPr/>
                <p:nvPr/>
              </p:nvSpPr>
              <p:spPr bwMode="auto">
                <a:xfrm>
                  <a:off x="8785836"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72" name="Rectangle 671"/>
                <p:cNvSpPr/>
                <p:nvPr/>
              </p:nvSpPr>
              <p:spPr bwMode="auto">
                <a:xfrm>
                  <a:off x="8970780" y="5837327"/>
                  <a:ext cx="864558"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73" name="Rectangle 672"/>
                <p:cNvSpPr/>
                <p:nvPr/>
              </p:nvSpPr>
              <p:spPr bwMode="auto">
                <a:xfrm>
                  <a:off x="9895500"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74" name="Rectangle 673"/>
                <p:cNvSpPr/>
                <p:nvPr/>
              </p:nvSpPr>
              <p:spPr bwMode="auto">
                <a:xfrm>
                  <a:off x="10080444"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75" name="Rectangle 674"/>
                <p:cNvSpPr/>
                <p:nvPr/>
              </p:nvSpPr>
              <p:spPr bwMode="auto">
                <a:xfrm>
                  <a:off x="10265388"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76" name="Rectangle 675"/>
                <p:cNvSpPr/>
                <p:nvPr/>
              </p:nvSpPr>
              <p:spPr bwMode="auto">
                <a:xfrm>
                  <a:off x="10450332" y="5837327"/>
                  <a:ext cx="124782" cy="12478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299" name="Group 298"/>
            <p:cNvGrpSpPr/>
            <p:nvPr/>
          </p:nvGrpSpPr>
          <p:grpSpPr>
            <a:xfrm>
              <a:off x="5308651" y="3794814"/>
              <a:ext cx="2367066" cy="1665498"/>
              <a:chOff x="5308651" y="3121714"/>
              <a:chExt cx="2367066" cy="1665498"/>
            </a:xfrm>
          </p:grpSpPr>
          <p:sp>
            <p:nvSpPr>
              <p:cNvPr id="626" name="Freeform 5"/>
              <p:cNvSpPr>
                <a:spLocks noEditPoints="1"/>
              </p:cNvSpPr>
              <p:nvPr/>
            </p:nvSpPr>
            <p:spPr bwMode="auto">
              <a:xfrm>
                <a:off x="5308651" y="3121714"/>
                <a:ext cx="2367066" cy="1665498"/>
              </a:xfrm>
              <a:custGeom>
                <a:avLst/>
                <a:gdLst>
                  <a:gd name="T0" fmla="*/ 2357 w 2411"/>
                  <a:gd name="T1" fmla="*/ 0 h 1695"/>
                  <a:gd name="T2" fmla="*/ 47 w 2411"/>
                  <a:gd name="T3" fmla="*/ 0 h 1695"/>
                  <a:gd name="T4" fmla="*/ 0 w 2411"/>
                  <a:gd name="T5" fmla="*/ 47 h 1695"/>
                  <a:gd name="T6" fmla="*/ 0 w 2411"/>
                  <a:gd name="T7" fmla="*/ 1406 h 1695"/>
                  <a:gd name="T8" fmla="*/ 47 w 2411"/>
                  <a:gd name="T9" fmla="*/ 1453 h 1695"/>
                  <a:gd name="T10" fmla="*/ 335 w 2411"/>
                  <a:gd name="T11" fmla="*/ 1453 h 1695"/>
                  <a:gd name="T12" fmla="*/ 335 w 2411"/>
                  <a:gd name="T13" fmla="*/ 1453 h 1695"/>
                  <a:gd name="T14" fmla="*/ 1101 w 2411"/>
                  <a:gd name="T15" fmla="*/ 1453 h 1695"/>
                  <a:gd name="T16" fmla="*/ 1101 w 2411"/>
                  <a:gd name="T17" fmla="*/ 1558 h 1695"/>
                  <a:gd name="T18" fmla="*/ 653 w 2411"/>
                  <a:gd name="T19" fmla="*/ 1558 h 1695"/>
                  <a:gd name="T20" fmla="*/ 605 w 2411"/>
                  <a:gd name="T21" fmla="*/ 1591 h 1695"/>
                  <a:gd name="T22" fmla="*/ 562 w 2411"/>
                  <a:gd name="T23" fmla="*/ 1638 h 1695"/>
                  <a:gd name="T24" fmla="*/ 562 w 2411"/>
                  <a:gd name="T25" fmla="*/ 1648 h 1695"/>
                  <a:gd name="T26" fmla="*/ 609 w 2411"/>
                  <a:gd name="T27" fmla="*/ 1695 h 1695"/>
                  <a:gd name="T28" fmla="*/ 1762 w 2411"/>
                  <a:gd name="T29" fmla="*/ 1695 h 1695"/>
                  <a:gd name="T30" fmla="*/ 1815 w 2411"/>
                  <a:gd name="T31" fmla="*/ 1648 h 1695"/>
                  <a:gd name="T32" fmla="*/ 1815 w 2411"/>
                  <a:gd name="T33" fmla="*/ 1638 h 1695"/>
                  <a:gd name="T34" fmla="*/ 1724 w 2411"/>
                  <a:gd name="T35" fmla="*/ 1558 h 1695"/>
                  <a:gd name="T36" fmla="*/ 1272 w 2411"/>
                  <a:gd name="T37" fmla="*/ 1558 h 1695"/>
                  <a:gd name="T38" fmla="*/ 1272 w 2411"/>
                  <a:gd name="T39" fmla="*/ 1453 h 1695"/>
                  <a:gd name="T40" fmla="*/ 2357 w 2411"/>
                  <a:gd name="T41" fmla="*/ 1453 h 1695"/>
                  <a:gd name="T42" fmla="*/ 2411 w 2411"/>
                  <a:gd name="T43" fmla="*/ 1406 h 1695"/>
                  <a:gd name="T44" fmla="*/ 2411 w 2411"/>
                  <a:gd name="T45" fmla="*/ 47 h 1695"/>
                  <a:gd name="T46" fmla="*/ 2357 w 2411"/>
                  <a:gd name="T47" fmla="*/ 0 h 1695"/>
                  <a:gd name="T48" fmla="*/ 2277 w 2411"/>
                  <a:gd name="T49" fmla="*/ 1322 h 1695"/>
                  <a:gd name="T50" fmla="*/ 128 w 2411"/>
                  <a:gd name="T51" fmla="*/ 1322 h 1695"/>
                  <a:gd name="T52" fmla="*/ 128 w 2411"/>
                  <a:gd name="T53" fmla="*/ 133 h 1695"/>
                  <a:gd name="T54" fmla="*/ 2277 w 2411"/>
                  <a:gd name="T55" fmla="*/ 133 h 1695"/>
                  <a:gd name="T56" fmla="*/ 2277 w 2411"/>
                  <a:gd name="T57" fmla="*/ 1322 h 1695"/>
                  <a:gd name="T58" fmla="*/ 2277 w 2411"/>
                  <a:gd name="T59" fmla="*/ 1322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1" h="1695">
                    <a:moveTo>
                      <a:pt x="2357" y="0"/>
                    </a:moveTo>
                    <a:cubicBezTo>
                      <a:pt x="47" y="0"/>
                      <a:pt x="47" y="0"/>
                      <a:pt x="47" y="0"/>
                    </a:cubicBezTo>
                    <a:cubicBezTo>
                      <a:pt x="23" y="0"/>
                      <a:pt x="0" y="19"/>
                      <a:pt x="0" y="47"/>
                    </a:cubicBezTo>
                    <a:cubicBezTo>
                      <a:pt x="0" y="1406"/>
                      <a:pt x="0" y="1406"/>
                      <a:pt x="0" y="1406"/>
                    </a:cubicBezTo>
                    <a:cubicBezTo>
                      <a:pt x="0" y="1435"/>
                      <a:pt x="23" y="1453"/>
                      <a:pt x="47" y="1453"/>
                    </a:cubicBezTo>
                    <a:cubicBezTo>
                      <a:pt x="335" y="1453"/>
                      <a:pt x="335" y="1453"/>
                      <a:pt x="335" y="1453"/>
                    </a:cubicBezTo>
                    <a:cubicBezTo>
                      <a:pt x="335" y="1453"/>
                      <a:pt x="335" y="1453"/>
                      <a:pt x="335" y="1453"/>
                    </a:cubicBezTo>
                    <a:cubicBezTo>
                      <a:pt x="1101" y="1453"/>
                      <a:pt x="1101" y="1453"/>
                      <a:pt x="1101" y="1453"/>
                    </a:cubicBezTo>
                    <a:cubicBezTo>
                      <a:pt x="1101" y="1558"/>
                      <a:pt x="1101" y="1558"/>
                      <a:pt x="1101" y="1558"/>
                    </a:cubicBezTo>
                    <a:cubicBezTo>
                      <a:pt x="653" y="1558"/>
                      <a:pt x="653" y="1558"/>
                      <a:pt x="653" y="1558"/>
                    </a:cubicBezTo>
                    <a:cubicBezTo>
                      <a:pt x="628" y="1558"/>
                      <a:pt x="605" y="1591"/>
                      <a:pt x="605" y="1591"/>
                    </a:cubicBezTo>
                    <a:cubicBezTo>
                      <a:pt x="562" y="1638"/>
                      <a:pt x="562" y="1638"/>
                      <a:pt x="562" y="1638"/>
                    </a:cubicBezTo>
                    <a:cubicBezTo>
                      <a:pt x="562" y="1648"/>
                      <a:pt x="562" y="1648"/>
                      <a:pt x="562" y="1648"/>
                    </a:cubicBezTo>
                    <a:cubicBezTo>
                      <a:pt x="562" y="1676"/>
                      <a:pt x="581" y="1695"/>
                      <a:pt x="609" y="1695"/>
                    </a:cubicBezTo>
                    <a:cubicBezTo>
                      <a:pt x="1762" y="1695"/>
                      <a:pt x="1762" y="1695"/>
                      <a:pt x="1762" y="1695"/>
                    </a:cubicBezTo>
                    <a:cubicBezTo>
                      <a:pt x="1790" y="1695"/>
                      <a:pt x="1815" y="1676"/>
                      <a:pt x="1815" y="1648"/>
                    </a:cubicBezTo>
                    <a:cubicBezTo>
                      <a:pt x="1815" y="1638"/>
                      <a:pt x="1815" y="1638"/>
                      <a:pt x="1815" y="1638"/>
                    </a:cubicBezTo>
                    <a:cubicBezTo>
                      <a:pt x="1771" y="1591"/>
                      <a:pt x="1748" y="1558"/>
                      <a:pt x="1724" y="1558"/>
                    </a:cubicBezTo>
                    <a:cubicBezTo>
                      <a:pt x="1272" y="1558"/>
                      <a:pt x="1272" y="1558"/>
                      <a:pt x="1272" y="1558"/>
                    </a:cubicBezTo>
                    <a:cubicBezTo>
                      <a:pt x="1272" y="1453"/>
                      <a:pt x="1272" y="1453"/>
                      <a:pt x="1272" y="1453"/>
                    </a:cubicBezTo>
                    <a:cubicBezTo>
                      <a:pt x="2357" y="1453"/>
                      <a:pt x="2357" y="1453"/>
                      <a:pt x="2357" y="1453"/>
                    </a:cubicBezTo>
                    <a:cubicBezTo>
                      <a:pt x="2386" y="1453"/>
                      <a:pt x="2411" y="1435"/>
                      <a:pt x="2411" y="1406"/>
                    </a:cubicBezTo>
                    <a:cubicBezTo>
                      <a:pt x="2411" y="47"/>
                      <a:pt x="2411" y="47"/>
                      <a:pt x="2411" y="47"/>
                    </a:cubicBezTo>
                    <a:cubicBezTo>
                      <a:pt x="2411" y="19"/>
                      <a:pt x="2386" y="0"/>
                      <a:pt x="2357" y="0"/>
                    </a:cubicBezTo>
                    <a:close/>
                    <a:moveTo>
                      <a:pt x="2277" y="1322"/>
                    </a:moveTo>
                    <a:cubicBezTo>
                      <a:pt x="128" y="1322"/>
                      <a:pt x="128" y="1322"/>
                      <a:pt x="128" y="1322"/>
                    </a:cubicBezTo>
                    <a:cubicBezTo>
                      <a:pt x="128" y="133"/>
                      <a:pt x="128" y="133"/>
                      <a:pt x="128" y="133"/>
                    </a:cubicBezTo>
                    <a:cubicBezTo>
                      <a:pt x="2277" y="133"/>
                      <a:pt x="2277" y="133"/>
                      <a:pt x="2277" y="133"/>
                    </a:cubicBezTo>
                    <a:cubicBezTo>
                      <a:pt x="2277" y="1322"/>
                      <a:pt x="2277" y="1322"/>
                      <a:pt x="2277" y="1322"/>
                    </a:cubicBezTo>
                    <a:cubicBezTo>
                      <a:pt x="2277" y="1322"/>
                      <a:pt x="2277" y="1322"/>
                      <a:pt x="2277" y="1322"/>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Rectangle 626"/>
              <p:cNvSpPr/>
              <p:nvPr/>
            </p:nvSpPr>
            <p:spPr bwMode="auto">
              <a:xfrm>
                <a:off x="5389063" y="3195487"/>
                <a:ext cx="2211887" cy="1270535"/>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00" name="Group 299"/>
            <p:cNvGrpSpPr/>
            <p:nvPr/>
          </p:nvGrpSpPr>
          <p:grpSpPr>
            <a:xfrm>
              <a:off x="7740650" y="3804195"/>
              <a:ext cx="1476375" cy="1967955"/>
              <a:chOff x="7740650" y="3131095"/>
              <a:chExt cx="1476375" cy="1967955"/>
            </a:xfrm>
          </p:grpSpPr>
          <p:grpSp>
            <p:nvGrpSpPr>
              <p:cNvPr id="578" name="Group 577"/>
              <p:cNvGrpSpPr/>
              <p:nvPr/>
            </p:nvGrpSpPr>
            <p:grpSpPr>
              <a:xfrm>
                <a:off x="7740650" y="3131095"/>
                <a:ext cx="1476375" cy="1967955"/>
                <a:chOff x="7740650" y="3131095"/>
                <a:chExt cx="1476375" cy="1967955"/>
              </a:xfrm>
            </p:grpSpPr>
            <p:sp>
              <p:nvSpPr>
                <p:cNvPr id="624" name="Rectangle 623"/>
                <p:cNvSpPr/>
                <p:nvPr/>
              </p:nvSpPr>
              <p:spPr bwMode="auto">
                <a:xfrm>
                  <a:off x="7740650" y="3131095"/>
                  <a:ext cx="1476375" cy="184467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25" name="Rectangle 624"/>
                <p:cNvSpPr/>
                <p:nvPr/>
              </p:nvSpPr>
              <p:spPr bwMode="auto">
                <a:xfrm>
                  <a:off x="7740650" y="3254375"/>
                  <a:ext cx="1476375" cy="1844675"/>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79" name="Group 578"/>
              <p:cNvGrpSpPr/>
              <p:nvPr/>
            </p:nvGrpSpPr>
            <p:grpSpPr>
              <a:xfrm>
                <a:off x="7861286" y="3300413"/>
                <a:ext cx="182880" cy="90578"/>
                <a:chOff x="7861286" y="3300413"/>
                <a:chExt cx="182880" cy="90578"/>
              </a:xfrm>
            </p:grpSpPr>
            <p:sp>
              <p:nvSpPr>
                <p:cNvPr id="622" name="Rectangle 621"/>
                <p:cNvSpPr/>
                <p:nvPr/>
              </p:nvSpPr>
              <p:spPr bwMode="auto">
                <a:xfrm>
                  <a:off x="7861286" y="3300413"/>
                  <a:ext cx="13335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23" name="Rectangle 622"/>
                <p:cNvSpPr/>
                <p:nvPr/>
              </p:nvSpPr>
              <p:spPr bwMode="auto">
                <a:xfrm>
                  <a:off x="7861286" y="3363559"/>
                  <a:ext cx="18288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80" name="Group 579"/>
              <p:cNvGrpSpPr/>
              <p:nvPr/>
            </p:nvGrpSpPr>
            <p:grpSpPr>
              <a:xfrm>
                <a:off x="7923541" y="3475943"/>
                <a:ext cx="1158557" cy="228744"/>
                <a:chOff x="7923541" y="3488009"/>
                <a:chExt cx="1158557" cy="228744"/>
              </a:xfrm>
            </p:grpSpPr>
            <p:sp>
              <p:nvSpPr>
                <p:cNvPr id="613" name="Rectangle 612"/>
                <p:cNvSpPr/>
                <p:nvPr/>
              </p:nvSpPr>
              <p:spPr bwMode="auto">
                <a:xfrm>
                  <a:off x="7923541" y="3488009"/>
                  <a:ext cx="36576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14" name="Rectangle 613"/>
                <p:cNvSpPr/>
                <p:nvPr/>
              </p:nvSpPr>
              <p:spPr bwMode="auto">
                <a:xfrm>
                  <a:off x="8350578" y="3488009"/>
                  <a:ext cx="36576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15" name="Rectangle 614"/>
                <p:cNvSpPr/>
                <p:nvPr/>
              </p:nvSpPr>
              <p:spPr bwMode="auto">
                <a:xfrm>
                  <a:off x="7984818" y="3555304"/>
                  <a:ext cx="13716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16" name="Rectangle 615"/>
                <p:cNvSpPr/>
                <p:nvPr/>
              </p:nvSpPr>
              <p:spPr bwMode="auto">
                <a:xfrm>
                  <a:off x="8166592" y="3555304"/>
                  <a:ext cx="22860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17" name="Rectangle 616"/>
                <p:cNvSpPr/>
                <p:nvPr/>
              </p:nvSpPr>
              <p:spPr bwMode="auto">
                <a:xfrm>
                  <a:off x="8044166" y="3621022"/>
                  <a:ext cx="32004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18" name="Rectangle 617"/>
                <p:cNvSpPr/>
                <p:nvPr/>
              </p:nvSpPr>
              <p:spPr bwMode="auto">
                <a:xfrm>
                  <a:off x="8416440" y="3621022"/>
                  <a:ext cx="118872"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19" name="Rectangle 618"/>
                <p:cNvSpPr/>
                <p:nvPr/>
              </p:nvSpPr>
              <p:spPr bwMode="auto">
                <a:xfrm>
                  <a:off x="8106421" y="3689321"/>
                  <a:ext cx="3657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20" name="Rectangle 619"/>
                <p:cNvSpPr/>
                <p:nvPr/>
              </p:nvSpPr>
              <p:spPr bwMode="auto">
                <a:xfrm>
                  <a:off x="8533458" y="3689321"/>
                  <a:ext cx="54864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21" name="Rectangle 620"/>
                <p:cNvSpPr/>
                <p:nvPr/>
              </p:nvSpPr>
              <p:spPr bwMode="auto">
                <a:xfrm>
                  <a:off x="8597825" y="3617048"/>
                  <a:ext cx="246888"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81" name="Group 580"/>
              <p:cNvGrpSpPr/>
              <p:nvPr/>
            </p:nvGrpSpPr>
            <p:grpSpPr>
              <a:xfrm>
                <a:off x="7861286" y="3789639"/>
                <a:ext cx="303354" cy="90756"/>
                <a:chOff x="7861286" y="3793332"/>
                <a:chExt cx="303354" cy="90756"/>
              </a:xfrm>
            </p:grpSpPr>
            <p:sp>
              <p:nvSpPr>
                <p:cNvPr id="611" name="Rectangle 610"/>
                <p:cNvSpPr/>
                <p:nvPr/>
              </p:nvSpPr>
              <p:spPr bwMode="auto">
                <a:xfrm>
                  <a:off x="7861286" y="3793332"/>
                  <a:ext cx="228600"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12" name="Rectangle 611"/>
                <p:cNvSpPr/>
                <p:nvPr/>
              </p:nvSpPr>
              <p:spPr bwMode="auto">
                <a:xfrm>
                  <a:off x="7926896" y="3856656"/>
                  <a:ext cx="237744"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82" name="Group 581"/>
              <p:cNvGrpSpPr/>
              <p:nvPr/>
            </p:nvGrpSpPr>
            <p:grpSpPr>
              <a:xfrm>
                <a:off x="7861286" y="3965347"/>
                <a:ext cx="977279" cy="294462"/>
                <a:chOff x="7861286" y="3976867"/>
                <a:chExt cx="977279" cy="294462"/>
              </a:xfrm>
            </p:grpSpPr>
            <p:sp>
              <p:nvSpPr>
                <p:cNvPr id="602" name="Rectangle 601"/>
                <p:cNvSpPr/>
                <p:nvPr/>
              </p:nvSpPr>
              <p:spPr bwMode="auto">
                <a:xfrm>
                  <a:off x="7861286" y="3976867"/>
                  <a:ext cx="182880" cy="27432"/>
                </a:xfrm>
                <a:prstGeom prst="rect">
                  <a:avLst/>
                </a:prstGeom>
                <a:solidFill>
                  <a:schemeClr val="bg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03" name="Rectangle 602"/>
                <p:cNvSpPr/>
                <p:nvPr/>
              </p:nvSpPr>
              <p:spPr bwMode="auto">
                <a:xfrm>
                  <a:off x="8120862" y="3976867"/>
                  <a:ext cx="41148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04" name="Rectangle 603"/>
                <p:cNvSpPr/>
                <p:nvPr/>
              </p:nvSpPr>
              <p:spPr bwMode="auto">
                <a:xfrm>
                  <a:off x="7925728" y="4044664"/>
                  <a:ext cx="45720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05" name="Rectangle 604"/>
                <p:cNvSpPr/>
                <p:nvPr/>
              </p:nvSpPr>
              <p:spPr bwMode="auto">
                <a:xfrm>
                  <a:off x="7983513" y="4109880"/>
                  <a:ext cx="18288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06" name="Rectangle 605"/>
                <p:cNvSpPr/>
                <p:nvPr/>
              </p:nvSpPr>
              <p:spPr bwMode="auto">
                <a:xfrm>
                  <a:off x="8236731" y="4109880"/>
                  <a:ext cx="22860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07" name="Rectangle 606"/>
                <p:cNvSpPr/>
                <p:nvPr/>
              </p:nvSpPr>
              <p:spPr bwMode="auto">
                <a:xfrm>
                  <a:off x="8045768" y="4178179"/>
                  <a:ext cx="3657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08" name="Rectangle 607"/>
                <p:cNvSpPr/>
                <p:nvPr/>
              </p:nvSpPr>
              <p:spPr bwMode="auto">
                <a:xfrm>
                  <a:off x="8472805" y="4178179"/>
                  <a:ext cx="3657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09" name="Rectangle 608"/>
                <p:cNvSpPr/>
                <p:nvPr/>
              </p:nvSpPr>
              <p:spPr bwMode="auto">
                <a:xfrm>
                  <a:off x="8537172" y="4105906"/>
                  <a:ext cx="246888"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10" name="Rectangle 609"/>
                <p:cNvSpPr/>
                <p:nvPr/>
              </p:nvSpPr>
              <p:spPr bwMode="auto">
                <a:xfrm>
                  <a:off x="8105939" y="4243897"/>
                  <a:ext cx="41148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83" name="Group 582"/>
              <p:cNvGrpSpPr/>
              <p:nvPr/>
            </p:nvGrpSpPr>
            <p:grpSpPr>
              <a:xfrm>
                <a:off x="7861286" y="4344761"/>
                <a:ext cx="1102374" cy="228744"/>
                <a:chOff x="7861286" y="4351628"/>
                <a:chExt cx="1102374" cy="228744"/>
              </a:xfrm>
            </p:grpSpPr>
            <p:sp>
              <p:nvSpPr>
                <p:cNvPr id="596" name="Rectangle 595"/>
                <p:cNvSpPr/>
                <p:nvPr/>
              </p:nvSpPr>
              <p:spPr bwMode="auto">
                <a:xfrm>
                  <a:off x="7861286" y="4351628"/>
                  <a:ext cx="13716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7" name="Rectangle 596"/>
                <p:cNvSpPr/>
                <p:nvPr/>
              </p:nvSpPr>
              <p:spPr bwMode="auto">
                <a:xfrm>
                  <a:off x="7924165" y="4418923"/>
                  <a:ext cx="228600" cy="27432"/>
                </a:xfrm>
                <a:prstGeom prst="rect">
                  <a:avLst/>
                </a:prstGeom>
                <a:solidFill>
                  <a:schemeClr val="bg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8" name="Rectangle 597"/>
                <p:cNvSpPr/>
                <p:nvPr/>
              </p:nvSpPr>
              <p:spPr bwMode="auto">
                <a:xfrm>
                  <a:off x="8232140" y="4418923"/>
                  <a:ext cx="73152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9" name="Rectangle 598"/>
                <p:cNvSpPr/>
                <p:nvPr/>
              </p:nvSpPr>
              <p:spPr bwMode="auto">
                <a:xfrm>
                  <a:off x="7983513" y="4484641"/>
                  <a:ext cx="3657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00" name="Rectangle 599"/>
                <p:cNvSpPr/>
                <p:nvPr/>
              </p:nvSpPr>
              <p:spPr bwMode="auto">
                <a:xfrm>
                  <a:off x="8045768" y="4552940"/>
                  <a:ext cx="50292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01" name="Rectangle 600"/>
                <p:cNvSpPr/>
                <p:nvPr/>
              </p:nvSpPr>
              <p:spPr bwMode="auto">
                <a:xfrm>
                  <a:off x="8422871" y="4480667"/>
                  <a:ext cx="310896"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84" name="Group 583"/>
              <p:cNvGrpSpPr/>
              <p:nvPr/>
            </p:nvGrpSpPr>
            <p:grpSpPr>
              <a:xfrm>
                <a:off x="7983513" y="4658457"/>
                <a:ext cx="1116116" cy="161449"/>
                <a:chOff x="7983513" y="4654652"/>
                <a:chExt cx="1116116" cy="161449"/>
              </a:xfrm>
            </p:grpSpPr>
            <p:sp>
              <p:nvSpPr>
                <p:cNvPr id="589" name="Rectangle 588"/>
                <p:cNvSpPr/>
                <p:nvPr/>
              </p:nvSpPr>
              <p:spPr bwMode="auto">
                <a:xfrm>
                  <a:off x="7983513" y="4654652"/>
                  <a:ext cx="59436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0" name="Rectangle 589"/>
                <p:cNvSpPr/>
                <p:nvPr/>
              </p:nvSpPr>
              <p:spPr bwMode="auto">
                <a:xfrm>
                  <a:off x="8043050" y="4720370"/>
                  <a:ext cx="320040" cy="27432"/>
                </a:xfrm>
                <a:prstGeom prst="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1" name="Rectangle 590"/>
                <p:cNvSpPr/>
                <p:nvPr/>
              </p:nvSpPr>
              <p:spPr bwMode="auto">
                <a:xfrm>
                  <a:off x="8415324" y="4720370"/>
                  <a:ext cx="118872"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2" name="Rectangle 591"/>
                <p:cNvSpPr/>
                <p:nvPr/>
              </p:nvSpPr>
              <p:spPr bwMode="auto">
                <a:xfrm>
                  <a:off x="8105305" y="4788669"/>
                  <a:ext cx="320040"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3" name="Rectangle 592"/>
                <p:cNvSpPr/>
                <p:nvPr/>
              </p:nvSpPr>
              <p:spPr bwMode="auto">
                <a:xfrm>
                  <a:off x="8487103" y="4788669"/>
                  <a:ext cx="18288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4" name="Rectangle 593"/>
                <p:cNvSpPr/>
                <p:nvPr/>
              </p:nvSpPr>
              <p:spPr bwMode="auto">
                <a:xfrm>
                  <a:off x="8596709" y="4716396"/>
                  <a:ext cx="502920"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5" name="Rectangle 594"/>
                <p:cNvSpPr/>
                <p:nvPr/>
              </p:nvSpPr>
              <p:spPr bwMode="auto">
                <a:xfrm>
                  <a:off x="8727738" y="4788669"/>
                  <a:ext cx="18288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85" name="Group 584"/>
              <p:cNvGrpSpPr/>
              <p:nvPr/>
            </p:nvGrpSpPr>
            <p:grpSpPr>
              <a:xfrm>
                <a:off x="7861286" y="4904857"/>
                <a:ext cx="613124" cy="95731"/>
                <a:chOff x="7861286" y="4904857"/>
                <a:chExt cx="613124" cy="95731"/>
              </a:xfrm>
            </p:grpSpPr>
            <p:sp>
              <p:nvSpPr>
                <p:cNvPr id="586" name="Rectangle 585"/>
                <p:cNvSpPr/>
                <p:nvPr/>
              </p:nvSpPr>
              <p:spPr bwMode="auto">
                <a:xfrm>
                  <a:off x="7861286" y="4904857"/>
                  <a:ext cx="365760"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87" name="Rectangle 586"/>
                <p:cNvSpPr/>
                <p:nvPr/>
              </p:nvSpPr>
              <p:spPr bwMode="auto">
                <a:xfrm>
                  <a:off x="7923541" y="4973156"/>
                  <a:ext cx="246888" cy="27432"/>
                </a:xfrm>
                <a:prstGeom prst="rect">
                  <a:avLst/>
                </a:prstGeom>
                <a:solidFill>
                  <a:schemeClr val="accent4">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88" name="Rectangle 587"/>
                <p:cNvSpPr/>
                <p:nvPr/>
              </p:nvSpPr>
              <p:spPr bwMode="auto">
                <a:xfrm>
                  <a:off x="8245810" y="4973156"/>
                  <a:ext cx="228600" cy="27432"/>
                </a:xfrm>
                <a:prstGeom prst="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301" name="Group 300"/>
            <p:cNvGrpSpPr/>
            <p:nvPr/>
          </p:nvGrpSpPr>
          <p:grpSpPr>
            <a:xfrm>
              <a:off x="9345911" y="3797978"/>
              <a:ext cx="1476375" cy="1967955"/>
              <a:chOff x="9345911" y="3124878"/>
              <a:chExt cx="1476375" cy="1967955"/>
            </a:xfrm>
          </p:grpSpPr>
          <p:grpSp>
            <p:nvGrpSpPr>
              <p:cNvPr id="532" name="Group 531"/>
              <p:cNvGrpSpPr/>
              <p:nvPr/>
            </p:nvGrpSpPr>
            <p:grpSpPr>
              <a:xfrm>
                <a:off x="9345911" y="3124878"/>
                <a:ext cx="1476375" cy="1967955"/>
                <a:chOff x="7740650" y="3131095"/>
                <a:chExt cx="1476375" cy="1967955"/>
              </a:xfrm>
            </p:grpSpPr>
            <p:sp>
              <p:nvSpPr>
                <p:cNvPr id="576" name="Rectangle 575"/>
                <p:cNvSpPr/>
                <p:nvPr/>
              </p:nvSpPr>
              <p:spPr bwMode="auto">
                <a:xfrm>
                  <a:off x="7740650" y="3131095"/>
                  <a:ext cx="1476375" cy="1844675"/>
                </a:xfrm>
                <a:prstGeom prst="rect">
                  <a:avLst/>
                </a:prstGeom>
                <a:solidFill>
                  <a:schemeClr val="tx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77" name="Rectangle 576"/>
                <p:cNvSpPr/>
                <p:nvPr/>
              </p:nvSpPr>
              <p:spPr bwMode="auto">
                <a:xfrm>
                  <a:off x="7740650" y="3254375"/>
                  <a:ext cx="1476375" cy="1844675"/>
                </a:xfrm>
                <a:prstGeom prst="rect">
                  <a:avLst/>
                </a:prstGeom>
                <a:solidFill>
                  <a:schemeClr val="tx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533" name="Rectangle 532"/>
              <p:cNvSpPr/>
              <p:nvPr/>
            </p:nvSpPr>
            <p:spPr bwMode="auto">
              <a:xfrm>
                <a:off x="9437493" y="4053432"/>
                <a:ext cx="363731" cy="304256"/>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34" name="Rectangle 533"/>
              <p:cNvSpPr/>
              <p:nvPr/>
            </p:nvSpPr>
            <p:spPr bwMode="auto">
              <a:xfrm>
                <a:off x="9898578" y="4053432"/>
                <a:ext cx="363731" cy="3042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35" name="Rectangle 534"/>
              <p:cNvSpPr/>
              <p:nvPr/>
            </p:nvSpPr>
            <p:spPr bwMode="auto">
              <a:xfrm>
                <a:off x="10362747" y="4053432"/>
                <a:ext cx="363731" cy="304256"/>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536" name="Group 535"/>
              <p:cNvGrpSpPr/>
              <p:nvPr/>
            </p:nvGrpSpPr>
            <p:grpSpPr>
              <a:xfrm>
                <a:off x="9437493" y="3559175"/>
                <a:ext cx="1288985" cy="117474"/>
                <a:chOff x="9437493" y="3559175"/>
                <a:chExt cx="1288985" cy="117474"/>
              </a:xfrm>
            </p:grpSpPr>
            <p:sp>
              <p:nvSpPr>
                <p:cNvPr id="569" name="Rectangle 568"/>
                <p:cNvSpPr/>
                <p:nvPr/>
              </p:nvSpPr>
              <p:spPr bwMode="auto">
                <a:xfrm>
                  <a:off x="9437493" y="3562035"/>
                  <a:ext cx="1288985" cy="114614"/>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70" name="Rectangle 569"/>
                <p:cNvSpPr/>
                <p:nvPr/>
              </p:nvSpPr>
              <p:spPr bwMode="auto">
                <a:xfrm>
                  <a:off x="9693073" y="3559175"/>
                  <a:ext cx="260552" cy="117474"/>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71" name="Rectangle 570"/>
                <p:cNvSpPr/>
                <p:nvPr/>
              </p:nvSpPr>
              <p:spPr bwMode="auto">
                <a:xfrm>
                  <a:off x="9496177"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72" name="Rectangle 571"/>
                <p:cNvSpPr/>
                <p:nvPr/>
              </p:nvSpPr>
              <p:spPr bwMode="auto">
                <a:xfrm>
                  <a:off x="9754570"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73" name="Rectangle 572"/>
                <p:cNvSpPr/>
                <p:nvPr/>
              </p:nvSpPr>
              <p:spPr bwMode="auto">
                <a:xfrm>
                  <a:off x="10012963"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74" name="Rectangle 573"/>
                <p:cNvSpPr/>
                <p:nvPr/>
              </p:nvSpPr>
              <p:spPr bwMode="auto">
                <a:xfrm>
                  <a:off x="10271356"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75" name="Rectangle 574"/>
                <p:cNvSpPr/>
                <p:nvPr/>
              </p:nvSpPr>
              <p:spPr bwMode="auto">
                <a:xfrm>
                  <a:off x="10529747" y="3606662"/>
                  <a:ext cx="137160" cy="27432"/>
                </a:xfrm>
                <a:prstGeom prst="rect">
                  <a:avLst/>
                </a:pr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37" name="Group 536"/>
              <p:cNvGrpSpPr/>
              <p:nvPr/>
            </p:nvGrpSpPr>
            <p:grpSpPr>
              <a:xfrm>
                <a:off x="9465450" y="3797545"/>
                <a:ext cx="1188720" cy="146051"/>
                <a:chOff x="9465450" y="3797545"/>
                <a:chExt cx="1188720" cy="146051"/>
              </a:xfrm>
            </p:grpSpPr>
            <p:sp>
              <p:nvSpPr>
                <p:cNvPr id="563" name="Rectangle 562"/>
                <p:cNvSpPr/>
                <p:nvPr/>
              </p:nvSpPr>
              <p:spPr bwMode="auto">
                <a:xfrm>
                  <a:off x="9527973" y="3797545"/>
                  <a:ext cx="603504"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64" name="Rectangle 563"/>
                <p:cNvSpPr/>
                <p:nvPr/>
              </p:nvSpPr>
              <p:spPr bwMode="auto">
                <a:xfrm>
                  <a:off x="10205226" y="3797545"/>
                  <a:ext cx="393192"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65" name="Rectangle 564"/>
                <p:cNvSpPr/>
                <p:nvPr/>
              </p:nvSpPr>
              <p:spPr bwMode="auto">
                <a:xfrm>
                  <a:off x="9465450" y="3856854"/>
                  <a:ext cx="1188720"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66" name="Rectangle 565"/>
                <p:cNvSpPr/>
                <p:nvPr/>
              </p:nvSpPr>
              <p:spPr bwMode="auto">
                <a:xfrm>
                  <a:off x="9531407" y="3916164"/>
                  <a:ext cx="292608"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67" name="Rectangle 566"/>
                <p:cNvSpPr/>
                <p:nvPr/>
              </p:nvSpPr>
              <p:spPr bwMode="auto">
                <a:xfrm>
                  <a:off x="9898578" y="3916164"/>
                  <a:ext cx="118872"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68" name="Rectangle 567"/>
                <p:cNvSpPr/>
                <p:nvPr/>
              </p:nvSpPr>
              <p:spPr bwMode="auto">
                <a:xfrm>
                  <a:off x="10086354" y="3916164"/>
                  <a:ext cx="512064" cy="2743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38" name="Group 537"/>
              <p:cNvGrpSpPr/>
              <p:nvPr/>
            </p:nvGrpSpPr>
            <p:grpSpPr>
              <a:xfrm>
                <a:off x="9465719" y="3362734"/>
                <a:ext cx="731520" cy="88380"/>
                <a:chOff x="9465719" y="3362734"/>
                <a:chExt cx="731520" cy="88380"/>
              </a:xfrm>
            </p:grpSpPr>
            <p:sp>
              <p:nvSpPr>
                <p:cNvPr id="561" name="Rectangle 560"/>
                <p:cNvSpPr/>
                <p:nvPr/>
              </p:nvSpPr>
              <p:spPr bwMode="auto">
                <a:xfrm>
                  <a:off x="9465719" y="3362734"/>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62" name="Rectangle 561"/>
                <p:cNvSpPr/>
                <p:nvPr/>
              </p:nvSpPr>
              <p:spPr bwMode="auto">
                <a:xfrm>
                  <a:off x="9465719" y="3423682"/>
                  <a:ext cx="73152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39" name="Group 538"/>
              <p:cNvGrpSpPr/>
              <p:nvPr/>
            </p:nvGrpSpPr>
            <p:grpSpPr>
              <a:xfrm>
                <a:off x="9434530" y="4405572"/>
                <a:ext cx="356616" cy="212071"/>
                <a:chOff x="9434530" y="4405572"/>
                <a:chExt cx="356616" cy="212071"/>
              </a:xfrm>
            </p:grpSpPr>
            <p:sp>
              <p:nvSpPr>
                <p:cNvPr id="556" name="Rectangle 555"/>
                <p:cNvSpPr/>
                <p:nvPr/>
              </p:nvSpPr>
              <p:spPr bwMode="auto">
                <a:xfrm>
                  <a:off x="9434530" y="4405572"/>
                  <a:ext cx="292608"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57" name="Rectangle 556"/>
                <p:cNvSpPr/>
                <p:nvPr/>
              </p:nvSpPr>
              <p:spPr bwMode="auto">
                <a:xfrm>
                  <a:off x="9434530" y="4467118"/>
                  <a:ext cx="22860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58" name="Rectangle 557"/>
                <p:cNvSpPr/>
                <p:nvPr/>
              </p:nvSpPr>
              <p:spPr bwMode="auto">
                <a:xfrm>
                  <a:off x="9434530" y="4528664"/>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59" name="Rectangle 558"/>
                <p:cNvSpPr/>
                <p:nvPr/>
              </p:nvSpPr>
              <p:spPr bwMode="auto">
                <a:xfrm>
                  <a:off x="9663130" y="4528664"/>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60" name="Rectangle 559"/>
                <p:cNvSpPr/>
                <p:nvPr/>
              </p:nvSpPr>
              <p:spPr bwMode="auto">
                <a:xfrm>
                  <a:off x="9434530" y="4590211"/>
                  <a:ext cx="292608"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540" name="Rectangle 539"/>
              <p:cNvSpPr/>
              <p:nvPr/>
            </p:nvSpPr>
            <p:spPr bwMode="auto">
              <a:xfrm>
                <a:off x="10134026" y="4466701"/>
                <a:ext cx="118872"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541" name="Group 540"/>
              <p:cNvGrpSpPr/>
              <p:nvPr/>
            </p:nvGrpSpPr>
            <p:grpSpPr>
              <a:xfrm>
                <a:off x="9898578" y="4405572"/>
                <a:ext cx="365760" cy="212071"/>
                <a:chOff x="9898578" y="4405572"/>
                <a:chExt cx="365760" cy="212071"/>
              </a:xfrm>
            </p:grpSpPr>
            <p:grpSp>
              <p:nvGrpSpPr>
                <p:cNvPr id="550" name="Group 549"/>
                <p:cNvGrpSpPr/>
                <p:nvPr/>
              </p:nvGrpSpPr>
              <p:grpSpPr>
                <a:xfrm>
                  <a:off x="9898578" y="4405572"/>
                  <a:ext cx="365760" cy="212071"/>
                  <a:chOff x="9434530" y="4405572"/>
                  <a:chExt cx="365760" cy="212071"/>
                </a:xfrm>
              </p:grpSpPr>
              <p:sp>
                <p:nvSpPr>
                  <p:cNvPr id="552" name="Rectangle 551"/>
                  <p:cNvSpPr/>
                  <p:nvPr/>
                </p:nvSpPr>
                <p:spPr bwMode="auto">
                  <a:xfrm>
                    <a:off x="9434530" y="4405572"/>
                    <a:ext cx="32004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53" name="Rectangle 552"/>
                  <p:cNvSpPr/>
                  <p:nvPr/>
                </p:nvSpPr>
                <p:spPr bwMode="auto">
                  <a:xfrm>
                    <a:off x="9434530" y="4467118"/>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54" name="Rectangle 553"/>
                  <p:cNvSpPr/>
                  <p:nvPr/>
                </p:nvSpPr>
                <p:spPr bwMode="auto">
                  <a:xfrm>
                    <a:off x="9434530" y="4528664"/>
                    <a:ext cx="36576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55" name="Rectangle 554"/>
                  <p:cNvSpPr/>
                  <p:nvPr/>
                </p:nvSpPr>
                <p:spPr bwMode="auto">
                  <a:xfrm>
                    <a:off x="9434530" y="4590211"/>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551" name="Rectangle 550"/>
                <p:cNvSpPr/>
                <p:nvPr/>
              </p:nvSpPr>
              <p:spPr bwMode="auto">
                <a:xfrm>
                  <a:off x="10067469" y="4589888"/>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42" name="Group 541"/>
              <p:cNvGrpSpPr/>
              <p:nvPr/>
            </p:nvGrpSpPr>
            <p:grpSpPr>
              <a:xfrm>
                <a:off x="10358034" y="4405249"/>
                <a:ext cx="365760" cy="212071"/>
                <a:chOff x="10358034" y="4405249"/>
                <a:chExt cx="365760" cy="212071"/>
              </a:xfrm>
            </p:grpSpPr>
            <p:sp>
              <p:nvSpPr>
                <p:cNvPr id="544" name="Rectangle 543"/>
                <p:cNvSpPr/>
                <p:nvPr/>
              </p:nvSpPr>
              <p:spPr bwMode="auto">
                <a:xfrm>
                  <a:off x="10358034" y="4405249"/>
                  <a:ext cx="36576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5" name="Rectangle 544"/>
                <p:cNvSpPr/>
                <p:nvPr/>
              </p:nvSpPr>
              <p:spPr bwMode="auto">
                <a:xfrm>
                  <a:off x="10358034" y="4466795"/>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6" name="Rectangle 545"/>
                <p:cNvSpPr/>
                <p:nvPr/>
              </p:nvSpPr>
              <p:spPr bwMode="auto">
                <a:xfrm>
                  <a:off x="10358034" y="4528341"/>
                  <a:ext cx="27432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7" name="Rectangle 546"/>
                <p:cNvSpPr/>
                <p:nvPr/>
              </p:nvSpPr>
              <p:spPr bwMode="auto">
                <a:xfrm>
                  <a:off x="10358034" y="4589888"/>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8" name="Rectangle 547"/>
                <p:cNvSpPr/>
                <p:nvPr/>
              </p:nvSpPr>
              <p:spPr bwMode="auto">
                <a:xfrm>
                  <a:off x="10589183" y="4589565"/>
                  <a:ext cx="128016"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9" name="Rectangle 548"/>
                <p:cNvSpPr/>
                <p:nvPr/>
              </p:nvSpPr>
              <p:spPr bwMode="auto">
                <a:xfrm>
                  <a:off x="10534319" y="4466701"/>
                  <a:ext cx="182880" cy="27432"/>
                </a:xfrm>
                <a:prstGeom prst="rect">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543" name="Rectangle 542"/>
              <p:cNvSpPr/>
              <p:nvPr/>
            </p:nvSpPr>
            <p:spPr bwMode="auto">
              <a:xfrm>
                <a:off x="9434530" y="4725489"/>
                <a:ext cx="1289264" cy="247194"/>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02" name="Group 301"/>
            <p:cNvGrpSpPr/>
            <p:nvPr/>
          </p:nvGrpSpPr>
          <p:grpSpPr>
            <a:xfrm>
              <a:off x="10915566" y="4874213"/>
              <a:ext cx="536092" cy="799475"/>
              <a:chOff x="5951537" y="5232400"/>
              <a:chExt cx="365126" cy="544513"/>
            </a:xfrm>
          </p:grpSpPr>
          <p:sp>
            <p:nvSpPr>
              <p:cNvPr id="528" name="AutoShape 7"/>
              <p:cNvSpPr>
                <a:spLocks noChangeAspect="1" noChangeArrowheads="1" noTextEdit="1"/>
              </p:cNvSpPr>
              <p:nvPr/>
            </p:nvSpPr>
            <p:spPr bwMode="auto">
              <a:xfrm>
                <a:off x="5959475" y="5235575"/>
                <a:ext cx="354013"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9"/>
              <p:cNvSpPr>
                <a:spLocks/>
              </p:cNvSpPr>
              <p:nvPr/>
            </p:nvSpPr>
            <p:spPr bwMode="auto">
              <a:xfrm>
                <a:off x="5951537" y="5232400"/>
                <a:ext cx="365126" cy="544513"/>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0" name="Freeform 10"/>
              <p:cNvSpPr>
                <a:spLocks/>
              </p:cNvSpPr>
              <p:nvPr/>
            </p:nvSpPr>
            <p:spPr bwMode="auto">
              <a:xfrm>
                <a:off x="6115050" y="5303838"/>
                <a:ext cx="38100" cy="134938"/>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Rectangle 11"/>
              <p:cNvSpPr>
                <a:spLocks noChangeArrowheads="1"/>
              </p:cNvSpPr>
              <p:nvPr/>
            </p:nvSpPr>
            <p:spPr bwMode="auto">
              <a:xfrm>
                <a:off x="6129338" y="5232400"/>
                <a:ext cx="11113" cy="2921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3" name="Group 302"/>
            <p:cNvGrpSpPr/>
            <p:nvPr/>
          </p:nvGrpSpPr>
          <p:grpSpPr>
            <a:xfrm>
              <a:off x="10929938" y="2701925"/>
              <a:ext cx="1168400" cy="1011238"/>
              <a:chOff x="10929938" y="2028825"/>
              <a:chExt cx="1168400" cy="1011238"/>
            </a:xfrm>
          </p:grpSpPr>
          <p:sp>
            <p:nvSpPr>
              <p:cNvPr id="516" name="Freeform 15"/>
              <p:cNvSpPr>
                <a:spLocks noEditPoints="1"/>
              </p:cNvSpPr>
              <p:nvPr/>
            </p:nvSpPr>
            <p:spPr bwMode="auto">
              <a:xfrm>
                <a:off x="10929938" y="2028825"/>
                <a:ext cx="1168400" cy="1011238"/>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16"/>
              <p:cNvSpPr>
                <a:spLocks/>
              </p:cNvSpPr>
              <p:nvPr/>
            </p:nvSpPr>
            <p:spPr bwMode="auto">
              <a:xfrm>
                <a:off x="11077576" y="2424113"/>
                <a:ext cx="120650" cy="150813"/>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17"/>
              <p:cNvSpPr>
                <a:spLocks/>
              </p:cNvSpPr>
              <p:nvPr/>
            </p:nvSpPr>
            <p:spPr bwMode="auto">
              <a:xfrm>
                <a:off x="11256963" y="2427288"/>
                <a:ext cx="79375" cy="147638"/>
              </a:xfrm>
              <a:custGeom>
                <a:avLst/>
                <a:gdLst>
                  <a:gd name="T0" fmla="*/ 50 w 50"/>
                  <a:gd name="T1" fmla="*/ 93 h 93"/>
                  <a:gd name="T2" fmla="*/ 0 w 50"/>
                  <a:gd name="T3" fmla="*/ 93 h 93"/>
                  <a:gd name="T4" fmla="*/ 0 w 50"/>
                  <a:gd name="T5" fmla="*/ 0 h 93"/>
                  <a:gd name="T6" fmla="*/ 47 w 50"/>
                  <a:gd name="T7" fmla="*/ 0 h 93"/>
                  <a:gd name="T8" fmla="*/ 47 w 50"/>
                  <a:gd name="T9" fmla="*/ 9 h 93"/>
                  <a:gd name="T10" fmla="*/ 11 w 50"/>
                  <a:gd name="T11" fmla="*/ 9 h 93"/>
                  <a:gd name="T12" fmla="*/ 11 w 50"/>
                  <a:gd name="T13" fmla="*/ 39 h 93"/>
                  <a:gd name="T14" fmla="*/ 45 w 50"/>
                  <a:gd name="T15" fmla="*/ 39 h 93"/>
                  <a:gd name="T16" fmla="*/ 45 w 50"/>
                  <a:gd name="T17" fmla="*/ 50 h 93"/>
                  <a:gd name="T18" fmla="*/ 11 w 50"/>
                  <a:gd name="T19" fmla="*/ 50 h 93"/>
                  <a:gd name="T20" fmla="*/ 11 w 50"/>
                  <a:gd name="T21" fmla="*/ 83 h 93"/>
                  <a:gd name="T22" fmla="*/ 50 w 50"/>
                  <a:gd name="T23" fmla="*/ 83 h 93"/>
                  <a:gd name="T24" fmla="*/ 50 w 50"/>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93">
                    <a:moveTo>
                      <a:pt x="50" y="93"/>
                    </a:moveTo>
                    <a:lnTo>
                      <a:pt x="0" y="93"/>
                    </a:lnTo>
                    <a:lnTo>
                      <a:pt x="0" y="0"/>
                    </a:lnTo>
                    <a:lnTo>
                      <a:pt x="47" y="0"/>
                    </a:lnTo>
                    <a:lnTo>
                      <a:pt x="47" y="9"/>
                    </a:lnTo>
                    <a:lnTo>
                      <a:pt x="11" y="9"/>
                    </a:lnTo>
                    <a:lnTo>
                      <a:pt x="11" y="39"/>
                    </a:lnTo>
                    <a:lnTo>
                      <a:pt x="45" y="39"/>
                    </a:lnTo>
                    <a:lnTo>
                      <a:pt x="45" y="50"/>
                    </a:lnTo>
                    <a:lnTo>
                      <a:pt x="11" y="50"/>
                    </a:lnTo>
                    <a:lnTo>
                      <a:pt x="11" y="83"/>
                    </a:lnTo>
                    <a:lnTo>
                      <a:pt x="50" y="83"/>
                    </a:lnTo>
                    <a:lnTo>
                      <a:pt x="50" y="9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18"/>
              <p:cNvSpPr>
                <a:spLocks/>
              </p:cNvSpPr>
              <p:nvPr/>
            </p:nvSpPr>
            <p:spPr bwMode="auto">
              <a:xfrm>
                <a:off x="11387138" y="2427288"/>
                <a:ext cx="79375" cy="147638"/>
              </a:xfrm>
              <a:custGeom>
                <a:avLst/>
                <a:gdLst>
                  <a:gd name="T0" fmla="*/ 50 w 50"/>
                  <a:gd name="T1" fmla="*/ 93 h 93"/>
                  <a:gd name="T2" fmla="*/ 0 w 50"/>
                  <a:gd name="T3" fmla="*/ 93 h 93"/>
                  <a:gd name="T4" fmla="*/ 0 w 50"/>
                  <a:gd name="T5" fmla="*/ 0 h 93"/>
                  <a:gd name="T6" fmla="*/ 48 w 50"/>
                  <a:gd name="T7" fmla="*/ 0 h 93"/>
                  <a:gd name="T8" fmla="*/ 48 w 50"/>
                  <a:gd name="T9" fmla="*/ 9 h 93"/>
                  <a:gd name="T10" fmla="*/ 11 w 50"/>
                  <a:gd name="T11" fmla="*/ 9 h 93"/>
                  <a:gd name="T12" fmla="*/ 11 w 50"/>
                  <a:gd name="T13" fmla="*/ 39 h 93"/>
                  <a:gd name="T14" fmla="*/ 45 w 50"/>
                  <a:gd name="T15" fmla="*/ 39 h 93"/>
                  <a:gd name="T16" fmla="*/ 45 w 50"/>
                  <a:gd name="T17" fmla="*/ 50 h 93"/>
                  <a:gd name="T18" fmla="*/ 11 w 50"/>
                  <a:gd name="T19" fmla="*/ 50 h 93"/>
                  <a:gd name="T20" fmla="*/ 11 w 50"/>
                  <a:gd name="T21" fmla="*/ 83 h 93"/>
                  <a:gd name="T22" fmla="*/ 50 w 50"/>
                  <a:gd name="T23" fmla="*/ 83 h 93"/>
                  <a:gd name="T24" fmla="*/ 50 w 50"/>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93">
                    <a:moveTo>
                      <a:pt x="50" y="93"/>
                    </a:moveTo>
                    <a:lnTo>
                      <a:pt x="0" y="93"/>
                    </a:lnTo>
                    <a:lnTo>
                      <a:pt x="0" y="0"/>
                    </a:lnTo>
                    <a:lnTo>
                      <a:pt x="48" y="0"/>
                    </a:lnTo>
                    <a:lnTo>
                      <a:pt x="48" y="9"/>
                    </a:lnTo>
                    <a:lnTo>
                      <a:pt x="11" y="9"/>
                    </a:lnTo>
                    <a:lnTo>
                      <a:pt x="11" y="39"/>
                    </a:lnTo>
                    <a:lnTo>
                      <a:pt x="45" y="39"/>
                    </a:lnTo>
                    <a:lnTo>
                      <a:pt x="45" y="50"/>
                    </a:lnTo>
                    <a:lnTo>
                      <a:pt x="11" y="50"/>
                    </a:lnTo>
                    <a:lnTo>
                      <a:pt x="11" y="83"/>
                    </a:lnTo>
                    <a:lnTo>
                      <a:pt x="50" y="83"/>
                    </a:lnTo>
                    <a:lnTo>
                      <a:pt x="50" y="9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19"/>
              <p:cNvSpPr>
                <a:spLocks/>
              </p:cNvSpPr>
              <p:nvPr/>
            </p:nvSpPr>
            <p:spPr bwMode="auto">
              <a:xfrm>
                <a:off x="11517313" y="2427288"/>
                <a:ext cx="103188" cy="147638"/>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20"/>
              <p:cNvSpPr>
                <a:spLocks noEditPoints="1"/>
              </p:cNvSpPr>
              <p:nvPr/>
            </p:nvSpPr>
            <p:spPr bwMode="auto">
              <a:xfrm>
                <a:off x="10929938" y="2028825"/>
                <a:ext cx="1168400" cy="1011238"/>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22" name="Freeform 21"/>
              <p:cNvSpPr>
                <a:spLocks/>
              </p:cNvSpPr>
              <p:nvPr/>
            </p:nvSpPr>
            <p:spPr bwMode="auto">
              <a:xfrm>
                <a:off x="11077576" y="2424113"/>
                <a:ext cx="120650" cy="150813"/>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22"/>
              <p:cNvSpPr>
                <a:spLocks/>
              </p:cNvSpPr>
              <p:nvPr/>
            </p:nvSpPr>
            <p:spPr bwMode="auto">
              <a:xfrm>
                <a:off x="11256963" y="2427288"/>
                <a:ext cx="79375" cy="147638"/>
              </a:xfrm>
              <a:custGeom>
                <a:avLst/>
                <a:gdLst>
                  <a:gd name="T0" fmla="*/ 50 w 50"/>
                  <a:gd name="T1" fmla="*/ 93 h 93"/>
                  <a:gd name="T2" fmla="*/ 0 w 50"/>
                  <a:gd name="T3" fmla="*/ 93 h 93"/>
                  <a:gd name="T4" fmla="*/ 0 w 50"/>
                  <a:gd name="T5" fmla="*/ 0 h 93"/>
                  <a:gd name="T6" fmla="*/ 47 w 50"/>
                  <a:gd name="T7" fmla="*/ 0 h 93"/>
                  <a:gd name="T8" fmla="*/ 47 w 50"/>
                  <a:gd name="T9" fmla="*/ 9 h 93"/>
                  <a:gd name="T10" fmla="*/ 11 w 50"/>
                  <a:gd name="T11" fmla="*/ 9 h 93"/>
                  <a:gd name="T12" fmla="*/ 11 w 50"/>
                  <a:gd name="T13" fmla="*/ 39 h 93"/>
                  <a:gd name="T14" fmla="*/ 45 w 50"/>
                  <a:gd name="T15" fmla="*/ 39 h 93"/>
                  <a:gd name="T16" fmla="*/ 45 w 50"/>
                  <a:gd name="T17" fmla="*/ 50 h 93"/>
                  <a:gd name="T18" fmla="*/ 11 w 50"/>
                  <a:gd name="T19" fmla="*/ 50 h 93"/>
                  <a:gd name="T20" fmla="*/ 11 w 50"/>
                  <a:gd name="T21" fmla="*/ 83 h 93"/>
                  <a:gd name="T22" fmla="*/ 50 w 50"/>
                  <a:gd name="T23" fmla="*/ 83 h 93"/>
                  <a:gd name="T24" fmla="*/ 50 w 50"/>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93">
                    <a:moveTo>
                      <a:pt x="50" y="93"/>
                    </a:moveTo>
                    <a:lnTo>
                      <a:pt x="0" y="93"/>
                    </a:lnTo>
                    <a:lnTo>
                      <a:pt x="0" y="0"/>
                    </a:lnTo>
                    <a:lnTo>
                      <a:pt x="47" y="0"/>
                    </a:lnTo>
                    <a:lnTo>
                      <a:pt x="47" y="9"/>
                    </a:lnTo>
                    <a:lnTo>
                      <a:pt x="11" y="9"/>
                    </a:lnTo>
                    <a:lnTo>
                      <a:pt x="11" y="39"/>
                    </a:lnTo>
                    <a:lnTo>
                      <a:pt x="45" y="39"/>
                    </a:lnTo>
                    <a:lnTo>
                      <a:pt x="45" y="50"/>
                    </a:lnTo>
                    <a:lnTo>
                      <a:pt x="11" y="50"/>
                    </a:lnTo>
                    <a:lnTo>
                      <a:pt x="11" y="83"/>
                    </a:lnTo>
                    <a:lnTo>
                      <a:pt x="50" y="83"/>
                    </a:lnTo>
                    <a:lnTo>
                      <a:pt x="50" y="9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23"/>
              <p:cNvSpPr>
                <a:spLocks/>
              </p:cNvSpPr>
              <p:nvPr/>
            </p:nvSpPr>
            <p:spPr bwMode="auto">
              <a:xfrm>
                <a:off x="11387138" y="2427288"/>
                <a:ext cx="79375" cy="147638"/>
              </a:xfrm>
              <a:custGeom>
                <a:avLst/>
                <a:gdLst>
                  <a:gd name="T0" fmla="*/ 50 w 50"/>
                  <a:gd name="T1" fmla="*/ 93 h 93"/>
                  <a:gd name="T2" fmla="*/ 0 w 50"/>
                  <a:gd name="T3" fmla="*/ 93 h 93"/>
                  <a:gd name="T4" fmla="*/ 0 w 50"/>
                  <a:gd name="T5" fmla="*/ 0 h 93"/>
                  <a:gd name="T6" fmla="*/ 48 w 50"/>
                  <a:gd name="T7" fmla="*/ 0 h 93"/>
                  <a:gd name="T8" fmla="*/ 48 w 50"/>
                  <a:gd name="T9" fmla="*/ 9 h 93"/>
                  <a:gd name="T10" fmla="*/ 11 w 50"/>
                  <a:gd name="T11" fmla="*/ 9 h 93"/>
                  <a:gd name="T12" fmla="*/ 11 w 50"/>
                  <a:gd name="T13" fmla="*/ 39 h 93"/>
                  <a:gd name="T14" fmla="*/ 45 w 50"/>
                  <a:gd name="T15" fmla="*/ 39 h 93"/>
                  <a:gd name="T16" fmla="*/ 45 w 50"/>
                  <a:gd name="T17" fmla="*/ 50 h 93"/>
                  <a:gd name="T18" fmla="*/ 11 w 50"/>
                  <a:gd name="T19" fmla="*/ 50 h 93"/>
                  <a:gd name="T20" fmla="*/ 11 w 50"/>
                  <a:gd name="T21" fmla="*/ 83 h 93"/>
                  <a:gd name="T22" fmla="*/ 50 w 50"/>
                  <a:gd name="T23" fmla="*/ 83 h 93"/>
                  <a:gd name="T24" fmla="*/ 50 w 50"/>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93">
                    <a:moveTo>
                      <a:pt x="50" y="93"/>
                    </a:moveTo>
                    <a:lnTo>
                      <a:pt x="0" y="93"/>
                    </a:lnTo>
                    <a:lnTo>
                      <a:pt x="0" y="0"/>
                    </a:lnTo>
                    <a:lnTo>
                      <a:pt x="48" y="0"/>
                    </a:lnTo>
                    <a:lnTo>
                      <a:pt x="48" y="9"/>
                    </a:lnTo>
                    <a:lnTo>
                      <a:pt x="11" y="9"/>
                    </a:lnTo>
                    <a:lnTo>
                      <a:pt x="11" y="39"/>
                    </a:lnTo>
                    <a:lnTo>
                      <a:pt x="45" y="39"/>
                    </a:lnTo>
                    <a:lnTo>
                      <a:pt x="45" y="50"/>
                    </a:lnTo>
                    <a:lnTo>
                      <a:pt x="11" y="50"/>
                    </a:lnTo>
                    <a:lnTo>
                      <a:pt x="11" y="83"/>
                    </a:lnTo>
                    <a:lnTo>
                      <a:pt x="50" y="83"/>
                    </a:lnTo>
                    <a:lnTo>
                      <a:pt x="50" y="9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24"/>
              <p:cNvSpPr>
                <a:spLocks/>
              </p:cNvSpPr>
              <p:nvPr/>
            </p:nvSpPr>
            <p:spPr bwMode="auto">
              <a:xfrm>
                <a:off x="11517313" y="2427288"/>
                <a:ext cx="103188" cy="147638"/>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Rectangle 25"/>
              <p:cNvSpPr>
                <a:spLocks noChangeArrowheads="1"/>
              </p:cNvSpPr>
              <p:nvPr/>
            </p:nvSpPr>
            <p:spPr bwMode="auto">
              <a:xfrm>
                <a:off x="11764963" y="2220913"/>
                <a:ext cx="76200" cy="96838"/>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7" name="Rectangle 26"/>
              <p:cNvSpPr>
                <a:spLocks noChangeArrowheads="1"/>
              </p:cNvSpPr>
              <p:nvPr/>
            </p:nvSpPr>
            <p:spPr bwMode="auto">
              <a:xfrm>
                <a:off x="11764963" y="2686050"/>
                <a:ext cx="76200" cy="95250"/>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4" name="Group 303"/>
            <p:cNvGrpSpPr/>
            <p:nvPr/>
          </p:nvGrpSpPr>
          <p:grpSpPr>
            <a:xfrm>
              <a:off x="9311043" y="1715016"/>
              <a:ext cx="1509358" cy="1959682"/>
              <a:chOff x="9311043" y="1041916"/>
              <a:chExt cx="1509358" cy="1959682"/>
            </a:xfrm>
          </p:grpSpPr>
          <p:grpSp>
            <p:nvGrpSpPr>
              <p:cNvPr id="497" name="Group 496"/>
              <p:cNvGrpSpPr/>
              <p:nvPr/>
            </p:nvGrpSpPr>
            <p:grpSpPr>
              <a:xfrm>
                <a:off x="9311043" y="1041916"/>
                <a:ext cx="1509358" cy="1959682"/>
                <a:chOff x="2699562" y="3794641"/>
                <a:chExt cx="1412658" cy="1813061"/>
              </a:xfrm>
            </p:grpSpPr>
            <p:sp>
              <p:nvSpPr>
                <p:cNvPr id="501" name="Freeform 31"/>
                <p:cNvSpPr>
                  <a:spLocks/>
                </p:cNvSpPr>
                <p:nvPr/>
              </p:nvSpPr>
              <p:spPr bwMode="auto">
                <a:xfrm flipH="1">
                  <a:off x="2783003" y="3794641"/>
                  <a:ext cx="1329217" cy="1813061"/>
                </a:xfrm>
                <a:custGeom>
                  <a:avLst/>
                  <a:gdLst>
                    <a:gd name="T0" fmla="*/ 0 w 384"/>
                    <a:gd name="T1" fmla="*/ 28 h 474"/>
                    <a:gd name="T2" fmla="*/ 28 w 384"/>
                    <a:gd name="T3" fmla="*/ 0 h 474"/>
                    <a:gd name="T4" fmla="*/ 356 w 384"/>
                    <a:gd name="T5" fmla="*/ 0 h 474"/>
                    <a:gd name="T6" fmla="*/ 384 w 384"/>
                    <a:gd name="T7" fmla="*/ 28 h 474"/>
                    <a:gd name="T8" fmla="*/ 384 w 384"/>
                    <a:gd name="T9" fmla="*/ 445 h 474"/>
                    <a:gd name="T10" fmla="*/ 356 w 384"/>
                    <a:gd name="T11" fmla="*/ 474 h 474"/>
                    <a:gd name="T12" fmla="*/ 28 w 384"/>
                    <a:gd name="T13" fmla="*/ 474 h 474"/>
                    <a:gd name="T14" fmla="*/ 0 w 384"/>
                    <a:gd name="T15" fmla="*/ 445 h 474"/>
                    <a:gd name="T16" fmla="*/ 0 w 384"/>
                    <a:gd name="T17" fmla="*/ 28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474">
                      <a:moveTo>
                        <a:pt x="0" y="28"/>
                      </a:moveTo>
                      <a:cubicBezTo>
                        <a:pt x="0" y="13"/>
                        <a:pt x="12" y="0"/>
                        <a:pt x="28" y="0"/>
                      </a:cubicBezTo>
                      <a:cubicBezTo>
                        <a:pt x="356" y="0"/>
                        <a:pt x="356" y="0"/>
                        <a:pt x="356" y="0"/>
                      </a:cubicBezTo>
                      <a:cubicBezTo>
                        <a:pt x="371" y="0"/>
                        <a:pt x="384" y="13"/>
                        <a:pt x="384" y="28"/>
                      </a:cubicBezTo>
                      <a:cubicBezTo>
                        <a:pt x="384" y="445"/>
                        <a:pt x="384" y="445"/>
                        <a:pt x="384" y="445"/>
                      </a:cubicBezTo>
                      <a:cubicBezTo>
                        <a:pt x="384" y="461"/>
                        <a:pt x="371" y="474"/>
                        <a:pt x="356" y="474"/>
                      </a:cubicBezTo>
                      <a:cubicBezTo>
                        <a:pt x="28" y="474"/>
                        <a:pt x="28" y="474"/>
                        <a:pt x="28" y="474"/>
                      </a:cubicBezTo>
                      <a:cubicBezTo>
                        <a:pt x="12" y="474"/>
                        <a:pt x="0" y="461"/>
                        <a:pt x="0" y="445"/>
                      </a:cubicBezTo>
                      <a:lnTo>
                        <a:pt x="0" y="28"/>
                      </a:ln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a:p>
              </p:txBody>
            </p:sp>
            <p:sp>
              <p:nvSpPr>
                <p:cNvPr id="502" name="Freeform 32"/>
                <p:cNvSpPr>
                  <a:spLocks/>
                </p:cNvSpPr>
                <p:nvPr/>
              </p:nvSpPr>
              <p:spPr bwMode="auto">
                <a:xfrm flipH="1">
                  <a:off x="2699562" y="5455182"/>
                  <a:ext cx="166880" cy="40816"/>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33"/>
                <p:cNvSpPr>
                  <a:spLocks/>
                </p:cNvSpPr>
                <p:nvPr/>
              </p:nvSpPr>
              <p:spPr bwMode="auto">
                <a:xfrm flipH="1">
                  <a:off x="2699562" y="5334884"/>
                  <a:ext cx="166880" cy="42964"/>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34"/>
                <p:cNvSpPr>
                  <a:spLocks/>
                </p:cNvSpPr>
                <p:nvPr/>
              </p:nvSpPr>
              <p:spPr bwMode="auto">
                <a:xfrm flipH="1">
                  <a:off x="2699562" y="5216734"/>
                  <a:ext cx="166880" cy="42964"/>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35"/>
                <p:cNvSpPr>
                  <a:spLocks/>
                </p:cNvSpPr>
                <p:nvPr/>
              </p:nvSpPr>
              <p:spPr bwMode="auto">
                <a:xfrm flipH="1">
                  <a:off x="2699562" y="5098585"/>
                  <a:ext cx="166880" cy="42964"/>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36"/>
                <p:cNvSpPr>
                  <a:spLocks/>
                </p:cNvSpPr>
                <p:nvPr/>
              </p:nvSpPr>
              <p:spPr bwMode="auto">
                <a:xfrm flipH="1">
                  <a:off x="2699562" y="4976138"/>
                  <a:ext cx="166880" cy="42964"/>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37"/>
                <p:cNvSpPr>
                  <a:spLocks/>
                </p:cNvSpPr>
                <p:nvPr/>
              </p:nvSpPr>
              <p:spPr bwMode="auto">
                <a:xfrm flipH="1">
                  <a:off x="2699562" y="4857989"/>
                  <a:ext cx="166880" cy="40816"/>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38"/>
                <p:cNvSpPr>
                  <a:spLocks/>
                </p:cNvSpPr>
                <p:nvPr/>
              </p:nvSpPr>
              <p:spPr bwMode="auto">
                <a:xfrm flipH="1">
                  <a:off x="2699562" y="4739839"/>
                  <a:ext cx="166880" cy="40816"/>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39"/>
                <p:cNvSpPr>
                  <a:spLocks/>
                </p:cNvSpPr>
                <p:nvPr/>
              </p:nvSpPr>
              <p:spPr bwMode="auto">
                <a:xfrm flipH="1">
                  <a:off x="2699562" y="4621690"/>
                  <a:ext cx="166880" cy="40816"/>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40"/>
                <p:cNvSpPr>
                  <a:spLocks/>
                </p:cNvSpPr>
                <p:nvPr/>
              </p:nvSpPr>
              <p:spPr bwMode="auto">
                <a:xfrm flipH="1">
                  <a:off x="2699562" y="4501392"/>
                  <a:ext cx="166880" cy="38667"/>
                </a:xfrm>
                <a:custGeom>
                  <a:avLst/>
                  <a:gdLst>
                    <a:gd name="T0" fmla="*/ 48 w 48"/>
                    <a:gd name="T1" fmla="*/ 5 h 10"/>
                    <a:gd name="T2" fmla="*/ 42 w 48"/>
                    <a:gd name="T3" fmla="*/ 10 h 10"/>
                    <a:gd name="T4" fmla="*/ 5 w 48"/>
                    <a:gd name="T5" fmla="*/ 10 h 10"/>
                    <a:gd name="T6" fmla="*/ 0 w 48"/>
                    <a:gd name="T7" fmla="*/ 5 h 10"/>
                    <a:gd name="T8" fmla="*/ 0 w 48"/>
                    <a:gd name="T9" fmla="*/ 5 h 10"/>
                    <a:gd name="T10" fmla="*/ 5 w 48"/>
                    <a:gd name="T11" fmla="*/ 0 h 10"/>
                    <a:gd name="T12" fmla="*/ 42 w 48"/>
                    <a:gd name="T13" fmla="*/ 0 h 10"/>
                    <a:gd name="T14" fmla="*/ 48 w 48"/>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0">
                      <a:moveTo>
                        <a:pt x="48" y="5"/>
                      </a:moveTo>
                      <a:cubicBezTo>
                        <a:pt x="48" y="8"/>
                        <a:pt x="45" y="10"/>
                        <a:pt x="42" y="10"/>
                      </a:cubicBezTo>
                      <a:cubicBezTo>
                        <a:pt x="5" y="10"/>
                        <a:pt x="5" y="10"/>
                        <a:pt x="5" y="10"/>
                      </a:cubicBezTo>
                      <a:cubicBezTo>
                        <a:pt x="2" y="10"/>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41"/>
                <p:cNvSpPr>
                  <a:spLocks/>
                </p:cNvSpPr>
                <p:nvPr/>
              </p:nvSpPr>
              <p:spPr bwMode="auto">
                <a:xfrm flipH="1">
                  <a:off x="2699562" y="4378945"/>
                  <a:ext cx="166880" cy="42964"/>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42"/>
                <p:cNvSpPr>
                  <a:spLocks/>
                </p:cNvSpPr>
                <p:nvPr/>
              </p:nvSpPr>
              <p:spPr bwMode="auto">
                <a:xfrm flipH="1">
                  <a:off x="2699562" y="4260796"/>
                  <a:ext cx="166880" cy="42964"/>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43"/>
                <p:cNvSpPr>
                  <a:spLocks/>
                </p:cNvSpPr>
                <p:nvPr/>
              </p:nvSpPr>
              <p:spPr bwMode="auto">
                <a:xfrm flipH="1">
                  <a:off x="2699562" y="4142646"/>
                  <a:ext cx="166880" cy="42964"/>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44"/>
                <p:cNvSpPr>
                  <a:spLocks/>
                </p:cNvSpPr>
                <p:nvPr/>
              </p:nvSpPr>
              <p:spPr bwMode="auto">
                <a:xfrm flipH="1">
                  <a:off x="2699562" y="4024497"/>
                  <a:ext cx="166880" cy="38667"/>
                </a:xfrm>
                <a:custGeom>
                  <a:avLst/>
                  <a:gdLst>
                    <a:gd name="T0" fmla="*/ 48 w 48"/>
                    <a:gd name="T1" fmla="*/ 5 h 10"/>
                    <a:gd name="T2" fmla="*/ 42 w 48"/>
                    <a:gd name="T3" fmla="*/ 10 h 10"/>
                    <a:gd name="T4" fmla="*/ 5 w 48"/>
                    <a:gd name="T5" fmla="*/ 10 h 10"/>
                    <a:gd name="T6" fmla="*/ 0 w 48"/>
                    <a:gd name="T7" fmla="*/ 5 h 10"/>
                    <a:gd name="T8" fmla="*/ 0 w 48"/>
                    <a:gd name="T9" fmla="*/ 5 h 10"/>
                    <a:gd name="T10" fmla="*/ 5 w 48"/>
                    <a:gd name="T11" fmla="*/ 0 h 10"/>
                    <a:gd name="T12" fmla="*/ 42 w 48"/>
                    <a:gd name="T13" fmla="*/ 0 h 10"/>
                    <a:gd name="T14" fmla="*/ 48 w 48"/>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0">
                      <a:moveTo>
                        <a:pt x="48" y="5"/>
                      </a:moveTo>
                      <a:cubicBezTo>
                        <a:pt x="48" y="8"/>
                        <a:pt x="45" y="10"/>
                        <a:pt x="42" y="10"/>
                      </a:cubicBezTo>
                      <a:cubicBezTo>
                        <a:pt x="5" y="10"/>
                        <a:pt x="5" y="10"/>
                        <a:pt x="5" y="10"/>
                      </a:cubicBezTo>
                      <a:cubicBezTo>
                        <a:pt x="2" y="10"/>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45"/>
                <p:cNvSpPr>
                  <a:spLocks/>
                </p:cNvSpPr>
                <p:nvPr/>
              </p:nvSpPr>
              <p:spPr bwMode="auto">
                <a:xfrm flipH="1">
                  <a:off x="2699562" y="3902050"/>
                  <a:ext cx="166880" cy="40816"/>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8" name="Rounded Rectangle 497"/>
              <p:cNvSpPr/>
              <p:nvPr/>
            </p:nvSpPr>
            <p:spPr bwMode="auto">
              <a:xfrm>
                <a:off x="9727138" y="1320696"/>
                <a:ext cx="802609" cy="123093"/>
              </a:xfrm>
              <a:prstGeom prst="round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99" name="Rounded Rectangle 498"/>
              <p:cNvSpPr/>
              <p:nvPr/>
            </p:nvSpPr>
            <p:spPr bwMode="auto">
              <a:xfrm>
                <a:off x="9727138" y="1473096"/>
                <a:ext cx="802609" cy="123093"/>
              </a:xfrm>
              <a:prstGeom prst="round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0" name="Rounded Rectangle 499"/>
              <p:cNvSpPr/>
              <p:nvPr/>
            </p:nvSpPr>
            <p:spPr bwMode="auto">
              <a:xfrm>
                <a:off x="9727138" y="1625496"/>
                <a:ext cx="802609" cy="123093"/>
              </a:xfrm>
              <a:prstGeom prst="roundRect">
                <a:avLst/>
              </a:prstGeom>
              <a:solidFill>
                <a:schemeClr val="tx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05" name="Group 304"/>
            <p:cNvGrpSpPr/>
            <p:nvPr/>
          </p:nvGrpSpPr>
          <p:grpSpPr>
            <a:xfrm>
              <a:off x="7202936" y="2137601"/>
              <a:ext cx="434396" cy="1567623"/>
              <a:chOff x="7202936" y="1464501"/>
              <a:chExt cx="434396" cy="1567623"/>
            </a:xfrm>
          </p:grpSpPr>
          <p:pic>
            <p:nvPicPr>
              <p:cNvPr id="486" name="Picture 485"/>
              <p:cNvPicPr>
                <a:picLocks noChangeAspect="1"/>
              </p:cNvPicPr>
              <p:nvPr/>
            </p:nvPicPr>
            <p:blipFill>
              <a:blip r:embed="rId3"/>
              <a:stretch>
                <a:fillRect/>
              </a:stretch>
            </p:blipFill>
            <p:spPr>
              <a:xfrm>
                <a:off x="7509783" y="1515955"/>
                <a:ext cx="127549" cy="1513579"/>
              </a:xfrm>
              <a:prstGeom prst="rect">
                <a:avLst/>
              </a:prstGeom>
            </p:spPr>
          </p:pic>
          <p:grpSp>
            <p:nvGrpSpPr>
              <p:cNvPr id="487" name="Group 486"/>
              <p:cNvGrpSpPr/>
              <p:nvPr/>
            </p:nvGrpSpPr>
            <p:grpSpPr>
              <a:xfrm flipV="1">
                <a:off x="7202936" y="1464501"/>
                <a:ext cx="164653" cy="1567623"/>
                <a:chOff x="7138988" y="855663"/>
                <a:chExt cx="228601" cy="2176462"/>
              </a:xfrm>
            </p:grpSpPr>
            <p:sp>
              <p:nvSpPr>
                <p:cNvPr id="488" name="AutoShape 47"/>
                <p:cNvSpPr>
                  <a:spLocks noChangeAspect="1" noChangeArrowheads="1" noTextEdit="1"/>
                </p:cNvSpPr>
                <p:nvPr/>
              </p:nvSpPr>
              <p:spPr bwMode="auto">
                <a:xfrm>
                  <a:off x="7142163" y="858838"/>
                  <a:ext cx="225425"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9"/>
                <p:cNvSpPr>
                  <a:spLocks/>
                </p:cNvSpPr>
                <p:nvPr/>
              </p:nvSpPr>
              <p:spPr bwMode="auto">
                <a:xfrm>
                  <a:off x="7232651" y="2946400"/>
                  <a:ext cx="119063" cy="85725"/>
                </a:xfrm>
                <a:custGeom>
                  <a:avLst/>
                  <a:gdLst>
                    <a:gd name="T0" fmla="*/ 30 w 30"/>
                    <a:gd name="T1" fmla="*/ 0 h 23"/>
                    <a:gd name="T2" fmla="*/ 30 w 30"/>
                    <a:gd name="T3" fmla="*/ 18 h 23"/>
                    <a:gd name="T4" fmla="*/ 25 w 30"/>
                    <a:gd name="T5" fmla="*/ 23 h 23"/>
                    <a:gd name="T6" fmla="*/ 4 w 30"/>
                    <a:gd name="T7" fmla="*/ 23 h 23"/>
                    <a:gd name="T8" fmla="*/ 0 w 30"/>
                    <a:gd name="T9" fmla="*/ 18 h 23"/>
                    <a:gd name="T10" fmla="*/ 0 w 30"/>
                    <a:gd name="T11" fmla="*/ 0 h 23"/>
                    <a:gd name="T12" fmla="*/ 30 w 30"/>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30" h="23">
                      <a:moveTo>
                        <a:pt x="30" y="0"/>
                      </a:moveTo>
                      <a:cubicBezTo>
                        <a:pt x="30" y="18"/>
                        <a:pt x="30" y="18"/>
                        <a:pt x="30" y="18"/>
                      </a:cubicBezTo>
                      <a:cubicBezTo>
                        <a:pt x="30" y="21"/>
                        <a:pt x="28" y="23"/>
                        <a:pt x="25" y="23"/>
                      </a:cubicBezTo>
                      <a:cubicBezTo>
                        <a:pt x="4" y="23"/>
                        <a:pt x="4" y="23"/>
                        <a:pt x="4" y="23"/>
                      </a:cubicBezTo>
                      <a:cubicBezTo>
                        <a:pt x="2" y="23"/>
                        <a:pt x="0" y="21"/>
                        <a:pt x="0" y="18"/>
                      </a:cubicBezTo>
                      <a:cubicBezTo>
                        <a:pt x="0" y="0"/>
                        <a:pt x="0" y="0"/>
                        <a:pt x="0" y="0"/>
                      </a:cubicBezTo>
                      <a:lnTo>
                        <a:pt x="3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50"/>
                <p:cNvSpPr>
                  <a:spLocks/>
                </p:cNvSpPr>
                <p:nvPr/>
              </p:nvSpPr>
              <p:spPr bwMode="auto">
                <a:xfrm>
                  <a:off x="7138988" y="2173288"/>
                  <a:ext cx="109538" cy="581025"/>
                </a:xfrm>
                <a:custGeom>
                  <a:avLst/>
                  <a:gdLst>
                    <a:gd name="T0" fmla="*/ 26 w 28"/>
                    <a:gd name="T1" fmla="*/ 146 h 154"/>
                    <a:gd name="T2" fmla="*/ 26 w 28"/>
                    <a:gd name="T3" fmla="*/ 114 h 154"/>
                    <a:gd name="T4" fmla="*/ 23 w 28"/>
                    <a:gd name="T5" fmla="*/ 114 h 154"/>
                    <a:gd name="T6" fmla="*/ 22 w 28"/>
                    <a:gd name="T7" fmla="*/ 105 h 154"/>
                    <a:gd name="T8" fmla="*/ 16 w 28"/>
                    <a:gd name="T9" fmla="*/ 111 h 154"/>
                    <a:gd name="T10" fmla="*/ 11 w 28"/>
                    <a:gd name="T11" fmla="*/ 109 h 154"/>
                    <a:gd name="T12" fmla="*/ 9 w 28"/>
                    <a:gd name="T13" fmla="*/ 71 h 154"/>
                    <a:gd name="T14" fmla="*/ 17 w 28"/>
                    <a:gd name="T15" fmla="*/ 6 h 154"/>
                    <a:gd name="T16" fmla="*/ 14 w 28"/>
                    <a:gd name="T17" fmla="*/ 1 h 154"/>
                    <a:gd name="T18" fmla="*/ 9 w 28"/>
                    <a:gd name="T19" fmla="*/ 3 h 154"/>
                    <a:gd name="T20" fmla="*/ 0 w 28"/>
                    <a:gd name="T21" fmla="*/ 71 h 154"/>
                    <a:gd name="T22" fmla="*/ 23 w 28"/>
                    <a:gd name="T23" fmla="*/ 154 h 154"/>
                    <a:gd name="T24" fmla="*/ 28 w 28"/>
                    <a:gd name="T25" fmla="*/ 150 h 154"/>
                    <a:gd name="T26" fmla="*/ 26 w 28"/>
                    <a:gd name="T27" fmla="*/ 14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54">
                      <a:moveTo>
                        <a:pt x="26" y="146"/>
                      </a:moveTo>
                      <a:cubicBezTo>
                        <a:pt x="26" y="114"/>
                        <a:pt x="26" y="114"/>
                        <a:pt x="26" y="114"/>
                      </a:cubicBezTo>
                      <a:cubicBezTo>
                        <a:pt x="23" y="114"/>
                        <a:pt x="23" y="114"/>
                        <a:pt x="23" y="114"/>
                      </a:cubicBezTo>
                      <a:cubicBezTo>
                        <a:pt x="22" y="105"/>
                        <a:pt x="22" y="105"/>
                        <a:pt x="22" y="105"/>
                      </a:cubicBezTo>
                      <a:cubicBezTo>
                        <a:pt x="22" y="108"/>
                        <a:pt x="19" y="111"/>
                        <a:pt x="16" y="111"/>
                      </a:cubicBezTo>
                      <a:cubicBezTo>
                        <a:pt x="14" y="111"/>
                        <a:pt x="12" y="110"/>
                        <a:pt x="11" y="109"/>
                      </a:cubicBezTo>
                      <a:cubicBezTo>
                        <a:pt x="10" y="99"/>
                        <a:pt x="9" y="86"/>
                        <a:pt x="9" y="71"/>
                      </a:cubicBezTo>
                      <a:cubicBezTo>
                        <a:pt x="9" y="45"/>
                        <a:pt x="12" y="21"/>
                        <a:pt x="17" y="6"/>
                      </a:cubicBezTo>
                      <a:cubicBezTo>
                        <a:pt x="18" y="4"/>
                        <a:pt x="17" y="2"/>
                        <a:pt x="14" y="1"/>
                      </a:cubicBezTo>
                      <a:cubicBezTo>
                        <a:pt x="12" y="0"/>
                        <a:pt x="10" y="1"/>
                        <a:pt x="9" y="3"/>
                      </a:cubicBezTo>
                      <a:cubicBezTo>
                        <a:pt x="3" y="18"/>
                        <a:pt x="0" y="44"/>
                        <a:pt x="0" y="71"/>
                      </a:cubicBezTo>
                      <a:cubicBezTo>
                        <a:pt x="0" y="100"/>
                        <a:pt x="5" y="154"/>
                        <a:pt x="23" y="154"/>
                      </a:cubicBezTo>
                      <a:cubicBezTo>
                        <a:pt x="26" y="154"/>
                        <a:pt x="28" y="152"/>
                        <a:pt x="28" y="150"/>
                      </a:cubicBezTo>
                      <a:cubicBezTo>
                        <a:pt x="28" y="148"/>
                        <a:pt x="27" y="147"/>
                        <a:pt x="26" y="1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Rectangle 51"/>
                <p:cNvSpPr>
                  <a:spLocks noChangeArrowheads="1"/>
                </p:cNvSpPr>
                <p:nvPr/>
              </p:nvSpPr>
              <p:spPr bwMode="auto">
                <a:xfrm>
                  <a:off x="7232651" y="2784475"/>
                  <a:ext cx="123825" cy="85725"/>
                </a:xfrm>
                <a:prstGeom prst="rect">
                  <a:avLst/>
                </a:prstGeom>
                <a:solidFill>
                  <a:srgbClr val="B229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52"/>
                <p:cNvSpPr>
                  <a:spLocks/>
                </p:cNvSpPr>
                <p:nvPr/>
              </p:nvSpPr>
              <p:spPr bwMode="auto">
                <a:xfrm>
                  <a:off x="7280276" y="855663"/>
                  <a:ext cx="28575" cy="192087"/>
                </a:xfrm>
                <a:custGeom>
                  <a:avLst/>
                  <a:gdLst>
                    <a:gd name="T0" fmla="*/ 7 w 7"/>
                    <a:gd name="T1" fmla="*/ 48 h 51"/>
                    <a:gd name="T2" fmla="*/ 3 w 7"/>
                    <a:gd name="T3" fmla="*/ 51 h 51"/>
                    <a:gd name="T4" fmla="*/ 3 w 7"/>
                    <a:gd name="T5" fmla="*/ 51 h 51"/>
                    <a:gd name="T6" fmla="*/ 0 w 7"/>
                    <a:gd name="T7" fmla="*/ 48 h 51"/>
                    <a:gd name="T8" fmla="*/ 0 w 7"/>
                    <a:gd name="T9" fmla="*/ 4 h 51"/>
                    <a:gd name="T10" fmla="*/ 3 w 7"/>
                    <a:gd name="T11" fmla="*/ 0 h 51"/>
                    <a:gd name="T12" fmla="*/ 3 w 7"/>
                    <a:gd name="T13" fmla="*/ 0 h 51"/>
                    <a:gd name="T14" fmla="*/ 7 w 7"/>
                    <a:gd name="T15" fmla="*/ 4 h 51"/>
                    <a:gd name="T16" fmla="*/ 7 w 7"/>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1">
                      <a:moveTo>
                        <a:pt x="7" y="48"/>
                      </a:moveTo>
                      <a:cubicBezTo>
                        <a:pt x="7" y="50"/>
                        <a:pt x="5" y="51"/>
                        <a:pt x="3" y="51"/>
                      </a:cubicBezTo>
                      <a:cubicBezTo>
                        <a:pt x="3" y="51"/>
                        <a:pt x="3" y="51"/>
                        <a:pt x="3" y="51"/>
                      </a:cubicBezTo>
                      <a:cubicBezTo>
                        <a:pt x="1" y="51"/>
                        <a:pt x="0" y="50"/>
                        <a:pt x="0" y="48"/>
                      </a:cubicBezTo>
                      <a:cubicBezTo>
                        <a:pt x="0" y="4"/>
                        <a:pt x="0" y="4"/>
                        <a:pt x="0" y="4"/>
                      </a:cubicBezTo>
                      <a:cubicBezTo>
                        <a:pt x="0" y="2"/>
                        <a:pt x="1" y="0"/>
                        <a:pt x="3" y="0"/>
                      </a:cubicBezTo>
                      <a:cubicBezTo>
                        <a:pt x="3" y="0"/>
                        <a:pt x="3" y="0"/>
                        <a:pt x="3" y="0"/>
                      </a:cubicBezTo>
                      <a:cubicBezTo>
                        <a:pt x="5" y="0"/>
                        <a:pt x="7" y="2"/>
                        <a:pt x="7" y="4"/>
                      </a:cubicBezTo>
                      <a:lnTo>
                        <a:pt x="7" y="4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53"/>
                <p:cNvSpPr>
                  <a:spLocks/>
                </p:cNvSpPr>
                <p:nvPr/>
              </p:nvSpPr>
              <p:spPr bwMode="auto">
                <a:xfrm>
                  <a:off x="7229476" y="908050"/>
                  <a:ext cx="127000" cy="225425"/>
                </a:xfrm>
                <a:custGeom>
                  <a:avLst/>
                  <a:gdLst>
                    <a:gd name="T0" fmla="*/ 55 w 80"/>
                    <a:gd name="T1" fmla="*/ 0 h 142"/>
                    <a:gd name="T2" fmla="*/ 25 w 80"/>
                    <a:gd name="T3" fmla="*/ 0 h 142"/>
                    <a:gd name="T4" fmla="*/ 0 w 80"/>
                    <a:gd name="T5" fmla="*/ 142 h 142"/>
                    <a:gd name="T6" fmla="*/ 80 w 80"/>
                    <a:gd name="T7" fmla="*/ 142 h 142"/>
                    <a:gd name="T8" fmla="*/ 55 w 80"/>
                    <a:gd name="T9" fmla="*/ 0 h 142"/>
                  </a:gdLst>
                  <a:ahLst/>
                  <a:cxnLst>
                    <a:cxn ang="0">
                      <a:pos x="T0" y="T1"/>
                    </a:cxn>
                    <a:cxn ang="0">
                      <a:pos x="T2" y="T3"/>
                    </a:cxn>
                    <a:cxn ang="0">
                      <a:pos x="T4" y="T5"/>
                    </a:cxn>
                    <a:cxn ang="0">
                      <a:pos x="T6" y="T7"/>
                    </a:cxn>
                    <a:cxn ang="0">
                      <a:pos x="T8" y="T9"/>
                    </a:cxn>
                  </a:cxnLst>
                  <a:rect l="0" t="0" r="r" b="b"/>
                  <a:pathLst>
                    <a:path w="80" h="142">
                      <a:moveTo>
                        <a:pt x="55" y="0"/>
                      </a:moveTo>
                      <a:lnTo>
                        <a:pt x="25" y="0"/>
                      </a:lnTo>
                      <a:lnTo>
                        <a:pt x="0" y="142"/>
                      </a:lnTo>
                      <a:lnTo>
                        <a:pt x="80" y="142"/>
                      </a:lnTo>
                      <a:lnTo>
                        <a:pt x="5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Rectangle 54"/>
                <p:cNvSpPr>
                  <a:spLocks noChangeArrowheads="1"/>
                </p:cNvSpPr>
                <p:nvPr/>
              </p:nvSpPr>
              <p:spPr bwMode="auto">
                <a:xfrm>
                  <a:off x="7216776" y="1168400"/>
                  <a:ext cx="150813" cy="1619250"/>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5" name="Rectangle 55"/>
                <p:cNvSpPr>
                  <a:spLocks noChangeArrowheads="1"/>
                </p:cNvSpPr>
                <p:nvPr/>
              </p:nvSpPr>
              <p:spPr bwMode="auto">
                <a:xfrm>
                  <a:off x="7216776" y="1130300"/>
                  <a:ext cx="150813" cy="381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Rectangle 56"/>
                <p:cNvSpPr>
                  <a:spLocks noChangeArrowheads="1"/>
                </p:cNvSpPr>
                <p:nvPr/>
              </p:nvSpPr>
              <p:spPr bwMode="auto">
                <a:xfrm>
                  <a:off x="7216776" y="2847975"/>
                  <a:ext cx="150813" cy="112712"/>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306" name="Freeform 60"/>
            <p:cNvSpPr>
              <a:spLocks noEditPoints="1"/>
            </p:cNvSpPr>
            <p:nvPr/>
          </p:nvSpPr>
          <p:spPr bwMode="auto">
            <a:xfrm>
              <a:off x="10951640" y="3797916"/>
              <a:ext cx="1200752" cy="874489"/>
            </a:xfrm>
            <a:custGeom>
              <a:avLst/>
              <a:gdLst>
                <a:gd name="T0" fmla="*/ 45 w 1931"/>
                <a:gd name="T1" fmla="*/ 0 h 1354"/>
                <a:gd name="T2" fmla="*/ 1886 w 1931"/>
                <a:gd name="T3" fmla="*/ 0 h 1354"/>
                <a:gd name="T4" fmla="*/ 965 w 1931"/>
                <a:gd name="T5" fmla="*/ 774 h 1354"/>
                <a:gd name="T6" fmla="*/ 45 w 1931"/>
                <a:gd name="T7" fmla="*/ 0 h 1354"/>
                <a:gd name="T8" fmla="*/ 45 w 1931"/>
                <a:gd name="T9" fmla="*/ 0 h 1354"/>
                <a:gd name="T10" fmla="*/ 985 w 1931"/>
                <a:gd name="T11" fmla="*/ 838 h 1354"/>
                <a:gd name="T12" fmla="*/ 985 w 1931"/>
                <a:gd name="T13" fmla="*/ 838 h 1354"/>
                <a:gd name="T14" fmla="*/ 985 w 1931"/>
                <a:gd name="T15" fmla="*/ 845 h 1354"/>
                <a:gd name="T16" fmla="*/ 978 w 1931"/>
                <a:gd name="T17" fmla="*/ 845 h 1354"/>
                <a:gd name="T18" fmla="*/ 978 w 1931"/>
                <a:gd name="T19" fmla="*/ 845 h 1354"/>
                <a:gd name="T20" fmla="*/ 972 w 1931"/>
                <a:gd name="T21" fmla="*/ 845 h 1354"/>
                <a:gd name="T22" fmla="*/ 972 w 1931"/>
                <a:gd name="T23" fmla="*/ 845 h 1354"/>
                <a:gd name="T24" fmla="*/ 965 w 1931"/>
                <a:gd name="T25" fmla="*/ 845 h 1354"/>
                <a:gd name="T26" fmla="*/ 965 w 1931"/>
                <a:gd name="T27" fmla="*/ 845 h 1354"/>
                <a:gd name="T28" fmla="*/ 965 w 1931"/>
                <a:gd name="T29" fmla="*/ 845 h 1354"/>
                <a:gd name="T30" fmla="*/ 959 w 1931"/>
                <a:gd name="T31" fmla="*/ 845 h 1354"/>
                <a:gd name="T32" fmla="*/ 959 w 1931"/>
                <a:gd name="T33" fmla="*/ 845 h 1354"/>
                <a:gd name="T34" fmla="*/ 952 w 1931"/>
                <a:gd name="T35" fmla="*/ 845 h 1354"/>
                <a:gd name="T36" fmla="*/ 952 w 1931"/>
                <a:gd name="T37" fmla="*/ 845 h 1354"/>
                <a:gd name="T38" fmla="*/ 946 w 1931"/>
                <a:gd name="T39" fmla="*/ 845 h 1354"/>
                <a:gd name="T40" fmla="*/ 946 w 1931"/>
                <a:gd name="T41" fmla="*/ 838 h 1354"/>
                <a:gd name="T42" fmla="*/ 946 w 1931"/>
                <a:gd name="T43" fmla="*/ 838 h 1354"/>
                <a:gd name="T44" fmla="*/ 804 w 1931"/>
                <a:gd name="T45" fmla="*/ 722 h 1354"/>
                <a:gd name="T46" fmla="*/ 51 w 1931"/>
                <a:gd name="T47" fmla="*/ 1354 h 1354"/>
                <a:gd name="T48" fmla="*/ 1886 w 1931"/>
                <a:gd name="T49" fmla="*/ 1354 h 1354"/>
                <a:gd name="T50" fmla="*/ 1126 w 1931"/>
                <a:gd name="T51" fmla="*/ 722 h 1354"/>
                <a:gd name="T52" fmla="*/ 985 w 1931"/>
                <a:gd name="T53" fmla="*/ 838 h 1354"/>
                <a:gd name="T54" fmla="*/ 985 w 1931"/>
                <a:gd name="T55" fmla="*/ 838 h 1354"/>
                <a:gd name="T56" fmla="*/ 0 w 1931"/>
                <a:gd name="T57" fmla="*/ 39 h 1354"/>
                <a:gd name="T58" fmla="*/ 0 w 1931"/>
                <a:gd name="T59" fmla="*/ 1316 h 1354"/>
                <a:gd name="T60" fmla="*/ 759 w 1931"/>
                <a:gd name="T61" fmla="*/ 684 h 1354"/>
                <a:gd name="T62" fmla="*/ 0 w 1931"/>
                <a:gd name="T63" fmla="*/ 39 h 1354"/>
                <a:gd name="T64" fmla="*/ 0 w 1931"/>
                <a:gd name="T65" fmla="*/ 39 h 1354"/>
                <a:gd name="T66" fmla="*/ 1171 w 1931"/>
                <a:gd name="T67" fmla="*/ 684 h 1354"/>
                <a:gd name="T68" fmla="*/ 1931 w 1931"/>
                <a:gd name="T69" fmla="*/ 1316 h 1354"/>
                <a:gd name="T70" fmla="*/ 1931 w 1931"/>
                <a:gd name="T71" fmla="*/ 39 h 1354"/>
                <a:gd name="T72" fmla="*/ 1171 w 1931"/>
                <a:gd name="T73" fmla="*/ 684 h 1354"/>
                <a:gd name="T74" fmla="*/ 1171 w 1931"/>
                <a:gd name="T75" fmla="*/ 684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1" h="1354">
                  <a:moveTo>
                    <a:pt x="45" y="0"/>
                  </a:moveTo>
                  <a:cubicBezTo>
                    <a:pt x="1886" y="0"/>
                    <a:pt x="1886" y="0"/>
                    <a:pt x="1886" y="0"/>
                  </a:cubicBezTo>
                  <a:cubicBezTo>
                    <a:pt x="965" y="774"/>
                    <a:pt x="965" y="774"/>
                    <a:pt x="965" y="774"/>
                  </a:cubicBezTo>
                  <a:cubicBezTo>
                    <a:pt x="45" y="0"/>
                    <a:pt x="45" y="0"/>
                    <a:pt x="45" y="0"/>
                  </a:cubicBezTo>
                  <a:cubicBezTo>
                    <a:pt x="45" y="0"/>
                    <a:pt x="45" y="0"/>
                    <a:pt x="45" y="0"/>
                  </a:cubicBezTo>
                  <a:close/>
                  <a:moveTo>
                    <a:pt x="985" y="838"/>
                  </a:moveTo>
                  <a:cubicBezTo>
                    <a:pt x="985" y="838"/>
                    <a:pt x="985" y="838"/>
                    <a:pt x="985" y="838"/>
                  </a:cubicBezTo>
                  <a:cubicBezTo>
                    <a:pt x="985" y="838"/>
                    <a:pt x="985" y="838"/>
                    <a:pt x="985" y="845"/>
                  </a:cubicBezTo>
                  <a:cubicBezTo>
                    <a:pt x="978" y="845"/>
                    <a:pt x="978" y="845"/>
                    <a:pt x="978" y="845"/>
                  </a:cubicBezTo>
                  <a:cubicBezTo>
                    <a:pt x="978" y="845"/>
                    <a:pt x="978" y="845"/>
                    <a:pt x="978" y="845"/>
                  </a:cubicBezTo>
                  <a:cubicBezTo>
                    <a:pt x="972" y="845"/>
                    <a:pt x="972" y="845"/>
                    <a:pt x="972" y="845"/>
                  </a:cubicBezTo>
                  <a:cubicBezTo>
                    <a:pt x="972" y="845"/>
                    <a:pt x="972" y="845"/>
                    <a:pt x="972" y="845"/>
                  </a:cubicBezTo>
                  <a:cubicBezTo>
                    <a:pt x="965" y="845"/>
                    <a:pt x="965" y="845"/>
                    <a:pt x="965" y="845"/>
                  </a:cubicBezTo>
                  <a:cubicBezTo>
                    <a:pt x="965" y="845"/>
                    <a:pt x="965" y="845"/>
                    <a:pt x="965" y="845"/>
                  </a:cubicBezTo>
                  <a:cubicBezTo>
                    <a:pt x="965" y="845"/>
                    <a:pt x="965" y="845"/>
                    <a:pt x="965" y="845"/>
                  </a:cubicBezTo>
                  <a:cubicBezTo>
                    <a:pt x="959" y="845"/>
                    <a:pt x="959" y="845"/>
                    <a:pt x="959" y="845"/>
                  </a:cubicBezTo>
                  <a:cubicBezTo>
                    <a:pt x="959" y="845"/>
                    <a:pt x="959" y="845"/>
                    <a:pt x="959" y="845"/>
                  </a:cubicBezTo>
                  <a:cubicBezTo>
                    <a:pt x="952" y="845"/>
                    <a:pt x="952" y="845"/>
                    <a:pt x="952" y="845"/>
                  </a:cubicBezTo>
                  <a:cubicBezTo>
                    <a:pt x="952" y="845"/>
                    <a:pt x="952" y="845"/>
                    <a:pt x="952" y="845"/>
                  </a:cubicBezTo>
                  <a:cubicBezTo>
                    <a:pt x="952" y="845"/>
                    <a:pt x="952" y="845"/>
                    <a:pt x="946" y="845"/>
                  </a:cubicBezTo>
                  <a:cubicBezTo>
                    <a:pt x="946" y="838"/>
                    <a:pt x="946" y="838"/>
                    <a:pt x="946" y="838"/>
                  </a:cubicBezTo>
                  <a:cubicBezTo>
                    <a:pt x="946" y="838"/>
                    <a:pt x="946" y="838"/>
                    <a:pt x="946" y="838"/>
                  </a:cubicBezTo>
                  <a:cubicBezTo>
                    <a:pt x="804" y="722"/>
                    <a:pt x="804" y="722"/>
                    <a:pt x="804" y="722"/>
                  </a:cubicBezTo>
                  <a:cubicBezTo>
                    <a:pt x="51" y="1354"/>
                    <a:pt x="51" y="1354"/>
                    <a:pt x="51" y="1354"/>
                  </a:cubicBezTo>
                  <a:cubicBezTo>
                    <a:pt x="1886" y="1354"/>
                    <a:pt x="1886" y="1354"/>
                    <a:pt x="1886" y="1354"/>
                  </a:cubicBezTo>
                  <a:cubicBezTo>
                    <a:pt x="1126" y="722"/>
                    <a:pt x="1126" y="722"/>
                    <a:pt x="1126" y="722"/>
                  </a:cubicBezTo>
                  <a:cubicBezTo>
                    <a:pt x="985" y="838"/>
                    <a:pt x="985" y="838"/>
                    <a:pt x="985" y="838"/>
                  </a:cubicBezTo>
                  <a:cubicBezTo>
                    <a:pt x="985" y="838"/>
                    <a:pt x="985" y="838"/>
                    <a:pt x="985" y="838"/>
                  </a:cubicBezTo>
                  <a:close/>
                  <a:moveTo>
                    <a:pt x="0" y="39"/>
                  </a:moveTo>
                  <a:cubicBezTo>
                    <a:pt x="0" y="1316"/>
                    <a:pt x="0" y="1316"/>
                    <a:pt x="0" y="1316"/>
                  </a:cubicBezTo>
                  <a:cubicBezTo>
                    <a:pt x="759" y="684"/>
                    <a:pt x="759" y="684"/>
                    <a:pt x="759" y="684"/>
                  </a:cubicBezTo>
                  <a:cubicBezTo>
                    <a:pt x="0" y="39"/>
                    <a:pt x="0" y="39"/>
                    <a:pt x="0" y="39"/>
                  </a:cubicBezTo>
                  <a:cubicBezTo>
                    <a:pt x="0" y="39"/>
                    <a:pt x="0" y="39"/>
                    <a:pt x="0" y="39"/>
                  </a:cubicBezTo>
                  <a:close/>
                  <a:moveTo>
                    <a:pt x="1171" y="684"/>
                  </a:moveTo>
                  <a:cubicBezTo>
                    <a:pt x="1931" y="1316"/>
                    <a:pt x="1931" y="1316"/>
                    <a:pt x="1931" y="1316"/>
                  </a:cubicBezTo>
                  <a:cubicBezTo>
                    <a:pt x="1931" y="39"/>
                    <a:pt x="1931" y="39"/>
                    <a:pt x="1931" y="39"/>
                  </a:cubicBezTo>
                  <a:cubicBezTo>
                    <a:pt x="1171" y="684"/>
                    <a:pt x="1171" y="684"/>
                    <a:pt x="1171" y="684"/>
                  </a:cubicBezTo>
                  <a:cubicBezTo>
                    <a:pt x="1171" y="684"/>
                    <a:pt x="1171" y="684"/>
                    <a:pt x="1171" y="6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07" name="Group 306"/>
            <p:cNvGrpSpPr/>
            <p:nvPr/>
          </p:nvGrpSpPr>
          <p:grpSpPr>
            <a:xfrm>
              <a:off x="7743520" y="1710037"/>
              <a:ext cx="1470634" cy="1974359"/>
              <a:chOff x="7743520" y="1036937"/>
              <a:chExt cx="1470634" cy="1974359"/>
            </a:xfrm>
          </p:grpSpPr>
          <p:grpSp>
            <p:nvGrpSpPr>
              <p:cNvPr id="471" name="Group 470"/>
              <p:cNvGrpSpPr/>
              <p:nvPr/>
            </p:nvGrpSpPr>
            <p:grpSpPr>
              <a:xfrm>
                <a:off x="7743520" y="1036937"/>
                <a:ext cx="1470634" cy="1974359"/>
                <a:chOff x="7740650" y="1041915"/>
                <a:chExt cx="1470634" cy="1974359"/>
              </a:xfrm>
            </p:grpSpPr>
            <p:sp>
              <p:nvSpPr>
                <p:cNvPr id="484" name="Freeform 483"/>
                <p:cNvSpPr/>
                <p:nvPr/>
              </p:nvSpPr>
              <p:spPr bwMode="auto">
                <a:xfrm>
                  <a:off x="7740650" y="1044980"/>
                  <a:ext cx="1470634" cy="1971294"/>
                </a:xfrm>
                <a:custGeom>
                  <a:avLst/>
                  <a:gdLst>
                    <a:gd name="connsiteX0" fmla="*/ 0 w 1470634"/>
                    <a:gd name="connsiteY0" fmla="*/ 0 h 1971294"/>
                    <a:gd name="connsiteX1" fmla="*/ 1225530 w 1470634"/>
                    <a:gd name="connsiteY1" fmla="*/ 0 h 1971294"/>
                    <a:gd name="connsiteX2" fmla="*/ 1470634 w 1470634"/>
                    <a:gd name="connsiteY2" fmla="*/ 244431 h 1971294"/>
                    <a:gd name="connsiteX3" fmla="*/ 1470634 w 1470634"/>
                    <a:gd name="connsiteY3" fmla="*/ 1971294 h 1971294"/>
                    <a:gd name="connsiteX4" fmla="*/ 0 w 1470634"/>
                    <a:gd name="connsiteY4" fmla="*/ 1971294 h 1971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634" h="1971294">
                      <a:moveTo>
                        <a:pt x="0" y="0"/>
                      </a:moveTo>
                      <a:lnTo>
                        <a:pt x="1225530" y="0"/>
                      </a:lnTo>
                      <a:lnTo>
                        <a:pt x="1470634" y="244431"/>
                      </a:lnTo>
                      <a:lnTo>
                        <a:pt x="1470634" y="1971294"/>
                      </a:lnTo>
                      <a:lnTo>
                        <a:pt x="0" y="1971294"/>
                      </a:lnTo>
                      <a:close/>
                    </a:path>
                  </a:pathLst>
                </a:custGeom>
                <a:solidFill>
                  <a:schemeClr val="accent4">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5" name="Right Triangle 484"/>
                <p:cNvSpPr/>
                <p:nvPr/>
              </p:nvSpPr>
              <p:spPr bwMode="auto">
                <a:xfrm rot="16200000" flipV="1">
                  <a:off x="8964977" y="1040596"/>
                  <a:ext cx="244988" cy="247625"/>
                </a:xfrm>
                <a:prstGeom prst="rtTriangle">
                  <a:avLst/>
                </a:prstGeom>
                <a:solidFill>
                  <a:srgbClr val="26262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472" name="Group 471"/>
              <p:cNvGrpSpPr/>
              <p:nvPr/>
            </p:nvGrpSpPr>
            <p:grpSpPr>
              <a:xfrm>
                <a:off x="7912042" y="1158011"/>
                <a:ext cx="1133265" cy="1611524"/>
                <a:chOff x="7912042" y="1158011"/>
                <a:chExt cx="1133265" cy="1611524"/>
              </a:xfrm>
            </p:grpSpPr>
            <p:sp>
              <p:nvSpPr>
                <p:cNvPr id="473" name="Right Bracket 472"/>
                <p:cNvSpPr/>
                <p:nvPr/>
              </p:nvSpPr>
              <p:spPr>
                <a:xfrm rot="16200000">
                  <a:off x="7955451" y="1747644"/>
                  <a:ext cx="1048681" cy="616312"/>
                </a:xfrm>
                <a:prstGeom prst="rightBracket">
                  <a:avLst>
                    <a:gd name="adj" fmla="val 0"/>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74" name="Straight Connector 473"/>
                <p:cNvCxnSpPr>
                  <a:stCxn id="473" idx="2"/>
                </p:cNvCxnSpPr>
                <p:nvPr/>
              </p:nvCxnSpPr>
              <p:spPr>
                <a:xfrm flipH="1" flipV="1">
                  <a:off x="8478837" y="1329159"/>
                  <a:ext cx="955" cy="20230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75" name="Oval 474"/>
                <p:cNvSpPr/>
                <p:nvPr/>
              </p:nvSpPr>
              <p:spPr bwMode="auto">
                <a:xfrm>
                  <a:off x="8347075" y="1158011"/>
                  <a:ext cx="260053" cy="260053"/>
                </a:xfrm>
                <a:prstGeom prst="ellipse">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76" name="Oval 475"/>
                <p:cNvSpPr/>
                <p:nvPr/>
              </p:nvSpPr>
              <p:spPr bwMode="auto">
                <a:xfrm>
                  <a:off x="8662306" y="2509482"/>
                  <a:ext cx="260053" cy="260053"/>
                </a:xfrm>
                <a:prstGeom prst="ellipse">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77" name="Flowchart: Decision 476"/>
                <p:cNvSpPr/>
                <p:nvPr/>
              </p:nvSpPr>
              <p:spPr bwMode="auto">
                <a:xfrm>
                  <a:off x="7912042" y="1590464"/>
                  <a:ext cx="514722" cy="257035"/>
                </a:xfrm>
                <a:prstGeom prst="flowChartDecision">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78" name="Flowchart: Decision 477"/>
                <p:cNvSpPr/>
                <p:nvPr/>
              </p:nvSpPr>
              <p:spPr bwMode="auto">
                <a:xfrm>
                  <a:off x="8530585" y="1585939"/>
                  <a:ext cx="514722" cy="257035"/>
                </a:xfrm>
                <a:prstGeom prst="flowChartDecision">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79" name="Flowchart: Process 478"/>
                <p:cNvSpPr/>
                <p:nvPr/>
              </p:nvSpPr>
              <p:spPr bwMode="auto">
                <a:xfrm>
                  <a:off x="7930372" y="1899614"/>
                  <a:ext cx="490676" cy="246584"/>
                </a:xfrm>
                <a:prstGeom prst="flowChartProcess">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0" name="Flowchart: Process 479"/>
                <p:cNvSpPr/>
                <p:nvPr/>
              </p:nvSpPr>
              <p:spPr bwMode="auto">
                <a:xfrm>
                  <a:off x="7930767" y="2272353"/>
                  <a:ext cx="490676" cy="356147"/>
                </a:xfrm>
                <a:prstGeom prst="flowChartProcess">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1" name="Flowchart: Process 480"/>
                <p:cNvSpPr/>
                <p:nvPr/>
              </p:nvSpPr>
              <p:spPr bwMode="auto">
                <a:xfrm>
                  <a:off x="8665048" y="1900256"/>
                  <a:ext cx="253093" cy="128569"/>
                </a:xfrm>
                <a:prstGeom prst="flowChartProcess">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2" name="Flowchart: Process 481"/>
                <p:cNvSpPr/>
                <p:nvPr/>
              </p:nvSpPr>
              <p:spPr bwMode="auto">
                <a:xfrm>
                  <a:off x="8548688" y="2082622"/>
                  <a:ext cx="475640" cy="128569"/>
                </a:xfrm>
                <a:prstGeom prst="flowChartProcess">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3" name="Flowchart: Process 482"/>
                <p:cNvSpPr/>
                <p:nvPr/>
              </p:nvSpPr>
              <p:spPr bwMode="auto">
                <a:xfrm>
                  <a:off x="8607128" y="2273633"/>
                  <a:ext cx="363651" cy="128569"/>
                </a:xfrm>
                <a:prstGeom prst="flowChartProcess">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308" name="Group 307"/>
            <p:cNvGrpSpPr/>
            <p:nvPr/>
          </p:nvGrpSpPr>
          <p:grpSpPr>
            <a:xfrm>
              <a:off x="7983513" y="1945650"/>
              <a:ext cx="989927" cy="1378516"/>
              <a:chOff x="7983513" y="1272550"/>
              <a:chExt cx="989927" cy="1378516"/>
            </a:xfrm>
          </p:grpSpPr>
          <p:sp>
            <p:nvSpPr>
              <p:cNvPr id="438" name="Rectangle 437"/>
              <p:cNvSpPr/>
              <p:nvPr/>
            </p:nvSpPr>
            <p:spPr bwMode="auto">
              <a:xfrm>
                <a:off x="8052093" y="1700740"/>
                <a:ext cx="24688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9" name="Rectangle 438"/>
              <p:cNvSpPr/>
              <p:nvPr/>
            </p:nvSpPr>
            <p:spPr bwMode="auto">
              <a:xfrm>
                <a:off x="8670735" y="1701124"/>
                <a:ext cx="24688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1" name="Rectangle 440"/>
              <p:cNvSpPr/>
              <p:nvPr/>
            </p:nvSpPr>
            <p:spPr bwMode="auto">
              <a:xfrm>
                <a:off x="8398112" y="1272550"/>
                <a:ext cx="15544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2" name="Rectangle 441"/>
              <p:cNvSpPr/>
              <p:nvPr/>
            </p:nvSpPr>
            <p:spPr bwMode="auto">
              <a:xfrm>
                <a:off x="8024697" y="1979764"/>
                <a:ext cx="11887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3" name="Rectangle 442"/>
              <p:cNvSpPr/>
              <p:nvPr/>
            </p:nvSpPr>
            <p:spPr bwMode="auto">
              <a:xfrm>
                <a:off x="8204710" y="1979764"/>
                <a:ext cx="6400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4" name="Rectangle 443"/>
              <p:cNvSpPr/>
              <p:nvPr/>
            </p:nvSpPr>
            <p:spPr bwMode="auto">
              <a:xfrm>
                <a:off x="8020125" y="2042062"/>
                <a:ext cx="310896"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5" name="Rectangle 444"/>
              <p:cNvSpPr/>
              <p:nvPr/>
            </p:nvSpPr>
            <p:spPr bwMode="auto">
              <a:xfrm>
                <a:off x="8736281" y="1947558"/>
                <a:ext cx="11887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6" name="Rectangle 445"/>
              <p:cNvSpPr/>
              <p:nvPr/>
            </p:nvSpPr>
            <p:spPr bwMode="auto">
              <a:xfrm>
                <a:off x="8610547" y="2132789"/>
                <a:ext cx="11887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8" name="Rectangle 447"/>
              <p:cNvSpPr/>
              <p:nvPr/>
            </p:nvSpPr>
            <p:spPr bwMode="auto">
              <a:xfrm>
                <a:off x="8790560" y="2132789"/>
                <a:ext cx="18288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9" name="Rectangle 448"/>
              <p:cNvSpPr/>
              <p:nvPr/>
            </p:nvSpPr>
            <p:spPr bwMode="auto">
              <a:xfrm>
                <a:off x="8706336" y="2623634"/>
                <a:ext cx="15544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3" name="Rectangle 452"/>
              <p:cNvSpPr/>
              <p:nvPr/>
            </p:nvSpPr>
            <p:spPr bwMode="auto">
              <a:xfrm>
                <a:off x="8694281" y="2320294"/>
                <a:ext cx="18288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5" name="Rectangle 464"/>
              <p:cNvSpPr/>
              <p:nvPr/>
            </p:nvSpPr>
            <p:spPr bwMode="auto">
              <a:xfrm>
                <a:off x="7983513" y="2350850"/>
                <a:ext cx="310896"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6" name="Rectangle 465"/>
              <p:cNvSpPr/>
              <p:nvPr/>
            </p:nvSpPr>
            <p:spPr bwMode="auto">
              <a:xfrm>
                <a:off x="7983513" y="2411298"/>
                <a:ext cx="18288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7" name="Rectangle 466"/>
              <p:cNvSpPr/>
              <p:nvPr/>
            </p:nvSpPr>
            <p:spPr bwMode="auto">
              <a:xfrm>
                <a:off x="8226093" y="2411298"/>
                <a:ext cx="128016"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8" name="Rectangle 467"/>
              <p:cNvSpPr/>
              <p:nvPr/>
            </p:nvSpPr>
            <p:spPr bwMode="auto">
              <a:xfrm>
                <a:off x="7983513" y="2474844"/>
                <a:ext cx="36576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9" name="Rectangle 468"/>
              <p:cNvSpPr/>
              <p:nvPr/>
            </p:nvSpPr>
            <p:spPr bwMode="auto">
              <a:xfrm>
                <a:off x="7983513" y="2534947"/>
                <a:ext cx="11887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70" name="Rectangle 469"/>
              <p:cNvSpPr/>
              <p:nvPr/>
            </p:nvSpPr>
            <p:spPr bwMode="auto">
              <a:xfrm>
                <a:off x="8169867" y="2534947"/>
                <a:ext cx="6400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09" name="Group 308"/>
            <p:cNvGrpSpPr/>
            <p:nvPr/>
          </p:nvGrpSpPr>
          <p:grpSpPr>
            <a:xfrm>
              <a:off x="5895503" y="1955025"/>
              <a:ext cx="1229051" cy="1725027"/>
              <a:chOff x="5895503" y="1281925"/>
              <a:chExt cx="1229051" cy="1725027"/>
            </a:xfrm>
          </p:grpSpPr>
          <p:grpSp>
            <p:nvGrpSpPr>
              <p:cNvPr id="310" name="Group 309"/>
              <p:cNvGrpSpPr/>
              <p:nvPr/>
            </p:nvGrpSpPr>
            <p:grpSpPr>
              <a:xfrm>
                <a:off x="5895503" y="1281925"/>
                <a:ext cx="1229051" cy="1725027"/>
                <a:chOff x="5895503" y="1281925"/>
                <a:chExt cx="1229051" cy="1725027"/>
              </a:xfrm>
            </p:grpSpPr>
            <p:sp>
              <p:nvSpPr>
                <p:cNvPr id="426" name="Freeform 425"/>
                <p:cNvSpPr/>
                <p:nvPr/>
              </p:nvSpPr>
              <p:spPr bwMode="auto">
                <a:xfrm>
                  <a:off x="5895503" y="1281925"/>
                  <a:ext cx="1229050" cy="1725027"/>
                </a:xfrm>
                <a:custGeom>
                  <a:avLst/>
                  <a:gdLst>
                    <a:gd name="connsiteX0" fmla="*/ 0 w 1470634"/>
                    <a:gd name="connsiteY0" fmla="*/ 0 h 1971294"/>
                    <a:gd name="connsiteX1" fmla="*/ 1225530 w 1470634"/>
                    <a:gd name="connsiteY1" fmla="*/ 0 h 1971294"/>
                    <a:gd name="connsiteX2" fmla="*/ 1470634 w 1470634"/>
                    <a:gd name="connsiteY2" fmla="*/ 244431 h 1971294"/>
                    <a:gd name="connsiteX3" fmla="*/ 1470634 w 1470634"/>
                    <a:gd name="connsiteY3" fmla="*/ 1971294 h 1971294"/>
                    <a:gd name="connsiteX4" fmla="*/ 0 w 1470634"/>
                    <a:gd name="connsiteY4" fmla="*/ 1971294 h 1971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634" h="1971294">
                      <a:moveTo>
                        <a:pt x="0" y="0"/>
                      </a:moveTo>
                      <a:lnTo>
                        <a:pt x="1225530" y="0"/>
                      </a:lnTo>
                      <a:lnTo>
                        <a:pt x="1470634" y="244431"/>
                      </a:lnTo>
                      <a:lnTo>
                        <a:pt x="1470634" y="1971294"/>
                      </a:lnTo>
                      <a:lnTo>
                        <a:pt x="0" y="1971294"/>
                      </a:lnTo>
                      <a:close/>
                    </a:path>
                  </a:pathLst>
                </a:custGeom>
                <a:solidFill>
                  <a:schemeClr val="tx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7" name="Right Triangle 436"/>
                <p:cNvSpPr/>
                <p:nvPr/>
              </p:nvSpPr>
              <p:spPr bwMode="auto">
                <a:xfrm rot="16200000" flipV="1">
                  <a:off x="6915207" y="1286954"/>
                  <a:ext cx="214376" cy="204318"/>
                </a:xfrm>
                <a:prstGeom prst="rtTriangle">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11" name="Group 310"/>
              <p:cNvGrpSpPr/>
              <p:nvPr/>
            </p:nvGrpSpPr>
            <p:grpSpPr>
              <a:xfrm>
                <a:off x="5996740" y="1640587"/>
                <a:ext cx="1000052" cy="1136612"/>
                <a:chOff x="5996740" y="1640587"/>
                <a:chExt cx="1000052" cy="1136612"/>
              </a:xfrm>
            </p:grpSpPr>
            <p:grpSp>
              <p:nvGrpSpPr>
                <p:cNvPr id="312" name="Group 311"/>
                <p:cNvGrpSpPr/>
                <p:nvPr/>
              </p:nvGrpSpPr>
              <p:grpSpPr>
                <a:xfrm>
                  <a:off x="6265272" y="1646040"/>
                  <a:ext cx="731520" cy="87880"/>
                  <a:chOff x="6265272" y="1646040"/>
                  <a:chExt cx="731520" cy="87880"/>
                </a:xfrm>
              </p:grpSpPr>
              <p:sp>
                <p:nvSpPr>
                  <p:cNvPr id="402" name="Rectangle 401"/>
                  <p:cNvSpPr/>
                  <p:nvPr/>
                </p:nvSpPr>
                <p:spPr bwMode="auto">
                  <a:xfrm>
                    <a:off x="6265272" y="1646040"/>
                    <a:ext cx="73152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18" name="Rectangle 417"/>
                  <p:cNvSpPr/>
                  <p:nvPr/>
                </p:nvSpPr>
                <p:spPr bwMode="auto">
                  <a:xfrm>
                    <a:off x="6265272" y="1706488"/>
                    <a:ext cx="18288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5" name="Rectangle 424"/>
                  <p:cNvSpPr/>
                  <p:nvPr/>
                </p:nvSpPr>
                <p:spPr bwMode="auto">
                  <a:xfrm>
                    <a:off x="6507852" y="1706488"/>
                    <a:ext cx="24688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13" name="Group 312"/>
                <p:cNvGrpSpPr/>
                <p:nvPr/>
              </p:nvGrpSpPr>
              <p:grpSpPr>
                <a:xfrm>
                  <a:off x="6265272" y="1889531"/>
                  <a:ext cx="731520" cy="87880"/>
                  <a:chOff x="6265272" y="1889531"/>
                  <a:chExt cx="731520" cy="87880"/>
                </a:xfrm>
              </p:grpSpPr>
              <p:sp>
                <p:nvSpPr>
                  <p:cNvPr id="400" name="Rectangle 399"/>
                  <p:cNvSpPr/>
                  <p:nvPr/>
                </p:nvSpPr>
                <p:spPr bwMode="auto">
                  <a:xfrm>
                    <a:off x="6265272" y="1889531"/>
                    <a:ext cx="73152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01" name="Rectangle 400"/>
                  <p:cNvSpPr/>
                  <p:nvPr/>
                </p:nvSpPr>
                <p:spPr bwMode="auto">
                  <a:xfrm>
                    <a:off x="6265272" y="1949979"/>
                    <a:ext cx="36576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14" name="Group 313"/>
                <p:cNvGrpSpPr/>
                <p:nvPr/>
              </p:nvGrpSpPr>
              <p:grpSpPr>
                <a:xfrm>
                  <a:off x="6265272" y="2130746"/>
                  <a:ext cx="709184" cy="87880"/>
                  <a:chOff x="6265272" y="2130746"/>
                  <a:chExt cx="709184" cy="87880"/>
                </a:xfrm>
              </p:grpSpPr>
              <p:sp>
                <p:nvSpPr>
                  <p:cNvPr id="384" name="Rectangle 383"/>
                  <p:cNvSpPr/>
                  <p:nvPr/>
                </p:nvSpPr>
                <p:spPr bwMode="auto">
                  <a:xfrm>
                    <a:off x="6265272" y="2130746"/>
                    <a:ext cx="42976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98" name="Rectangle 397"/>
                  <p:cNvSpPr/>
                  <p:nvPr/>
                </p:nvSpPr>
                <p:spPr bwMode="auto">
                  <a:xfrm>
                    <a:off x="6265272" y="2191194"/>
                    <a:ext cx="30175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99" name="Rectangle 398"/>
                  <p:cNvSpPr/>
                  <p:nvPr/>
                </p:nvSpPr>
                <p:spPr bwMode="auto">
                  <a:xfrm>
                    <a:off x="6736712" y="2132789"/>
                    <a:ext cx="237744"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15" name="Group 314"/>
                <p:cNvGrpSpPr/>
                <p:nvPr/>
              </p:nvGrpSpPr>
              <p:grpSpPr>
                <a:xfrm>
                  <a:off x="6265272" y="2374770"/>
                  <a:ext cx="731520" cy="87880"/>
                  <a:chOff x="6265272" y="2374770"/>
                  <a:chExt cx="731520" cy="87880"/>
                </a:xfrm>
              </p:grpSpPr>
              <p:sp>
                <p:nvSpPr>
                  <p:cNvPr id="382" name="Rectangle 381"/>
                  <p:cNvSpPr/>
                  <p:nvPr/>
                </p:nvSpPr>
                <p:spPr bwMode="auto">
                  <a:xfrm>
                    <a:off x="6265272" y="2374770"/>
                    <a:ext cx="73152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3" name="Rectangle 382"/>
                  <p:cNvSpPr/>
                  <p:nvPr/>
                </p:nvSpPr>
                <p:spPr bwMode="auto">
                  <a:xfrm>
                    <a:off x="6265272" y="2435218"/>
                    <a:ext cx="484632"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16" name="Group 315"/>
                <p:cNvGrpSpPr/>
                <p:nvPr/>
              </p:nvGrpSpPr>
              <p:grpSpPr>
                <a:xfrm>
                  <a:off x="6265272" y="2623634"/>
                  <a:ext cx="731520" cy="87880"/>
                  <a:chOff x="6265272" y="2623634"/>
                  <a:chExt cx="731520" cy="87880"/>
                </a:xfrm>
              </p:grpSpPr>
              <p:sp>
                <p:nvSpPr>
                  <p:cNvPr id="365" name="Rectangle 364"/>
                  <p:cNvSpPr/>
                  <p:nvPr/>
                </p:nvSpPr>
                <p:spPr bwMode="auto">
                  <a:xfrm>
                    <a:off x="6265272" y="2623634"/>
                    <a:ext cx="73152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5" name="Rectangle 374"/>
                  <p:cNvSpPr/>
                  <p:nvPr/>
                </p:nvSpPr>
                <p:spPr bwMode="auto">
                  <a:xfrm>
                    <a:off x="6265272" y="2684082"/>
                    <a:ext cx="182880"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6" name="Rectangle 375"/>
                  <p:cNvSpPr/>
                  <p:nvPr/>
                </p:nvSpPr>
                <p:spPr bwMode="auto">
                  <a:xfrm>
                    <a:off x="6501893" y="2684082"/>
                    <a:ext cx="246888" cy="27432"/>
                  </a:xfrm>
                  <a:prstGeom prst="rect">
                    <a:avLst/>
                  </a:prstGeom>
                  <a:solidFill>
                    <a:schemeClr val="accent4">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17" name="Rectangle 316"/>
                <p:cNvSpPr/>
                <p:nvPr/>
              </p:nvSpPr>
              <p:spPr bwMode="auto">
                <a:xfrm>
                  <a:off x="5996740" y="2131485"/>
                  <a:ext cx="154817" cy="154817"/>
                </a:xfrm>
                <a:prstGeom prst="rect">
                  <a:avLst/>
                </a:prstGeom>
                <a:solidFill>
                  <a:schemeClr val="tx1"/>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8" name="Rectangle 317"/>
                <p:cNvSpPr/>
                <p:nvPr/>
              </p:nvSpPr>
              <p:spPr bwMode="auto">
                <a:xfrm>
                  <a:off x="5996740" y="2622382"/>
                  <a:ext cx="154817" cy="154817"/>
                </a:xfrm>
                <a:prstGeom prst="rect">
                  <a:avLst/>
                </a:prstGeom>
                <a:solidFill>
                  <a:schemeClr val="tx1"/>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19" name="Group 318"/>
                <p:cNvGrpSpPr/>
                <p:nvPr/>
              </p:nvGrpSpPr>
              <p:grpSpPr>
                <a:xfrm>
                  <a:off x="5996740" y="1640587"/>
                  <a:ext cx="154817" cy="154817"/>
                  <a:chOff x="5996740" y="1640587"/>
                  <a:chExt cx="154817" cy="154817"/>
                </a:xfrm>
              </p:grpSpPr>
              <p:sp>
                <p:nvSpPr>
                  <p:cNvPr id="359" name="Rectangle 358"/>
                  <p:cNvSpPr/>
                  <p:nvPr/>
                </p:nvSpPr>
                <p:spPr bwMode="auto">
                  <a:xfrm>
                    <a:off x="5996740" y="1640587"/>
                    <a:ext cx="154817" cy="154817"/>
                  </a:xfrm>
                  <a:prstGeom prst="rect">
                    <a:avLst/>
                  </a:prstGeom>
                  <a:solidFill>
                    <a:schemeClr val="tx1"/>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ndParaRPr>
                  </a:p>
                </p:txBody>
              </p:sp>
              <p:sp>
                <p:nvSpPr>
                  <p:cNvPr id="364" name="Freeform 5"/>
                  <p:cNvSpPr>
                    <a:spLocks/>
                  </p:cNvSpPr>
                  <p:nvPr/>
                </p:nvSpPr>
                <p:spPr bwMode="auto">
                  <a:xfrm>
                    <a:off x="6014932" y="1667864"/>
                    <a:ext cx="113315" cy="100262"/>
                  </a:xfrm>
                  <a:custGeom>
                    <a:avLst/>
                    <a:gdLst>
                      <a:gd name="T0" fmla="*/ 3976 w 3976"/>
                      <a:gd name="T1" fmla="*/ 580 h 3518"/>
                      <a:gd name="T2" fmla="*/ 3226 w 3976"/>
                      <a:gd name="T3" fmla="*/ 0 h 3518"/>
                      <a:gd name="T4" fmla="*/ 1515 w 3976"/>
                      <a:gd name="T5" fmla="*/ 2235 h 3518"/>
                      <a:gd name="T6" fmla="*/ 540 w 3976"/>
                      <a:gd name="T7" fmla="*/ 1484 h 3518"/>
                      <a:gd name="T8" fmla="*/ 0 w 3976"/>
                      <a:gd name="T9" fmla="*/ 2190 h 3518"/>
                      <a:gd name="T10" fmla="*/ 1728 w 3976"/>
                      <a:gd name="T11" fmla="*/ 3518 h 3518"/>
                      <a:gd name="T12" fmla="*/ 2267 w 3976"/>
                      <a:gd name="T13" fmla="*/ 2815 h 3518"/>
                      <a:gd name="T14" fmla="*/ 2267 w 3976"/>
                      <a:gd name="T15" fmla="*/ 2815 h 3518"/>
                      <a:gd name="T16" fmla="*/ 3976 w 3976"/>
                      <a:gd name="T17" fmla="*/ 580 h 3518"/>
                      <a:gd name="T18" fmla="*/ 3976 w 3976"/>
                      <a:gd name="T19" fmla="*/ 580 h 3518"/>
                      <a:gd name="T20" fmla="*/ 3976 w 3976"/>
                      <a:gd name="T21" fmla="*/ 580 h 3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76" h="3518">
                        <a:moveTo>
                          <a:pt x="3976" y="580"/>
                        </a:moveTo>
                        <a:lnTo>
                          <a:pt x="3226" y="0"/>
                        </a:lnTo>
                        <a:lnTo>
                          <a:pt x="1515" y="2235"/>
                        </a:lnTo>
                        <a:lnTo>
                          <a:pt x="540" y="1484"/>
                        </a:lnTo>
                        <a:lnTo>
                          <a:pt x="0" y="2190"/>
                        </a:lnTo>
                        <a:lnTo>
                          <a:pt x="1728" y="3518"/>
                        </a:lnTo>
                        <a:lnTo>
                          <a:pt x="2267" y="2815"/>
                        </a:lnTo>
                        <a:lnTo>
                          <a:pt x="2267" y="2815"/>
                        </a:lnTo>
                        <a:lnTo>
                          <a:pt x="3976" y="580"/>
                        </a:lnTo>
                        <a:lnTo>
                          <a:pt x="3976" y="580"/>
                        </a:lnTo>
                        <a:lnTo>
                          <a:pt x="3976" y="58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20" name="Group 319"/>
                <p:cNvGrpSpPr/>
                <p:nvPr/>
              </p:nvGrpSpPr>
              <p:grpSpPr>
                <a:xfrm>
                  <a:off x="5996740" y="1886036"/>
                  <a:ext cx="154817" cy="154817"/>
                  <a:chOff x="5996740" y="1886036"/>
                  <a:chExt cx="154817" cy="154817"/>
                </a:xfrm>
              </p:grpSpPr>
              <p:sp>
                <p:nvSpPr>
                  <p:cNvPr id="344" name="Rectangle 343"/>
                  <p:cNvSpPr/>
                  <p:nvPr/>
                </p:nvSpPr>
                <p:spPr bwMode="auto">
                  <a:xfrm>
                    <a:off x="5996740" y="1886036"/>
                    <a:ext cx="154817" cy="154817"/>
                  </a:xfrm>
                  <a:prstGeom prst="rect">
                    <a:avLst/>
                  </a:prstGeom>
                  <a:solidFill>
                    <a:schemeClr val="tx1"/>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ndParaRPr>
                  </a:p>
                </p:txBody>
              </p:sp>
              <p:sp>
                <p:nvSpPr>
                  <p:cNvPr id="348" name="Freeform 5"/>
                  <p:cNvSpPr>
                    <a:spLocks/>
                  </p:cNvSpPr>
                  <p:nvPr/>
                </p:nvSpPr>
                <p:spPr bwMode="auto">
                  <a:xfrm>
                    <a:off x="6017491" y="1913313"/>
                    <a:ext cx="113315" cy="100262"/>
                  </a:xfrm>
                  <a:custGeom>
                    <a:avLst/>
                    <a:gdLst>
                      <a:gd name="T0" fmla="*/ 3976 w 3976"/>
                      <a:gd name="T1" fmla="*/ 580 h 3518"/>
                      <a:gd name="T2" fmla="*/ 3226 w 3976"/>
                      <a:gd name="T3" fmla="*/ 0 h 3518"/>
                      <a:gd name="T4" fmla="*/ 1515 w 3976"/>
                      <a:gd name="T5" fmla="*/ 2235 h 3518"/>
                      <a:gd name="T6" fmla="*/ 540 w 3976"/>
                      <a:gd name="T7" fmla="*/ 1484 h 3518"/>
                      <a:gd name="T8" fmla="*/ 0 w 3976"/>
                      <a:gd name="T9" fmla="*/ 2190 h 3518"/>
                      <a:gd name="T10" fmla="*/ 1728 w 3976"/>
                      <a:gd name="T11" fmla="*/ 3518 h 3518"/>
                      <a:gd name="T12" fmla="*/ 2267 w 3976"/>
                      <a:gd name="T13" fmla="*/ 2815 h 3518"/>
                      <a:gd name="T14" fmla="*/ 2267 w 3976"/>
                      <a:gd name="T15" fmla="*/ 2815 h 3518"/>
                      <a:gd name="T16" fmla="*/ 3976 w 3976"/>
                      <a:gd name="T17" fmla="*/ 580 h 3518"/>
                      <a:gd name="T18" fmla="*/ 3976 w 3976"/>
                      <a:gd name="T19" fmla="*/ 580 h 3518"/>
                      <a:gd name="T20" fmla="*/ 3976 w 3976"/>
                      <a:gd name="T21" fmla="*/ 580 h 3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76" h="3518">
                        <a:moveTo>
                          <a:pt x="3976" y="580"/>
                        </a:moveTo>
                        <a:lnTo>
                          <a:pt x="3226" y="0"/>
                        </a:lnTo>
                        <a:lnTo>
                          <a:pt x="1515" y="2235"/>
                        </a:lnTo>
                        <a:lnTo>
                          <a:pt x="540" y="1484"/>
                        </a:lnTo>
                        <a:lnTo>
                          <a:pt x="0" y="2190"/>
                        </a:lnTo>
                        <a:lnTo>
                          <a:pt x="1728" y="3518"/>
                        </a:lnTo>
                        <a:lnTo>
                          <a:pt x="2267" y="2815"/>
                        </a:lnTo>
                        <a:lnTo>
                          <a:pt x="2267" y="2815"/>
                        </a:lnTo>
                        <a:lnTo>
                          <a:pt x="3976" y="580"/>
                        </a:lnTo>
                        <a:lnTo>
                          <a:pt x="3976" y="580"/>
                        </a:lnTo>
                        <a:lnTo>
                          <a:pt x="3976" y="58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21" name="Group 320"/>
                <p:cNvGrpSpPr/>
                <p:nvPr/>
              </p:nvGrpSpPr>
              <p:grpSpPr>
                <a:xfrm>
                  <a:off x="5996740" y="2376934"/>
                  <a:ext cx="154817" cy="154817"/>
                  <a:chOff x="5996740" y="2376934"/>
                  <a:chExt cx="154817" cy="154817"/>
                </a:xfrm>
              </p:grpSpPr>
              <p:sp>
                <p:nvSpPr>
                  <p:cNvPr id="322" name="Rectangle 321"/>
                  <p:cNvSpPr/>
                  <p:nvPr/>
                </p:nvSpPr>
                <p:spPr bwMode="auto">
                  <a:xfrm>
                    <a:off x="5996740" y="2376934"/>
                    <a:ext cx="154817" cy="154817"/>
                  </a:xfrm>
                  <a:prstGeom prst="rect">
                    <a:avLst/>
                  </a:prstGeom>
                  <a:solidFill>
                    <a:schemeClr val="tx1"/>
                  </a:solidFill>
                  <a:ln w="19050" cap="sq">
                    <a:solidFill>
                      <a:schemeClr val="accent4"/>
                    </a:solidFill>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ndParaRPr>
                  </a:p>
                </p:txBody>
              </p:sp>
              <p:sp>
                <p:nvSpPr>
                  <p:cNvPr id="325" name="Freeform 5"/>
                  <p:cNvSpPr>
                    <a:spLocks/>
                  </p:cNvSpPr>
                  <p:nvPr/>
                </p:nvSpPr>
                <p:spPr bwMode="auto">
                  <a:xfrm>
                    <a:off x="6017491" y="2404211"/>
                    <a:ext cx="113315" cy="100262"/>
                  </a:xfrm>
                  <a:custGeom>
                    <a:avLst/>
                    <a:gdLst>
                      <a:gd name="T0" fmla="*/ 3976 w 3976"/>
                      <a:gd name="T1" fmla="*/ 580 h 3518"/>
                      <a:gd name="T2" fmla="*/ 3226 w 3976"/>
                      <a:gd name="T3" fmla="*/ 0 h 3518"/>
                      <a:gd name="T4" fmla="*/ 1515 w 3976"/>
                      <a:gd name="T5" fmla="*/ 2235 h 3518"/>
                      <a:gd name="T6" fmla="*/ 540 w 3976"/>
                      <a:gd name="T7" fmla="*/ 1484 h 3518"/>
                      <a:gd name="T8" fmla="*/ 0 w 3976"/>
                      <a:gd name="T9" fmla="*/ 2190 h 3518"/>
                      <a:gd name="T10" fmla="*/ 1728 w 3976"/>
                      <a:gd name="T11" fmla="*/ 3518 h 3518"/>
                      <a:gd name="T12" fmla="*/ 2267 w 3976"/>
                      <a:gd name="T13" fmla="*/ 2815 h 3518"/>
                      <a:gd name="T14" fmla="*/ 2267 w 3976"/>
                      <a:gd name="T15" fmla="*/ 2815 h 3518"/>
                      <a:gd name="T16" fmla="*/ 3976 w 3976"/>
                      <a:gd name="T17" fmla="*/ 580 h 3518"/>
                      <a:gd name="T18" fmla="*/ 3976 w 3976"/>
                      <a:gd name="T19" fmla="*/ 580 h 3518"/>
                      <a:gd name="T20" fmla="*/ 3976 w 3976"/>
                      <a:gd name="T21" fmla="*/ 580 h 3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76" h="3518">
                        <a:moveTo>
                          <a:pt x="3976" y="580"/>
                        </a:moveTo>
                        <a:lnTo>
                          <a:pt x="3226" y="0"/>
                        </a:lnTo>
                        <a:lnTo>
                          <a:pt x="1515" y="2235"/>
                        </a:lnTo>
                        <a:lnTo>
                          <a:pt x="540" y="1484"/>
                        </a:lnTo>
                        <a:lnTo>
                          <a:pt x="0" y="2190"/>
                        </a:lnTo>
                        <a:lnTo>
                          <a:pt x="1728" y="3518"/>
                        </a:lnTo>
                        <a:lnTo>
                          <a:pt x="2267" y="2815"/>
                        </a:lnTo>
                        <a:lnTo>
                          <a:pt x="2267" y="2815"/>
                        </a:lnTo>
                        <a:lnTo>
                          <a:pt x="3976" y="580"/>
                        </a:lnTo>
                        <a:lnTo>
                          <a:pt x="3976" y="580"/>
                        </a:lnTo>
                        <a:lnTo>
                          <a:pt x="3976" y="58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grpSp>
        </p:grpSp>
      </p:grpSp>
    </p:spTree>
    <p:extLst>
      <p:ext uri="{BB962C8B-B14F-4D97-AF65-F5344CB8AC3E}">
        <p14:creationId xmlns:p14="http://schemas.microsoft.com/office/powerpoint/2010/main" val="177580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631238" y="2176463"/>
            <a:ext cx="2369766" cy="1554477"/>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Further reading…</a:t>
            </a:r>
            <a:endParaRPr lang="en-US" dirty="0"/>
          </a:p>
        </p:txBody>
      </p:sp>
      <p:sp>
        <p:nvSpPr>
          <p:cNvPr id="3" name="Text Placeholder 2"/>
          <p:cNvSpPr>
            <a:spLocks noGrp="1"/>
          </p:cNvSpPr>
          <p:nvPr>
            <p:ph type="body" sz="quarter" idx="4294967295"/>
          </p:nvPr>
        </p:nvSpPr>
        <p:spPr>
          <a:xfrm>
            <a:off x="274320" y="1212849"/>
            <a:ext cx="11612561" cy="3016210"/>
          </a:xfrm>
        </p:spPr>
        <p:txBody>
          <a:bodyPr/>
          <a:lstStyle/>
          <a:p>
            <a:pPr marL="0" indent="0">
              <a:spcBef>
                <a:spcPts val="1200"/>
              </a:spcBef>
              <a:buNone/>
            </a:pPr>
            <a:r>
              <a:rPr lang="en-US" sz="3200" dirty="0" smtClean="0">
                <a:hlinkClick r:id="rId2"/>
              </a:rPr>
              <a:t>Getting Started with Office add-ins</a:t>
            </a:r>
            <a:endParaRPr lang="en-US" sz="3200" dirty="0" smtClean="0"/>
          </a:p>
          <a:p>
            <a:pPr marL="0" indent="0">
              <a:spcBef>
                <a:spcPts val="1200"/>
              </a:spcBef>
              <a:buNone/>
            </a:pPr>
            <a:r>
              <a:rPr lang="en-US" sz="3200" dirty="0" smtClean="0">
                <a:hlinkClick r:id="rId3"/>
              </a:rPr>
              <a:t>Office add-in Code Samples</a:t>
            </a:r>
            <a:r>
              <a:rPr lang="en-US" sz="3200" dirty="0" smtClean="0"/>
              <a:t>  </a:t>
            </a:r>
          </a:p>
          <a:p>
            <a:pPr marL="0" indent="0">
              <a:spcBef>
                <a:spcPts val="1200"/>
              </a:spcBef>
              <a:buNone/>
            </a:pPr>
            <a:r>
              <a:rPr lang="en-US" sz="3200" dirty="0" smtClean="0">
                <a:hlinkClick r:id="rId4"/>
              </a:rPr>
              <a:t>Office add-in Training videos &amp; hands on labs </a:t>
            </a:r>
            <a:endParaRPr lang="en-US" sz="3200" dirty="0" smtClean="0"/>
          </a:p>
          <a:p>
            <a:pPr marL="0" indent="0">
              <a:spcBef>
                <a:spcPts val="1200"/>
              </a:spcBef>
              <a:buNone/>
            </a:pPr>
            <a:r>
              <a:rPr lang="en-US" sz="3200" dirty="0" smtClean="0">
                <a:hlinkClick r:id="rId5"/>
              </a:rPr>
              <a:t>Office add-in Snack videos</a:t>
            </a:r>
            <a:endParaRPr lang="en-US" sz="3200" dirty="0" smtClean="0"/>
          </a:p>
          <a:p>
            <a:pPr marL="0" indent="0">
              <a:spcBef>
                <a:spcPts val="1200"/>
              </a:spcBef>
              <a:buNone/>
            </a:pPr>
            <a:r>
              <a:rPr lang="en-US" sz="3200" dirty="0" smtClean="0">
                <a:hlinkClick r:id="rId6"/>
              </a:rPr>
              <a:t>Office add-in documentation</a:t>
            </a:r>
            <a:endParaRPr lang="en-US" sz="3200" dirty="0"/>
          </a:p>
        </p:txBody>
      </p:sp>
      <p:grpSp>
        <p:nvGrpSpPr>
          <p:cNvPr id="4" name="Group 3"/>
          <p:cNvGrpSpPr/>
          <p:nvPr/>
        </p:nvGrpSpPr>
        <p:grpSpPr>
          <a:xfrm>
            <a:off x="8595651" y="2113047"/>
            <a:ext cx="4084253" cy="5486900"/>
            <a:chOff x="7841294" y="1339954"/>
            <a:chExt cx="4004533" cy="5379802"/>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00">
                <a:solidFill>
                  <a:srgbClr val="404040"/>
                </a:solidFill>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US" sz="1800">
                <a:solidFill>
                  <a:srgbClr val="404040"/>
                </a:solidFill>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00">
                <a:solidFill>
                  <a:srgbClr val="404040"/>
                </a:solidFill>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00">
                <a:solidFill>
                  <a:srgbClr val="404040"/>
                </a:solidFill>
              </a:endParaRPr>
            </a:p>
          </p:txBody>
        </p:sp>
        <p:sp>
          <p:nvSpPr>
            <p:cNvPr id="15"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defTabSz="932597"/>
              <a:endParaRPr lang="en-US" sz="1800">
                <a:solidFill>
                  <a:srgbClr val="404040"/>
                </a:solidFill>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defTabSz="932597"/>
              <a:endParaRPr lang="en-US" sz="1800">
                <a:solidFill>
                  <a:srgbClr val="404040"/>
                </a:solidFill>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US" sz="1800">
                <a:solidFill>
                  <a:srgbClr val="404040"/>
                </a:solidFill>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3260" tIns="46630" rIns="93260" bIns="46630" numCol="1" anchor="t" anchorCtr="0" compatLnSpc="1">
              <a:prstTxWarp prst="textNoShape">
                <a:avLst/>
              </a:prstTxWarp>
            </a:bodyPr>
            <a:lstStyle/>
            <a:p>
              <a:pPr defTabSz="932597"/>
              <a:endParaRPr lang="en-US" sz="1800">
                <a:solidFill>
                  <a:srgbClr val="404040"/>
                </a:solidFill>
              </a:endParaRPr>
            </a:p>
          </p:txBody>
        </p:sp>
      </p:grpSp>
    </p:spTree>
    <p:extLst>
      <p:ext uri="{BB962C8B-B14F-4D97-AF65-F5344CB8AC3E}">
        <p14:creationId xmlns:p14="http://schemas.microsoft.com/office/powerpoint/2010/main" val="324430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549453" y="6515100"/>
            <a:ext cx="1382837" cy="385963"/>
          </a:xfrm>
          <a:prstGeom prst="rect">
            <a:avLst/>
          </a:prstGeom>
          <a:solidFill>
            <a:srgbClr val="E9E9E9"/>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83" name="Group 82"/>
          <p:cNvGrpSpPr/>
          <p:nvPr/>
        </p:nvGrpSpPr>
        <p:grpSpPr>
          <a:xfrm>
            <a:off x="4693684" y="3204799"/>
            <a:ext cx="3052220" cy="3741378"/>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noFill/>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a:noFill/>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a:noFill/>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06" tIns="44802" rIns="89606" bIns="44802" numCol="1" anchor="t" anchorCtr="0" compatLnSpc="1">
              <a:prstTxWarp prst="textNoShape">
                <a:avLst/>
              </a:prstTxWarp>
            </a:bodyPr>
            <a:lstStyle/>
            <a:p>
              <a:pPr defTabSz="914005"/>
              <a:endParaRPr lang="en-US" sz="1764">
                <a:noFill/>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endParaRPr>
            </a:p>
          </p:txBody>
        </p:sp>
      </p:grpSp>
      <p:sp>
        <p:nvSpPr>
          <p:cNvPr id="3" name="Rectangle 2"/>
          <p:cNvSpPr/>
          <p:nvPr/>
        </p:nvSpPr>
        <p:spPr bwMode="auto">
          <a:xfrm>
            <a:off x="0" y="0"/>
            <a:ext cx="12436475" cy="3006924"/>
          </a:xfrm>
          <a:prstGeom prst="rect">
            <a:avLst/>
          </a:prstGeom>
          <a:gradFill>
            <a:gsLst>
              <a:gs pos="91246">
                <a:schemeClr val="bg1">
                  <a:alpha val="0"/>
                </a:schemeClr>
              </a:gs>
              <a:gs pos="58000">
                <a:schemeClr val="bg1">
                  <a:alpha val="57000"/>
                </a:schemeClr>
              </a:gs>
              <a:gs pos="20000">
                <a:schemeClr val="bg1"/>
              </a:gs>
            </a:gsLst>
            <a:lin ang="5400000" scaled="0"/>
          </a:gra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2501" y="5196792"/>
            <a:ext cx="12187096" cy="631274"/>
          </a:xfrm>
          <a:prstGeom prst="rect">
            <a:avLst/>
          </a:prstGeom>
        </p:spPr>
        <p:txBody>
          <a:bodyPr/>
          <a:lstStyle/>
          <a:p>
            <a:pPr marL="0" indent="0" algn="ctr">
              <a:buNone/>
            </a:pPr>
            <a:r>
              <a:rPr lang="en-US" sz="3136" dirty="0">
                <a:hlinkClick r:id="rId3"/>
              </a:rPr>
              <a:t>http://dev.office.com/devprogram</a:t>
            </a:r>
            <a:r>
              <a:rPr lang="en-US" sz="3136" dirty="0"/>
              <a:t> </a:t>
            </a:r>
          </a:p>
        </p:txBody>
      </p:sp>
      <p:grpSp>
        <p:nvGrpSpPr>
          <p:cNvPr id="294" name="Group 293"/>
          <p:cNvGrpSpPr/>
          <p:nvPr/>
        </p:nvGrpSpPr>
        <p:grpSpPr>
          <a:xfrm>
            <a:off x="581707" y="2329165"/>
            <a:ext cx="2289395" cy="1840777"/>
            <a:chOff x="457200" y="2260433"/>
            <a:chExt cx="2290317" cy="1841517"/>
          </a:xfrm>
        </p:grpSpPr>
        <p:sp>
          <p:nvSpPr>
            <p:cNvPr id="67" name="Rectangle 66"/>
            <p:cNvSpPr/>
            <p:nvPr/>
          </p:nvSpPr>
          <p:spPr>
            <a:xfrm>
              <a:off x="457200" y="3466393"/>
              <a:ext cx="2290317" cy="635557"/>
            </a:xfrm>
            <a:prstGeom prst="rect">
              <a:avLst/>
            </a:prstGeom>
          </p:spPr>
          <p:txBody>
            <a:bodyPr wrap="square">
              <a:spAutoFit/>
            </a:bodyPr>
            <a:lstStyle/>
            <a:p>
              <a:pPr algn="ctr" defTabSz="914005">
                <a:lnSpc>
                  <a:spcPct val="90000"/>
                </a:lnSpc>
                <a:spcBef>
                  <a:spcPts val="600"/>
                </a:spcBef>
              </a:pPr>
              <a:r>
                <a:rPr lang="en-US" sz="1960" dirty="0">
                  <a:gradFill>
                    <a:gsLst>
                      <a:gs pos="28319">
                        <a:srgbClr val="000000"/>
                      </a:gs>
                      <a:gs pos="52212">
                        <a:srgbClr val="000000"/>
                      </a:gs>
                    </a:gsLst>
                    <a:lin ang="5400000" scaled="0"/>
                  </a:gradFill>
                </a:rPr>
                <a:t>E-mail </a:t>
              </a:r>
              <a:br>
                <a:rPr lang="en-US" sz="1960" dirty="0">
                  <a:gradFill>
                    <a:gsLst>
                      <a:gs pos="28319">
                        <a:srgbClr val="000000"/>
                      </a:gs>
                      <a:gs pos="52212">
                        <a:srgbClr val="000000"/>
                      </a:gs>
                    </a:gsLst>
                    <a:lin ang="5400000" scaled="0"/>
                  </a:gradFill>
                </a:rPr>
              </a:br>
              <a:r>
                <a:rPr lang="en-US" sz="1960" dirty="0" smtClean="0">
                  <a:gradFill>
                    <a:gsLst>
                      <a:gs pos="28319">
                        <a:srgbClr val="000000"/>
                      </a:gs>
                      <a:gs pos="52212">
                        <a:srgbClr val="000000"/>
                      </a:gs>
                    </a:gsLst>
                    <a:lin ang="5400000" scaled="0"/>
                  </a:gradFill>
                </a:rPr>
                <a:t>newsletters</a:t>
              </a:r>
              <a:endParaRPr lang="en-US" sz="1960" dirty="0">
                <a:gradFill>
                  <a:gsLst>
                    <a:gs pos="28319">
                      <a:srgbClr val="000000"/>
                    </a:gs>
                    <a:gs pos="52212">
                      <a:srgbClr val="000000"/>
                    </a:gs>
                  </a:gsLst>
                  <a:lin ang="5400000" scaled="0"/>
                </a:gradFill>
              </a:endParaRP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5356" y="2351551"/>
            <a:ext cx="1609841" cy="2089878"/>
            <a:chOff x="3320378" y="2282825"/>
            <a:chExt cx="1610489" cy="2090720"/>
          </a:xfrm>
        </p:grpSpPr>
        <p:sp>
          <p:nvSpPr>
            <p:cNvPr id="1041" name="Rectangle 1040"/>
            <p:cNvSpPr/>
            <p:nvPr/>
          </p:nvSpPr>
          <p:spPr>
            <a:xfrm>
              <a:off x="3320378" y="3466393"/>
              <a:ext cx="1610489" cy="907152"/>
            </a:xfrm>
            <a:prstGeom prst="rect">
              <a:avLst/>
            </a:prstGeom>
          </p:spPr>
          <p:txBody>
            <a:bodyPr wrap="square">
              <a:spAutoFit/>
            </a:bodyPr>
            <a:lstStyle/>
            <a:p>
              <a:pPr algn="ctr" defTabSz="914005">
                <a:lnSpc>
                  <a:spcPct val="90000"/>
                </a:lnSpc>
                <a:spcBef>
                  <a:spcPts val="600"/>
                </a:spcBef>
              </a:pPr>
              <a:r>
                <a:rPr lang="en-US" sz="1960" dirty="0">
                  <a:gradFill>
                    <a:gsLst>
                      <a:gs pos="28319">
                        <a:srgbClr val="000000"/>
                      </a:gs>
                      <a:gs pos="52212">
                        <a:srgbClr val="000000"/>
                      </a:gs>
                    </a:gsLst>
                    <a:lin ang="5400000" scaled="0"/>
                  </a:gradFill>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26" name="TextBox 1125"/>
              <p:cNvSpPr txBox="1"/>
              <p:nvPr/>
            </p:nvSpPr>
            <p:spPr>
              <a:xfrm>
                <a:off x="3534023" y="2405361"/>
                <a:ext cx="1223320" cy="489365"/>
              </a:xfrm>
              <a:prstGeom prst="rect">
                <a:avLst/>
              </a:prstGeom>
              <a:noFill/>
            </p:spPr>
            <p:txBody>
              <a:bodyPr wrap="square" lIns="0" tIns="146246" rIns="0" bIns="146246" rtlCol="0" anchor="ctr" anchorCtr="0">
                <a:spAutoFit/>
              </a:bodyPr>
              <a:lstStyle/>
              <a:p>
                <a:pPr algn="ctr" defTabSz="932319">
                  <a:lnSpc>
                    <a:spcPct val="90000"/>
                  </a:lnSpc>
                  <a:spcAft>
                    <a:spcPts val="600"/>
                  </a:spcAft>
                </a:pPr>
                <a:r>
                  <a:rPr lang="en-US" sz="1399" dirty="0">
                    <a:gradFill>
                      <a:gsLst>
                        <a:gs pos="28319">
                          <a:srgbClr val="000000"/>
                        </a:gs>
                        <a:gs pos="52212">
                          <a:srgbClr val="000000"/>
                        </a:gs>
                      </a:gsLst>
                      <a:lin ang="5400000" scaled="0"/>
                    </a:gradFill>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grpSp>
        </p:grpSp>
      </p:grpSp>
      <p:grpSp>
        <p:nvGrpSpPr>
          <p:cNvPr id="302" name="Group 301"/>
          <p:cNvGrpSpPr/>
          <p:nvPr/>
        </p:nvGrpSpPr>
        <p:grpSpPr>
          <a:xfrm>
            <a:off x="5549453" y="2282278"/>
            <a:ext cx="1609841" cy="1887665"/>
            <a:chOff x="5503728" y="2213527"/>
            <a:chExt cx="1610489" cy="1888424"/>
          </a:xfrm>
        </p:grpSpPr>
        <p:sp>
          <p:nvSpPr>
            <p:cNvPr id="134" name="Rectangle 133"/>
            <p:cNvSpPr/>
            <p:nvPr/>
          </p:nvSpPr>
          <p:spPr>
            <a:xfrm>
              <a:off x="5503728" y="3466393"/>
              <a:ext cx="1610489" cy="635558"/>
            </a:xfrm>
            <a:prstGeom prst="rect">
              <a:avLst/>
            </a:prstGeom>
          </p:spPr>
          <p:txBody>
            <a:bodyPr wrap="square">
              <a:spAutoFit/>
            </a:bodyPr>
            <a:lstStyle/>
            <a:p>
              <a:pPr algn="ctr" defTabSz="914005">
                <a:lnSpc>
                  <a:spcPct val="90000"/>
                </a:lnSpc>
                <a:spcBef>
                  <a:spcPts val="600"/>
                </a:spcBef>
              </a:pPr>
              <a:r>
                <a:rPr lang="en-US" sz="1960" dirty="0">
                  <a:gradFill>
                    <a:gsLst>
                      <a:gs pos="28319">
                        <a:srgbClr val="000000"/>
                      </a:gs>
                      <a:gs pos="52212">
                        <a:srgbClr val="000000"/>
                      </a:gs>
                    </a:gsLst>
                    <a:lin ang="5400000" scaled="0"/>
                  </a:gradFill>
                </a:rPr>
                <a:t>Free </a:t>
              </a:r>
              <a:br>
                <a:rPr lang="en-US" sz="1960" dirty="0">
                  <a:gradFill>
                    <a:gsLst>
                      <a:gs pos="28319">
                        <a:srgbClr val="000000"/>
                      </a:gs>
                      <a:gs pos="52212">
                        <a:srgbClr val="000000"/>
                      </a:gs>
                    </a:gsLst>
                    <a:lin ang="5400000" scaled="0"/>
                  </a:gradFill>
                </a:rPr>
              </a:br>
              <a:r>
                <a:rPr lang="en-US" sz="1960" dirty="0">
                  <a:gradFill>
                    <a:gsLst>
                      <a:gs pos="28319">
                        <a:srgbClr val="000000"/>
                      </a:gs>
                      <a:gs pos="52212">
                        <a:srgbClr val="000000"/>
                      </a:gs>
                    </a:gsLst>
                    <a:lin ang="5400000" scaled="0"/>
                  </a:gradFill>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3546" y="2282127"/>
            <a:ext cx="1744304" cy="1887817"/>
            <a:chOff x="7453007" y="2213374"/>
            <a:chExt cx="1745006" cy="1888576"/>
          </a:xfrm>
        </p:grpSpPr>
        <p:sp>
          <p:nvSpPr>
            <p:cNvPr id="142" name="Rectangle 141"/>
            <p:cNvSpPr/>
            <p:nvPr/>
          </p:nvSpPr>
          <p:spPr>
            <a:xfrm>
              <a:off x="7520266" y="3466393"/>
              <a:ext cx="1610489" cy="635557"/>
            </a:xfrm>
            <a:prstGeom prst="rect">
              <a:avLst/>
            </a:prstGeom>
          </p:spPr>
          <p:txBody>
            <a:bodyPr wrap="square">
              <a:spAutoFit/>
            </a:bodyPr>
            <a:lstStyle/>
            <a:p>
              <a:pPr algn="ctr" defTabSz="914005">
                <a:lnSpc>
                  <a:spcPct val="90000"/>
                </a:lnSpc>
                <a:spcBef>
                  <a:spcPts val="600"/>
                </a:spcBef>
              </a:pPr>
              <a:r>
                <a:rPr lang="en-US" sz="1960" dirty="0">
                  <a:gradFill>
                    <a:gsLst>
                      <a:gs pos="28319">
                        <a:srgbClr val="000000"/>
                      </a:gs>
                      <a:gs pos="52212">
                        <a:srgbClr val="000000"/>
                      </a:gs>
                    </a:gsLst>
                    <a:lin ang="5400000" scaled="0"/>
                  </a:gradFill>
                </a:rPr>
                <a:t>Free </a:t>
              </a:r>
              <a:br>
                <a:rPr lang="en-US" sz="1960" dirty="0">
                  <a:gradFill>
                    <a:gsLst>
                      <a:gs pos="28319">
                        <a:srgbClr val="000000"/>
                      </a:gs>
                      <a:gs pos="52212">
                        <a:srgbClr val="000000"/>
                      </a:gs>
                    </a:gsLst>
                    <a:lin ang="5400000" scaled="0"/>
                  </a:gradFill>
                </a:rPr>
              </a:br>
              <a:r>
                <a:rPr lang="en-US" sz="1960" dirty="0">
                  <a:gradFill>
                    <a:gsLst>
                      <a:gs pos="28319">
                        <a:srgbClr val="000000"/>
                      </a:gs>
                      <a:gs pos="52212">
                        <a:srgbClr val="000000"/>
                      </a:gs>
                    </a:gsLst>
                    <a:lin ang="5400000" scaled="0"/>
                  </a:gradFill>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853340" y="2284903"/>
            <a:ext cx="1609841" cy="1613555"/>
            <a:chOff x="9732563" y="2216150"/>
            <a:chExt cx="1610489" cy="1614203"/>
          </a:xfrm>
        </p:grpSpPr>
        <p:sp>
          <p:nvSpPr>
            <p:cNvPr id="177" name="Rectangle 176"/>
            <p:cNvSpPr/>
            <p:nvPr/>
          </p:nvSpPr>
          <p:spPr>
            <a:xfrm>
              <a:off x="9732563" y="3466389"/>
              <a:ext cx="1610489" cy="363964"/>
            </a:xfrm>
            <a:prstGeom prst="rect">
              <a:avLst/>
            </a:prstGeom>
          </p:spPr>
          <p:txBody>
            <a:bodyPr wrap="square">
              <a:spAutoFit/>
            </a:bodyPr>
            <a:lstStyle/>
            <a:p>
              <a:pPr algn="ctr" defTabSz="914005">
                <a:lnSpc>
                  <a:spcPct val="90000"/>
                </a:lnSpc>
                <a:spcBef>
                  <a:spcPts val="600"/>
                </a:spcBef>
              </a:pPr>
              <a:r>
                <a:rPr lang="en-US" sz="1960" dirty="0">
                  <a:gradFill>
                    <a:gsLst>
                      <a:gs pos="28319">
                        <a:srgbClr val="000000"/>
                      </a:gs>
                      <a:gs pos="52212">
                        <a:srgbClr val="000000"/>
                      </a:gs>
                    </a:gsLst>
                    <a:lin ang="5400000" scaled="0"/>
                  </a:gradFill>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endParaRPr>
                </a:p>
              </p:txBody>
            </p:sp>
          </p:grpSp>
        </p:grpSp>
      </p:grpSp>
    </p:spTree>
    <p:extLst>
      <p:ext uri="{BB962C8B-B14F-4D97-AF65-F5344CB8AC3E}">
        <p14:creationId xmlns:p14="http://schemas.microsoft.com/office/powerpoint/2010/main" val="2633769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4.14858E-6 -0.08375 L -4.14858E-6 -3.73581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4.3809E-6 -0.08375 L -4.3809E-6 -4.35315E-6 " pathEditMode="relative" rAng="0" ptsTypes="AA">
                                      <p:cBhvr>
                                        <p:cTn id="25" dur="1000" fill="hold"/>
                                        <p:tgtEl>
                                          <p:spTgt spid="297"/>
                                        </p:tgtEl>
                                        <p:attrNameLst>
                                          <p:attrName>ppt_x</p:attrName>
                                          <p:attrName>ppt_y</p:attrName>
                                        </p:attrNameLst>
                                      </p:cBhvr>
                                      <p:rCtr x="0" y="4176"/>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1088E-6 -0.08375 L 2.21088E-6 7.12665E-7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4.79449E-6 -0.08375 L -4.79449E-6 7.12665E-7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3.44396E-6 -0.08375 L -3.44396E-6 2.58738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167" name="AutoShape 151"/>
          <p:cNvSpPr>
            <a:spLocks noChangeAspect="1" noChangeArrowheads="1" noTextEdit="1"/>
          </p:cNvSpPr>
          <p:nvPr/>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182" name="AutoShape 167"/>
          <p:cNvSpPr>
            <a:spLocks noChangeAspect="1" noChangeArrowheads="1" noTextEdit="1"/>
          </p:cNvSpPr>
          <p:nvPr/>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191" name="AutoShape 177"/>
          <p:cNvSpPr>
            <a:spLocks noChangeAspect="1" noChangeArrowheads="1" noTextEdit="1"/>
          </p:cNvSpPr>
          <p:nvPr/>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231" name="AutoShape 219"/>
          <p:cNvSpPr>
            <a:spLocks noChangeAspect="1" noChangeArrowheads="1" noTextEdit="1"/>
          </p:cNvSpPr>
          <p:nvPr/>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268" name="AutoShape 257"/>
          <p:cNvSpPr>
            <a:spLocks noChangeAspect="1" noChangeArrowheads="1" noTextEdit="1"/>
          </p:cNvSpPr>
          <p:nvPr/>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9" name="AutoShape 3"/>
          <p:cNvSpPr>
            <a:spLocks noChangeAspect="1" noChangeArrowheads="1" noTextEdit="1"/>
          </p:cNvSpPr>
          <p:nvPr/>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96" name="AutoShape 77"/>
          <p:cNvSpPr>
            <a:spLocks noChangeAspect="1" noChangeArrowheads="1" noTextEdit="1"/>
          </p:cNvSpPr>
          <p:nvPr/>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grpSp>
        <p:nvGrpSpPr>
          <p:cNvPr id="20" name="Group 19"/>
          <p:cNvGrpSpPr/>
          <p:nvPr/>
        </p:nvGrpSpPr>
        <p:grpSpPr>
          <a:xfrm>
            <a:off x="449018" y="1212184"/>
            <a:ext cx="5509225" cy="1864634"/>
            <a:chOff x="446696" y="1211263"/>
            <a:chExt cx="5511441" cy="1865385"/>
          </a:xfrm>
        </p:grpSpPr>
        <p:sp>
          <p:nvSpPr>
            <p:cNvPr id="25" name="Rectangle 5"/>
            <p:cNvSpPr>
              <a:spLocks noChangeArrowheads="1"/>
            </p:cNvSpPr>
            <p:nvPr/>
          </p:nvSpPr>
          <p:spPr bwMode="auto">
            <a:xfrm>
              <a:off x="446696" y="1211263"/>
              <a:ext cx="5511441"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hlinkClick r:id="rId3"/>
                </a:rPr>
                <a:t>https://www.yammer.com/itpronetwork</a:t>
              </a:r>
              <a:r>
                <a:rPr lang="en-US" sz="1799" dirty="0">
                  <a:solidFill>
                    <a:srgbClr val="404040"/>
                  </a:solidFill>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endParaRPr>
            </a:p>
          </p:txBody>
        </p:sp>
      </p:grpSp>
      <p:grpSp>
        <p:nvGrpSpPr>
          <p:cNvPr id="22" name="Group 21"/>
          <p:cNvGrpSpPr/>
          <p:nvPr/>
        </p:nvGrpSpPr>
        <p:grpSpPr>
          <a:xfrm>
            <a:off x="8218831" y="1218557"/>
            <a:ext cx="3758130" cy="3620806"/>
            <a:chOff x="8219635" y="1217640"/>
            <a:chExt cx="3759642" cy="3622263"/>
          </a:xfrm>
        </p:grpSpPr>
        <p:grpSp>
          <p:nvGrpSpPr>
            <p:cNvPr id="14" name="Group 13"/>
            <p:cNvGrpSpPr/>
            <p:nvPr/>
          </p:nvGrpSpPr>
          <p:grpSpPr>
            <a:xfrm>
              <a:off x="10137980" y="1225066"/>
              <a:ext cx="1841297" cy="3614837"/>
              <a:chOff x="10137980" y="1225066"/>
              <a:chExt cx="1841297" cy="3614837"/>
            </a:xfrm>
          </p:grpSpPr>
          <p:sp>
            <p:nvSpPr>
              <p:cNvPr id="342" name="Rectangle 179"/>
              <p:cNvSpPr>
                <a:spLocks noChangeArrowheads="1"/>
              </p:cNvSpPr>
              <p:nvPr/>
            </p:nvSpPr>
            <p:spPr bwMode="auto">
              <a:xfrm>
                <a:off x="10137980" y="1225066"/>
                <a:ext cx="1841297"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grpSp>
        <p:grpSp>
          <p:nvGrpSpPr>
            <p:cNvPr id="13" name="Group 12"/>
            <p:cNvGrpSpPr/>
            <p:nvPr/>
          </p:nvGrpSpPr>
          <p:grpSpPr>
            <a:xfrm>
              <a:off x="8219635" y="1217640"/>
              <a:ext cx="3759641" cy="1856191"/>
              <a:chOff x="8219635" y="1217640"/>
              <a:chExt cx="3759641" cy="1856191"/>
            </a:xfrm>
          </p:grpSpPr>
          <p:sp>
            <p:nvSpPr>
              <p:cNvPr id="136" name="Rectangle 120"/>
              <p:cNvSpPr>
                <a:spLocks noChangeArrowheads="1"/>
              </p:cNvSpPr>
              <p:nvPr/>
            </p:nvSpPr>
            <p:spPr bwMode="auto">
              <a:xfrm>
                <a:off x="8219635" y="1217640"/>
                <a:ext cx="3759641"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43"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hlinkClick r:id="rId4"/>
                  </a:rPr>
                  <a:t>@</a:t>
                </a:r>
                <a:r>
                  <a:rPr lang="en-US" sz="1799" dirty="0" err="1">
                    <a:solidFill>
                      <a:srgbClr val="404040"/>
                    </a:solidFill>
                    <a:hlinkClick r:id="rId4"/>
                  </a:rPr>
                  <a:t>OfficeDev</a:t>
                </a:r>
                <a:r>
                  <a:rPr lang="en-US" sz="1799" dirty="0">
                    <a:solidFill>
                      <a:srgbClr val="404040"/>
                    </a:solidFill>
                  </a:rPr>
                  <a:t> </a:t>
                </a:r>
              </a:p>
            </p:txBody>
          </p:sp>
          <p:sp>
            <p:nvSpPr>
              <p:cNvPr id="344"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221381" y="3155931"/>
            <a:ext cx="1823495" cy="1678717"/>
            <a:chOff x="8272463" y="3239849"/>
            <a:chExt cx="1749835" cy="1610904"/>
          </a:xfrm>
        </p:grpSpPr>
        <p:sp>
          <p:nvSpPr>
            <p:cNvPr id="341" name="Rectangle 179"/>
            <p:cNvSpPr>
              <a:spLocks noChangeArrowheads="1"/>
            </p:cNvSpPr>
            <p:nvPr/>
          </p:nvSpPr>
          <p:spPr bwMode="auto">
            <a:xfrm>
              <a:off x="8272463" y="3239849"/>
              <a:ext cx="1749835" cy="1610904"/>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grpSp>
        </p:grpSp>
      </p:grpSp>
      <p:grpSp>
        <p:nvGrpSpPr>
          <p:cNvPr id="558" name="Group 557"/>
          <p:cNvGrpSpPr/>
          <p:nvPr/>
        </p:nvGrpSpPr>
        <p:grpSpPr>
          <a:xfrm>
            <a:off x="4430043" y="4916478"/>
            <a:ext cx="1766701" cy="1604991"/>
            <a:chOff x="4372535" y="4945063"/>
            <a:chExt cx="1728227" cy="1570037"/>
          </a:xfrm>
        </p:grpSpPr>
        <p:sp>
          <p:nvSpPr>
            <p:cNvPr id="192" name="Rectangle 179"/>
            <p:cNvSpPr>
              <a:spLocks noChangeArrowheads="1"/>
            </p:cNvSpPr>
            <p:nvPr/>
          </p:nvSpPr>
          <p:spPr bwMode="auto">
            <a:xfrm>
              <a:off x="4372535" y="4945063"/>
              <a:ext cx="1728227"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136" y="1212184"/>
            <a:ext cx="2072415" cy="186360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01"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502"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03"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504"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505"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39"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540"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41"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542"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543"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grpSp>
      </p:grpSp>
      <p:grpSp>
        <p:nvGrpSpPr>
          <p:cNvPr id="21" name="Group 20"/>
          <p:cNvGrpSpPr/>
          <p:nvPr/>
        </p:nvGrpSpPr>
        <p:grpSpPr>
          <a:xfrm>
            <a:off x="449017" y="3155930"/>
            <a:ext cx="3893183" cy="3365538"/>
            <a:chOff x="446695" y="3149422"/>
            <a:chExt cx="3894750" cy="3366893"/>
          </a:xfrm>
        </p:grpSpPr>
        <p:grpSp>
          <p:nvGrpSpPr>
            <p:cNvPr id="19" name="Group 18"/>
            <p:cNvGrpSpPr/>
            <p:nvPr/>
          </p:nvGrpSpPr>
          <p:grpSpPr>
            <a:xfrm>
              <a:off x="446695" y="3149422"/>
              <a:ext cx="1862135" cy="3363683"/>
              <a:chOff x="446695" y="3149422"/>
              <a:chExt cx="1862135" cy="3363683"/>
            </a:xfrm>
          </p:grpSpPr>
          <p:sp>
            <p:nvSpPr>
              <p:cNvPr id="227" name="Rectangle 203"/>
              <p:cNvSpPr>
                <a:spLocks noChangeArrowheads="1"/>
              </p:cNvSpPr>
              <p:nvPr/>
            </p:nvSpPr>
            <p:spPr bwMode="auto">
              <a:xfrm>
                <a:off x="446695" y="3149422"/>
                <a:ext cx="1862135" cy="3363683"/>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endParaRPr>
                </a:p>
              </p:txBody>
            </p:sp>
          </p:grpSp>
        </p:grpSp>
        <p:sp>
          <p:nvSpPr>
            <p:cNvPr id="215" name="Rectangle 203"/>
            <p:cNvSpPr>
              <a:spLocks noChangeArrowheads="1"/>
            </p:cNvSpPr>
            <p:nvPr/>
          </p:nvSpPr>
          <p:spPr bwMode="auto">
            <a:xfrm>
              <a:off x="461603" y="4909145"/>
              <a:ext cx="3879842" cy="1607170"/>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r>
                <a:rPr lang="en-US" sz="1764" dirty="0">
                  <a:solidFill>
                    <a:srgbClr val="404040"/>
                  </a:solidFill>
                </a:rPr>
                <a:t/>
              </a:r>
              <a:br>
                <a:rPr lang="en-US" sz="1764" dirty="0">
                  <a:solidFill>
                    <a:srgbClr val="404040"/>
                  </a:solidFill>
                </a:rPr>
              </a:br>
              <a:r>
                <a:rPr lang="en-US" sz="1799" spc="-50" dirty="0">
                  <a:solidFill>
                    <a:srgbClr val="404040"/>
                  </a:solidFill>
                  <a:hlinkClick r:id="rId7"/>
                </a:rPr>
                <a:t>http://</a:t>
              </a:r>
              <a:r>
                <a:rPr lang="en-US" sz="1799" dirty="0">
                  <a:solidFill>
                    <a:srgbClr val="404040"/>
                  </a:solidFill>
                  <a:hlinkClick r:id="rId7"/>
                </a:rPr>
                <a:t>dev.office.com/podcasts</a:t>
              </a:r>
              <a:r>
                <a:rPr lang="en-US" sz="1799" spc="-50" dirty="0">
                  <a:solidFill>
                    <a:srgbClr val="404040"/>
                  </a:solidFill>
                </a:rPr>
                <a:t> </a:t>
              </a:r>
            </a:p>
            <a:p>
              <a:pPr algn="ctr" defTabSz="914005">
                <a:defRPr/>
              </a:pPr>
              <a:endParaRPr lang="en-US" sz="1764" dirty="0">
                <a:solidFill>
                  <a:srgbClr val="404040"/>
                </a:solidFill>
              </a:endParaRPr>
            </a:p>
          </p:txBody>
        </p:sp>
      </p:grpSp>
      <p:grpSp>
        <p:nvGrpSpPr>
          <p:cNvPr id="15" name="Group 14"/>
          <p:cNvGrpSpPr/>
          <p:nvPr/>
        </p:nvGrpSpPr>
        <p:grpSpPr>
          <a:xfrm>
            <a:off x="10132721" y="4923615"/>
            <a:ext cx="1844238" cy="1597854"/>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hlinkClick r:id="rId8"/>
                </a:rPr>
                <a:t>http://officespdev.uservoice.com/</a:t>
              </a:r>
              <a:r>
                <a:rPr lang="en-US" sz="1199" dirty="0">
                  <a:solidFill>
                    <a:srgbClr val="404040"/>
                  </a:solidFill>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endParaRPr>
            </a:p>
          </p:txBody>
        </p:sp>
      </p:grpSp>
      <p:grpSp>
        <p:nvGrpSpPr>
          <p:cNvPr id="18" name="Group 17"/>
          <p:cNvGrpSpPr/>
          <p:nvPr/>
        </p:nvGrpSpPr>
        <p:grpSpPr>
          <a:xfrm>
            <a:off x="2399409" y="3155931"/>
            <a:ext cx="1942791" cy="1680983"/>
            <a:chOff x="2397872" y="3155794"/>
            <a:chExt cx="1943573" cy="1681660"/>
          </a:xfrm>
        </p:grpSpPr>
        <p:sp>
          <p:nvSpPr>
            <p:cNvPr id="275" name="Rectangle 266"/>
            <p:cNvSpPr>
              <a:spLocks noChangeArrowheads="1"/>
            </p:cNvSpPr>
            <p:nvPr/>
          </p:nvSpPr>
          <p:spPr bwMode="auto">
            <a:xfrm>
              <a:off x="2397872" y="3155794"/>
              <a:ext cx="1943573" cy="1681660"/>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rPr>
                <a:t>Stack overflow</a:t>
              </a:r>
            </a:p>
            <a:p>
              <a:pPr defTabSz="914005">
                <a:lnSpc>
                  <a:spcPct val="95000"/>
                </a:lnSpc>
                <a:defRPr/>
              </a:pPr>
              <a:endParaRPr lang="en-US" sz="1764" dirty="0">
                <a:gradFill>
                  <a:gsLst>
                    <a:gs pos="0">
                      <a:srgbClr val="505050"/>
                    </a:gs>
                    <a:gs pos="100000">
                      <a:srgbClr val="505050"/>
                    </a:gs>
                  </a:gsLst>
                  <a:lin ang="5400000" scaled="0"/>
                </a:gradFill>
              </a:endParaRPr>
            </a:p>
            <a:p>
              <a:pPr defTabSz="914005">
                <a:lnSpc>
                  <a:spcPct val="95000"/>
                </a:lnSpc>
                <a:defRPr/>
              </a:pPr>
              <a:endParaRPr lang="en-US" sz="1764" dirty="0">
                <a:gradFill>
                  <a:gsLst>
                    <a:gs pos="0">
                      <a:srgbClr val="505050"/>
                    </a:gs>
                    <a:gs pos="100000">
                      <a:srgbClr val="505050"/>
                    </a:gs>
                  </a:gsLst>
                  <a:lin ang="5400000" scaled="0"/>
                </a:gradFill>
              </a:endParaRPr>
            </a:p>
            <a:p>
              <a:pPr defTabSz="914005">
                <a:lnSpc>
                  <a:spcPct val="95000"/>
                </a:lnSpc>
                <a:defRPr/>
              </a:pPr>
              <a:endParaRPr lang="en-US" sz="1764" dirty="0">
                <a:gradFill>
                  <a:gsLst>
                    <a:gs pos="0">
                      <a:srgbClr val="505050"/>
                    </a:gs>
                    <a:gs pos="100000">
                      <a:srgbClr val="505050"/>
                    </a:gs>
                  </a:gsLst>
                  <a:lin ang="5400000" scaled="0"/>
                </a:gradFill>
              </a:endParaRPr>
            </a:p>
            <a:p>
              <a:pPr defTabSz="914005">
                <a:lnSpc>
                  <a:spcPct val="95000"/>
                </a:lnSpc>
                <a:defRPr/>
              </a:pPr>
              <a:endParaRPr lang="en-US" sz="1764" dirty="0">
                <a:gradFill>
                  <a:gsLst>
                    <a:gs pos="0">
                      <a:srgbClr val="505050"/>
                    </a:gs>
                    <a:gs pos="100000">
                      <a:srgbClr val="505050"/>
                    </a:gs>
                  </a:gsLst>
                  <a:lin ang="5400000" scaled="0"/>
                </a:gradFill>
              </a:endParaRPr>
            </a:p>
            <a:p>
              <a:pPr defTabSz="914005">
                <a:lnSpc>
                  <a:spcPct val="95000"/>
                </a:lnSpc>
                <a:defRPr/>
              </a:pPr>
              <a:r>
                <a:rPr lang="en-US" sz="1764" dirty="0" smtClean="0">
                  <a:gradFill>
                    <a:gsLst>
                      <a:gs pos="0">
                        <a:srgbClr val="505050"/>
                      </a:gs>
                      <a:gs pos="100000">
                        <a:srgbClr val="505050"/>
                      </a:gs>
                    </a:gsLst>
                    <a:lin ang="5400000" scaled="0"/>
                  </a:gradFill>
                </a:rPr>
                <a:t>[Microsoft-office</a:t>
              </a:r>
              <a:r>
                <a:rPr lang="en-US" sz="1764" dirty="0">
                  <a:gradFill>
                    <a:gsLst>
                      <a:gs pos="0">
                        <a:srgbClr val="505050"/>
                      </a:gs>
                      <a:gs pos="100000">
                        <a:srgbClr val="505050"/>
                      </a:gs>
                    </a:gsLst>
                    <a:lin ang="5400000" scaled="0"/>
                  </a:gradFill>
                </a:rPr>
                <a:t>]</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endParaRPr>
            </a:p>
          </p:txBody>
        </p:sp>
      </p:grpSp>
      <p:grpSp>
        <p:nvGrpSpPr>
          <p:cNvPr id="17" name="Group 16"/>
          <p:cNvGrpSpPr/>
          <p:nvPr/>
        </p:nvGrpSpPr>
        <p:grpSpPr>
          <a:xfrm>
            <a:off x="4433729" y="3155931"/>
            <a:ext cx="3695125" cy="1678717"/>
            <a:chOff x="4433010" y="3160511"/>
            <a:chExt cx="3696612" cy="1679392"/>
          </a:xfrm>
        </p:grpSpPr>
        <p:sp>
          <p:nvSpPr>
            <p:cNvPr id="168" name="Rectangle 153"/>
            <p:cNvSpPr>
              <a:spLocks noChangeArrowheads="1"/>
            </p:cNvSpPr>
            <p:nvPr/>
          </p:nvSpPr>
          <p:spPr bwMode="auto">
            <a:xfrm>
              <a:off x="4433010" y="3160511"/>
              <a:ext cx="3696612"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hlinkClick r:id="rId9"/>
                </a:rPr>
                <a:t>http://aka.ms/O365DevShow</a:t>
              </a:r>
              <a:r>
                <a:rPr lang="en-US" sz="1399" dirty="0">
                  <a:solidFill>
                    <a:srgbClr val="FFFFFF"/>
                  </a:solidFill>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sp>
        <p:nvSpPr>
          <p:cNvPr id="561" name="Rectangle 560"/>
          <p:cNvSpPr/>
          <p:nvPr/>
        </p:nvSpPr>
        <p:spPr bwMode="auto">
          <a:xfrm>
            <a:off x="-19408" y="-4542"/>
            <a:ext cx="12476923" cy="12200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grpSp>
        <p:nvGrpSpPr>
          <p:cNvPr id="5" name="Group 4"/>
          <p:cNvGrpSpPr/>
          <p:nvPr/>
        </p:nvGrpSpPr>
        <p:grpSpPr>
          <a:xfrm>
            <a:off x="6285470" y="4923616"/>
            <a:ext cx="3759406" cy="1597853"/>
            <a:chOff x="6287140" y="4916033"/>
            <a:chExt cx="3759406" cy="1597853"/>
          </a:xfrm>
        </p:grpSpPr>
        <p:sp>
          <p:nvSpPr>
            <p:cNvPr id="229" name="Rectangle 153"/>
            <p:cNvSpPr>
              <a:spLocks noChangeArrowheads="1"/>
            </p:cNvSpPr>
            <p:nvPr/>
          </p:nvSpPr>
          <p:spPr bwMode="auto">
            <a:xfrm>
              <a:off x="6287140" y="4916033"/>
              <a:ext cx="37594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endParaRPr>
            </a:p>
            <a:p>
              <a:pPr defTabSz="914005">
                <a:defRPr/>
              </a:pPr>
              <a:r>
                <a:rPr lang="en-US" sz="1599" u="sng" dirty="0">
                  <a:gradFill>
                    <a:gsLst>
                      <a:gs pos="0">
                        <a:srgbClr val="505050"/>
                      </a:gs>
                      <a:gs pos="100000">
                        <a:srgbClr val="505050"/>
                      </a:gs>
                    </a:gsLst>
                    <a:lin ang="5400000" scaled="0"/>
                  </a:gradFill>
                </a:rPr>
                <a:t>http://aka.ms/o365DevSnackDemos </a:t>
              </a:r>
            </a:p>
          </p:txBody>
        </p:sp>
        <p:pic>
          <p:nvPicPr>
            <p:cNvPr id="4" name="Picture 3"/>
            <p:cNvPicPr>
              <a:picLocks noChangeAspect="1"/>
            </p:cNvPicPr>
            <p:nvPr/>
          </p:nvPicPr>
          <p:blipFill rotWithShape="1">
            <a:blip r:embed="rId11">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Tree>
    <p:extLst>
      <p:ext uri="{BB962C8B-B14F-4D97-AF65-F5344CB8AC3E}">
        <p14:creationId xmlns:p14="http://schemas.microsoft.com/office/powerpoint/2010/main" val="24948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750" fill="hold"/>
                                        <p:tgtEl>
                                          <p:spTgt spid="5"/>
                                        </p:tgtEl>
                                        <p:attrNameLst>
                                          <p:attrName>ppt_x</p:attrName>
                                        </p:attrNameLst>
                                      </p:cBhvr>
                                      <p:tavLst>
                                        <p:tav tm="0">
                                          <p:val>
                                            <p:strVal val="#ppt_x"/>
                                          </p:val>
                                        </p:tav>
                                        <p:tav tm="100000">
                                          <p:val>
                                            <p:strVal val="#ppt_x"/>
                                          </p:val>
                                        </p:tav>
                                      </p:tavLst>
                                    </p:anim>
                                    <p:anim calcmode="lin" valueType="num">
                                      <p:cBhvr additive="base">
                                        <p:cTn id="32" dur="75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Rectangle 452"/>
          <p:cNvSpPr/>
          <p:nvPr/>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2" name="Rectangle 451"/>
          <p:cNvSpPr/>
          <p:nvPr/>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1" name="Rectangle 450"/>
          <p:cNvSpPr/>
          <p:nvPr/>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smtClean="0"/>
              <a:t>Developer vision</a:t>
            </a:r>
            <a:endParaRPr lang="en-US" dirty="0"/>
          </a:p>
        </p:txBody>
      </p:sp>
      <p:sp>
        <p:nvSpPr>
          <p:cNvPr id="283" name="Data"/>
          <p:cNvSpPr/>
          <p:nvPr/>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algn="ctr" defTabSz="913652" fontAlgn="base">
              <a:lnSpc>
                <a:spcPct val="90000"/>
              </a:lnSpc>
              <a:spcBef>
                <a:spcPct val="0"/>
              </a:spcBef>
              <a:spcAft>
                <a:spcPct val="0"/>
              </a:spcAft>
              <a:defRPr/>
            </a:pPr>
            <a:r>
              <a:rPr lang="en-US" sz="5400"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400"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284" name="USER"/>
          <p:cNvSpPr/>
          <p:nvPr/>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algn="ctr" defTabSz="913652" fontAlgn="base">
              <a:lnSpc>
                <a:spcPct val="90000"/>
              </a:lnSpc>
              <a:spcBef>
                <a:spcPct val="0"/>
              </a:spcBef>
              <a:spcAft>
                <a:spcPct val="0"/>
              </a:spcAft>
              <a:defRPr/>
            </a:pPr>
            <a:r>
              <a:rPr lang="en-US" sz="5400"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75" name="Group 174"/>
          <p:cNvGrpSpPr/>
          <p:nvPr/>
        </p:nvGrpSpPr>
        <p:grpSpPr>
          <a:xfrm>
            <a:off x="662415" y="3684587"/>
            <a:ext cx="5262336" cy="2763865"/>
            <a:chOff x="540178" y="2851546"/>
            <a:chExt cx="5262336" cy="2763865"/>
          </a:xfrm>
        </p:grpSpPr>
        <p:sp>
          <p:nvSpPr>
            <p:cNvPr id="176"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177" name="Rounded Rectangle 176"/>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ounded Rectangle 177"/>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9" name="Oval 178"/>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defRPr/>
              </a:pPr>
              <a:endParaRPr lang="en-US" sz="1835">
                <a:solidFill>
                  <a:srgbClr val="000000"/>
                </a:solidFill>
              </a:endParaRPr>
            </a:p>
          </p:txBody>
        </p:sp>
        <p:sp>
          <p:nvSpPr>
            <p:cNvPr id="181" name="Rectangle 180"/>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defRPr/>
              </a:pPr>
              <a:endParaRPr lang="en-US" sz="1835">
                <a:solidFill>
                  <a:srgbClr val="000000"/>
                </a:solidFill>
              </a:endParaRPr>
            </a:p>
          </p:txBody>
        </p:sp>
        <p:cxnSp>
          <p:nvCxnSpPr>
            <p:cNvPr id="182" name="Straight Connector 18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190"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191"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192"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193"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194"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195"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196"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197" name="Rectangle 196"/>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defRPr/>
              </a:pPr>
              <a:endParaRPr lang="en-US" sz="1835">
                <a:solidFill>
                  <a:srgbClr val="000000"/>
                </a:solidFill>
              </a:endParaRPr>
            </a:p>
          </p:txBody>
        </p:sp>
        <p:sp>
          <p:nvSpPr>
            <p:cNvPr id="198" name="Rectangle 197"/>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defRPr/>
              </a:pPr>
              <a:endParaRPr lang="en-US" sz="1835">
                <a:solidFill>
                  <a:srgbClr val="000000"/>
                </a:solidFill>
              </a:endParaRPr>
            </a:p>
          </p:txBody>
        </p:sp>
        <p:grpSp>
          <p:nvGrpSpPr>
            <p:cNvPr id="199" name="Group 198"/>
            <p:cNvGrpSpPr/>
            <p:nvPr/>
          </p:nvGrpSpPr>
          <p:grpSpPr>
            <a:xfrm>
              <a:off x="2786888" y="3533161"/>
              <a:ext cx="1165218" cy="775768"/>
              <a:chOff x="1536522" y="2097832"/>
              <a:chExt cx="830830" cy="553142"/>
            </a:xfrm>
          </p:grpSpPr>
          <p:sp>
            <p:nvSpPr>
              <p:cNvPr id="264" name="Rectangle 263"/>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264"/>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6" name="Rectangle 265"/>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7" name="Rectangle 266"/>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268"/>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0" name="Rectangle 269"/>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1" name="Rectangle 270"/>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3" name="Rectangle 272"/>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00"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201"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202"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203"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204"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205" name="Rectangle 204"/>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defRPr/>
              </a:pPr>
              <a:endParaRPr lang="en-US" sz="1835">
                <a:solidFill>
                  <a:srgbClr val="000000"/>
                </a:solidFill>
              </a:endParaRPr>
            </a:p>
          </p:txBody>
        </p:sp>
        <p:sp>
          <p:nvSpPr>
            <p:cNvPr id="206" name="Rectangle 205"/>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defRPr/>
              </a:pPr>
              <a:endParaRPr lang="en-US" sz="1835">
                <a:solidFill>
                  <a:srgbClr val="000000"/>
                </a:solidFill>
              </a:endParaRPr>
            </a:p>
          </p:txBody>
        </p:sp>
        <p:cxnSp>
          <p:nvCxnSpPr>
            <p:cNvPr id="207" name="Straight Connector 206"/>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8" name="Straight Connector 207"/>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9" name="Straight Connector 208"/>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0" name="Straight Connector 209"/>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1" name="Straight Connector 210"/>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2" name="Straight Connector 211"/>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213"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214"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defTabSz="913917">
                <a:defRPr/>
              </a:pPr>
              <a:endParaRPr lang="en-US" sz="1764">
                <a:solidFill>
                  <a:srgbClr val="FFFFFF"/>
                </a:solidFill>
              </a:endParaRPr>
            </a:p>
          </p:txBody>
        </p:sp>
        <p:sp>
          <p:nvSpPr>
            <p:cNvPr id="215" name="Rectangle 214"/>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ound Same Side Corner Rectangle 215"/>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219"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220"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221"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222"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223"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224" name="Rectangle 223"/>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28" name="Straight Connector 227"/>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defTabSz="913917">
                <a:defRPr/>
              </a:pPr>
              <a:endParaRPr lang="en-US" sz="1764">
                <a:solidFill>
                  <a:srgbClr val="FFFFFF"/>
                </a:solidFill>
              </a:endParaRPr>
            </a:p>
          </p:txBody>
        </p:sp>
        <p:sp>
          <p:nvSpPr>
            <p:cNvPr id="234" name="Rounded Rectangle 233"/>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5" name="Group 234"/>
            <p:cNvGrpSpPr/>
            <p:nvPr/>
          </p:nvGrpSpPr>
          <p:grpSpPr>
            <a:xfrm>
              <a:off x="751181" y="4641194"/>
              <a:ext cx="134394" cy="15647"/>
              <a:chOff x="5596078" y="2180378"/>
              <a:chExt cx="138544" cy="16130"/>
            </a:xfrm>
            <a:solidFill>
              <a:schemeClr val="tx1">
                <a:lumMod val="50000"/>
              </a:schemeClr>
            </a:solidFill>
          </p:grpSpPr>
          <p:sp>
            <p:nvSpPr>
              <p:cNvPr id="262" name="Rounded Rectangle 261"/>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Oval 262"/>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6" name="Oval 235"/>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Rectangle 23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40" name="Straight Connector 23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1022496" y="4379028"/>
              <a:ext cx="651017" cy="1236383"/>
              <a:chOff x="5651685" y="-476444"/>
              <a:chExt cx="1669255" cy="2809977"/>
            </a:xfrm>
          </p:grpSpPr>
          <p:sp>
            <p:nvSpPr>
              <p:cNvPr id="256" name="Rectangle 255"/>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Freeform 256"/>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p:cNvGrpSpPr/>
              <p:nvPr/>
            </p:nvGrpSpPr>
            <p:grpSpPr>
              <a:xfrm>
                <a:off x="6124436" y="2123612"/>
                <a:ext cx="723752" cy="98117"/>
                <a:chOff x="6147223" y="2123612"/>
                <a:chExt cx="723752" cy="98117"/>
              </a:xfrm>
            </p:grpSpPr>
            <p:sp>
              <p:nvSpPr>
                <p:cNvPr id="259" name="Rounded Rectangle 258"/>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Oval 259"/>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Oval 260"/>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48" name="Rounded Rectangle 247"/>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51" name="Straight Connector 250"/>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5" name="Rectangle 464"/>
          <p:cNvSpPr/>
          <p:nvPr/>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defRPr/>
            </a:pPr>
            <a:endParaRPr lang="en-US" sz="1835">
              <a:solidFill>
                <a:srgbClr val="000000"/>
              </a:solidFill>
            </a:endParaRPr>
          </a:p>
        </p:txBody>
      </p:sp>
      <p:sp>
        <p:nvSpPr>
          <p:cNvPr id="466" name="Rectangle 465"/>
          <p:cNvSpPr/>
          <p:nvPr/>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7" name="Rectangle 466"/>
          <p:cNvSpPr/>
          <p:nvPr/>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68" name="Rectangle 467"/>
          <p:cNvSpPr/>
          <p:nvPr/>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algn="ctr" defTabSz="932468">
              <a:defRPr/>
            </a:pPr>
            <a:endParaRPr lang="en-US" sz="1835">
              <a:solidFill>
                <a:srgbClr val="000000"/>
              </a:solidFill>
            </a:endParaRPr>
          </a:p>
        </p:txBody>
      </p:sp>
      <p:sp>
        <p:nvSpPr>
          <p:cNvPr id="469" name="Rectangle 468"/>
          <p:cNvSpPr/>
          <p:nvPr/>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0" name="Rectangle 469"/>
          <p:cNvSpPr/>
          <p:nvPr/>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1" name="Rectangle 470"/>
          <p:cNvSpPr/>
          <p:nvPr/>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3" name="Freeform 18"/>
          <p:cNvSpPr>
            <a:spLocks noChangeAspect="1" noEditPoints="1"/>
          </p:cNvSpPr>
          <p:nvPr/>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defTabSz="913294">
              <a:lnSpc>
                <a:spcPct val="90000"/>
              </a:lnSpc>
              <a:spcAft>
                <a:spcPts val="588"/>
              </a:spcAft>
              <a:defRPr/>
            </a:pPr>
            <a:endParaRPr lang="en-US" sz="1369" b="1" dirty="0">
              <a:gradFill>
                <a:gsLst>
                  <a:gs pos="50427">
                    <a:srgbClr val="FFFFFF"/>
                  </a:gs>
                  <a:gs pos="30000">
                    <a:srgbClr val="FFFFFF"/>
                  </a:gs>
                </a:gsLst>
                <a:lin ang="5400000" scaled="0"/>
              </a:gradFill>
            </a:endParaRPr>
          </a:p>
        </p:txBody>
      </p:sp>
      <p:sp>
        <p:nvSpPr>
          <p:cNvPr id="474" name="Oval 473"/>
          <p:cNvSpPr/>
          <p:nvPr/>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5" name="Freeform 17"/>
          <p:cNvSpPr>
            <a:spLocks noEditPoints="1"/>
          </p:cNvSpPr>
          <p:nvPr/>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476" name="Oval 475"/>
          <p:cNvSpPr/>
          <p:nvPr/>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7" name="Freeform 476"/>
          <p:cNvSpPr>
            <a:spLocks noEditPoints="1"/>
          </p:cNvSpPr>
          <p:nvPr/>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478" name="Oval 477"/>
          <p:cNvSpPr/>
          <p:nvPr/>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79" name="Group 478"/>
          <p:cNvGrpSpPr/>
          <p:nvPr/>
        </p:nvGrpSpPr>
        <p:grpSpPr>
          <a:xfrm>
            <a:off x="10841227" y="3224349"/>
            <a:ext cx="555851" cy="484577"/>
            <a:chOff x="10450695" y="2384201"/>
            <a:chExt cx="683568" cy="595918"/>
          </a:xfrm>
        </p:grpSpPr>
        <p:sp>
          <p:nvSpPr>
            <p:cNvPr id="480" name="Rectangle 47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81"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grpSp>
      <p:grpSp>
        <p:nvGrpSpPr>
          <p:cNvPr id="482" name="Group 481"/>
          <p:cNvGrpSpPr/>
          <p:nvPr/>
        </p:nvGrpSpPr>
        <p:grpSpPr>
          <a:xfrm>
            <a:off x="10386456" y="5380898"/>
            <a:ext cx="1344382" cy="1062056"/>
            <a:chOff x="9972097" y="4402078"/>
            <a:chExt cx="1344382" cy="1062056"/>
          </a:xfrm>
        </p:grpSpPr>
        <p:grpSp>
          <p:nvGrpSpPr>
            <p:cNvPr id="483" name="Group 482"/>
            <p:cNvGrpSpPr/>
            <p:nvPr/>
          </p:nvGrpSpPr>
          <p:grpSpPr>
            <a:xfrm>
              <a:off x="9973234" y="4402078"/>
              <a:ext cx="1342109" cy="1062056"/>
              <a:chOff x="10031532" y="4402078"/>
              <a:chExt cx="1342109" cy="1062056"/>
            </a:xfrm>
          </p:grpSpPr>
          <p:sp>
            <p:nvSpPr>
              <p:cNvPr id="485" name="Rectangle 484"/>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86"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defRPr/>
                </a:pPr>
                <a:endParaRPr lang="en-US" sz="1835">
                  <a:solidFill>
                    <a:srgbClr val="000000"/>
                  </a:solidFill>
                </a:endParaRPr>
              </a:p>
            </p:txBody>
          </p:sp>
          <p:sp>
            <p:nvSpPr>
              <p:cNvPr id="487" name="Rectangle 486"/>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defRPr/>
                </a:pPr>
                <a:endParaRPr lang="en-US" sz="1835">
                  <a:solidFill>
                    <a:srgbClr val="000000"/>
                  </a:solidFill>
                </a:endParaRPr>
              </a:p>
            </p:txBody>
          </p:sp>
          <p:sp>
            <p:nvSpPr>
              <p:cNvPr id="488" name="Rectangle 48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algn="ctr" defTabSz="932468">
                  <a:defRPr/>
                </a:pPr>
                <a:endParaRPr lang="en-US" sz="1835">
                  <a:solidFill>
                    <a:srgbClr val="000000"/>
                  </a:solidFill>
                </a:endParaRPr>
              </a:p>
            </p:txBody>
          </p:sp>
        </p:grpSp>
        <p:sp>
          <p:nvSpPr>
            <p:cNvPr id="484" name="TextBox 483"/>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algn="ctr" defTabSz="932688">
                <a:lnSpc>
                  <a:spcPct val="90000"/>
                </a:lnSpc>
                <a:spcAft>
                  <a:spcPts val="600"/>
                </a:spcAft>
                <a:defRPr/>
              </a:pPr>
              <a:r>
                <a:rPr lang="en-US" sz="3000" dirty="0">
                  <a:gradFill>
                    <a:gsLst>
                      <a:gs pos="2917">
                        <a:srgbClr val="404040"/>
                      </a:gs>
                      <a:gs pos="30000">
                        <a:srgbClr val="404040"/>
                      </a:gs>
                    </a:gsLst>
                    <a:lin ang="5400000" scaled="0"/>
                  </a:gradFill>
                  <a:latin typeface="Segoe UI Light"/>
                </a:rPr>
                <a:t>HTML</a:t>
              </a:r>
            </a:p>
          </p:txBody>
        </p:sp>
      </p:grpSp>
      <p:grpSp>
        <p:nvGrpSpPr>
          <p:cNvPr id="489" name="Group 488"/>
          <p:cNvGrpSpPr/>
          <p:nvPr/>
        </p:nvGrpSpPr>
        <p:grpSpPr>
          <a:xfrm>
            <a:off x="7057359" y="5128940"/>
            <a:ext cx="899570" cy="1314014"/>
            <a:chOff x="6803259" y="4273052"/>
            <a:chExt cx="899570" cy="1314014"/>
          </a:xfrm>
        </p:grpSpPr>
        <p:sp>
          <p:nvSpPr>
            <p:cNvPr id="490" name="Rounded Rectangle 489"/>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ounded Rectangle 490"/>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2" name="Oval 491"/>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3"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94" name="AutoShape 165"/>
          <p:cNvSpPr>
            <a:spLocks noChangeAspect="1" noChangeArrowheads="1" noTextEdit="1"/>
          </p:cNvSpPr>
          <p:nvPr/>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grpSp>
        <p:nvGrpSpPr>
          <p:cNvPr id="495" name="Group 494"/>
          <p:cNvGrpSpPr/>
          <p:nvPr/>
        </p:nvGrpSpPr>
        <p:grpSpPr>
          <a:xfrm>
            <a:off x="8537163" y="3947827"/>
            <a:ext cx="875225" cy="709078"/>
            <a:chOff x="8283062" y="3056784"/>
            <a:chExt cx="875225" cy="709078"/>
          </a:xfrm>
        </p:grpSpPr>
        <p:sp>
          <p:nvSpPr>
            <p:cNvPr id="496"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497"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grpSp>
      <p:grpSp>
        <p:nvGrpSpPr>
          <p:cNvPr id="498" name="Group 497"/>
          <p:cNvGrpSpPr/>
          <p:nvPr/>
        </p:nvGrpSpPr>
        <p:grpSpPr>
          <a:xfrm>
            <a:off x="9412385" y="3947827"/>
            <a:ext cx="606272" cy="715942"/>
            <a:chOff x="9158285" y="3056784"/>
            <a:chExt cx="606272" cy="715942"/>
          </a:xfrm>
        </p:grpSpPr>
        <p:sp>
          <p:nvSpPr>
            <p:cNvPr id="499"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500"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grpSp>
      <p:grpSp>
        <p:nvGrpSpPr>
          <p:cNvPr id="501" name="Group 500"/>
          <p:cNvGrpSpPr/>
          <p:nvPr/>
        </p:nvGrpSpPr>
        <p:grpSpPr>
          <a:xfrm>
            <a:off x="8398942" y="4591116"/>
            <a:ext cx="1331448" cy="1851838"/>
            <a:chOff x="8144842" y="4004140"/>
            <a:chExt cx="1331448" cy="1851838"/>
          </a:xfrm>
        </p:grpSpPr>
        <p:pic>
          <p:nvPicPr>
            <p:cNvPr id="502" name="Picture 501"/>
            <p:cNvPicPr>
              <a:picLocks noChangeAspect="1"/>
            </p:cNvPicPr>
            <p:nvPr/>
          </p:nvPicPr>
          <p:blipFill>
            <a:blip r:embed="rId2"/>
            <a:stretch>
              <a:fillRect/>
            </a:stretch>
          </p:blipFill>
          <p:spPr>
            <a:xfrm>
              <a:off x="8843731" y="4004140"/>
              <a:ext cx="632559" cy="1851838"/>
            </a:xfrm>
            <a:prstGeom prst="rect">
              <a:avLst/>
            </a:prstGeom>
          </p:spPr>
        </p:pic>
        <p:pic>
          <p:nvPicPr>
            <p:cNvPr id="503" name="Picture 502"/>
            <p:cNvPicPr>
              <a:picLocks noChangeAspect="1"/>
            </p:cNvPicPr>
            <p:nvPr/>
          </p:nvPicPr>
          <p:blipFill>
            <a:blip r:embed="rId3"/>
            <a:stretch>
              <a:fillRect/>
            </a:stretch>
          </p:blipFill>
          <p:spPr>
            <a:xfrm>
              <a:off x="8144842" y="4762867"/>
              <a:ext cx="1080760" cy="1093111"/>
            </a:xfrm>
            <a:prstGeom prst="rect">
              <a:avLst/>
            </a:prstGeom>
          </p:spPr>
        </p:pic>
      </p:grpSp>
      <p:grpSp>
        <p:nvGrpSpPr>
          <p:cNvPr id="504" name="Group 503"/>
          <p:cNvGrpSpPr/>
          <p:nvPr/>
        </p:nvGrpSpPr>
        <p:grpSpPr>
          <a:xfrm>
            <a:off x="10892139" y="3947827"/>
            <a:ext cx="454025" cy="1444602"/>
            <a:chOff x="10638038" y="3056784"/>
            <a:chExt cx="454025" cy="1444602"/>
          </a:xfrm>
        </p:grpSpPr>
        <p:sp>
          <p:nvSpPr>
            <p:cNvPr id="505"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506"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grpSp>
      <p:grpSp>
        <p:nvGrpSpPr>
          <p:cNvPr id="507" name="Group 506"/>
          <p:cNvGrpSpPr/>
          <p:nvPr/>
        </p:nvGrpSpPr>
        <p:grpSpPr>
          <a:xfrm>
            <a:off x="7245450" y="3947827"/>
            <a:ext cx="382588" cy="1813666"/>
            <a:chOff x="6991350" y="3056784"/>
            <a:chExt cx="382588" cy="1813666"/>
          </a:xfrm>
        </p:grpSpPr>
        <p:grpSp>
          <p:nvGrpSpPr>
            <p:cNvPr id="508" name="Group 507"/>
            <p:cNvGrpSpPr/>
            <p:nvPr/>
          </p:nvGrpSpPr>
          <p:grpSpPr>
            <a:xfrm>
              <a:off x="6991350" y="3092450"/>
              <a:ext cx="382588" cy="1778000"/>
              <a:chOff x="6991350" y="3092450"/>
              <a:chExt cx="382588" cy="1778000"/>
            </a:xfrm>
          </p:grpSpPr>
          <p:sp>
            <p:nvSpPr>
              <p:cNvPr id="510"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sp>
            <p:nvSpPr>
              <p:cNvPr id="511"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grpSp>
        <p:sp>
          <p:nvSpPr>
            <p:cNvPr id="509"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defTabSz="932688">
                <a:defRPr/>
              </a:pPr>
              <a:endParaRPr lang="en-US">
                <a:solidFill>
                  <a:srgbClr val="404040"/>
                </a:solidFill>
              </a:endParaRPr>
            </a:p>
          </p:txBody>
        </p:sp>
      </p:grpSp>
    </p:spTree>
    <p:extLst>
      <p:ext uri="{BB962C8B-B14F-4D97-AF65-F5344CB8AC3E}">
        <p14:creationId xmlns:p14="http://schemas.microsoft.com/office/powerpoint/2010/main" val="73704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640" fill="hold"/>
                                        <p:tgtEl>
                                          <p:spTgt spid="284"/>
                                        </p:tgtEl>
                                        <p:attrNameLst>
                                          <p:attrName>ppt_x</p:attrName>
                                        </p:attrNameLst>
                                      </p:cBhvr>
                                      <p:tavLst>
                                        <p:tav tm="0">
                                          <p:val>
                                            <p:strVal val="0-#ppt_w/2"/>
                                          </p:val>
                                        </p:tav>
                                        <p:tav tm="100000">
                                          <p:val>
                                            <p:strVal val="#ppt_x"/>
                                          </p:val>
                                        </p:tav>
                                      </p:tavLst>
                                    </p:anim>
                                    <p:anim calcmode="lin" valueType="num">
                                      <p:cBhvr additive="base">
                                        <p:cTn id="8" dur="640" fill="hold"/>
                                        <p:tgtEl>
                                          <p:spTgt spid="28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83"/>
                                        </p:tgtEl>
                                        <p:attrNameLst>
                                          <p:attrName>style.visibility</p:attrName>
                                        </p:attrNameLst>
                                      </p:cBhvr>
                                      <p:to>
                                        <p:strVal val="visible"/>
                                      </p:to>
                                    </p:set>
                                    <p:anim calcmode="lin" valueType="num">
                                      <p:cBhvr additive="base">
                                        <p:cTn id="11" dur="640" fill="hold"/>
                                        <p:tgtEl>
                                          <p:spTgt spid="283"/>
                                        </p:tgtEl>
                                        <p:attrNameLst>
                                          <p:attrName>ppt_x</p:attrName>
                                        </p:attrNameLst>
                                      </p:cBhvr>
                                      <p:tavLst>
                                        <p:tav tm="0">
                                          <p:val>
                                            <p:strVal val="1+#ppt_w/2"/>
                                          </p:val>
                                        </p:tav>
                                        <p:tav tm="100000">
                                          <p:val>
                                            <p:strVal val="#ppt_x"/>
                                          </p:val>
                                        </p:tav>
                                      </p:tavLst>
                                    </p:anim>
                                    <p:anim calcmode="lin" valueType="num">
                                      <p:cBhvr additive="base">
                                        <p:cTn id="12" dur="640" fill="hold"/>
                                        <p:tgtEl>
                                          <p:spTgt spid="28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65"/>
                                        </p:tgtEl>
                                        <p:attrNameLst>
                                          <p:attrName>style.visibility</p:attrName>
                                        </p:attrNameLst>
                                      </p:cBhvr>
                                      <p:to>
                                        <p:strVal val="visible"/>
                                      </p:to>
                                    </p:set>
                                    <p:animEffect transition="in" filter="fade">
                                      <p:cBhvr>
                                        <p:cTn id="17" dur="500"/>
                                        <p:tgtEl>
                                          <p:spTgt spid="465"/>
                                        </p:tgtEl>
                                      </p:cBhvr>
                                    </p:animEffect>
                                    <p:anim calcmode="lin" valueType="num">
                                      <p:cBhvr>
                                        <p:cTn id="18" dur="500" fill="hold"/>
                                        <p:tgtEl>
                                          <p:spTgt spid="465"/>
                                        </p:tgtEl>
                                        <p:attrNameLst>
                                          <p:attrName>ppt_x</p:attrName>
                                        </p:attrNameLst>
                                      </p:cBhvr>
                                      <p:tavLst>
                                        <p:tav tm="0">
                                          <p:val>
                                            <p:strVal val="#ppt_x"/>
                                          </p:val>
                                        </p:tav>
                                        <p:tav tm="100000">
                                          <p:val>
                                            <p:strVal val="#ppt_x"/>
                                          </p:val>
                                        </p:tav>
                                      </p:tavLst>
                                    </p:anim>
                                    <p:anim calcmode="lin" valueType="num">
                                      <p:cBhvr>
                                        <p:cTn id="19" dur="500" fill="hold"/>
                                        <p:tgtEl>
                                          <p:spTgt spid="465"/>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466"/>
                                        </p:tgtEl>
                                        <p:attrNameLst>
                                          <p:attrName>style.visibility</p:attrName>
                                        </p:attrNameLst>
                                      </p:cBhvr>
                                      <p:to>
                                        <p:strVal val="visible"/>
                                      </p:to>
                                    </p:set>
                                    <p:animEffect transition="in" filter="fade">
                                      <p:cBhvr>
                                        <p:cTn id="23" dur="500"/>
                                        <p:tgtEl>
                                          <p:spTgt spid="466"/>
                                        </p:tgtEl>
                                      </p:cBhvr>
                                    </p:animEffect>
                                    <p:anim calcmode="lin" valueType="num">
                                      <p:cBhvr>
                                        <p:cTn id="24" dur="500" fill="hold"/>
                                        <p:tgtEl>
                                          <p:spTgt spid="466"/>
                                        </p:tgtEl>
                                        <p:attrNameLst>
                                          <p:attrName>ppt_x</p:attrName>
                                        </p:attrNameLst>
                                      </p:cBhvr>
                                      <p:tavLst>
                                        <p:tav tm="0">
                                          <p:val>
                                            <p:strVal val="#ppt_x"/>
                                          </p:val>
                                        </p:tav>
                                        <p:tav tm="100000">
                                          <p:val>
                                            <p:strVal val="#ppt_x"/>
                                          </p:val>
                                        </p:tav>
                                      </p:tavLst>
                                    </p:anim>
                                    <p:anim calcmode="lin" valueType="num">
                                      <p:cBhvr>
                                        <p:cTn id="25" dur="500" fill="hold"/>
                                        <p:tgtEl>
                                          <p:spTgt spid="466"/>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467"/>
                                        </p:tgtEl>
                                        <p:attrNameLst>
                                          <p:attrName>style.visibility</p:attrName>
                                        </p:attrNameLst>
                                      </p:cBhvr>
                                      <p:to>
                                        <p:strVal val="visible"/>
                                      </p:to>
                                    </p:set>
                                    <p:animEffect transition="in" filter="fade">
                                      <p:cBhvr>
                                        <p:cTn id="29" dur="500"/>
                                        <p:tgtEl>
                                          <p:spTgt spid="467"/>
                                        </p:tgtEl>
                                      </p:cBhvr>
                                    </p:animEffect>
                                    <p:anim calcmode="lin" valueType="num">
                                      <p:cBhvr>
                                        <p:cTn id="30" dur="500" fill="hold"/>
                                        <p:tgtEl>
                                          <p:spTgt spid="467"/>
                                        </p:tgtEl>
                                        <p:attrNameLst>
                                          <p:attrName>ppt_x</p:attrName>
                                        </p:attrNameLst>
                                      </p:cBhvr>
                                      <p:tavLst>
                                        <p:tav tm="0">
                                          <p:val>
                                            <p:strVal val="#ppt_x"/>
                                          </p:val>
                                        </p:tav>
                                        <p:tav tm="100000">
                                          <p:val>
                                            <p:strVal val="#ppt_x"/>
                                          </p:val>
                                        </p:tav>
                                      </p:tavLst>
                                    </p:anim>
                                    <p:anim calcmode="lin" valueType="num">
                                      <p:cBhvr>
                                        <p:cTn id="31" dur="500" fill="hold"/>
                                        <p:tgtEl>
                                          <p:spTgt spid="467"/>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42" presetClass="entr" presetSubtype="0" fill="hold" grpId="0" nodeType="afterEffect">
                                  <p:stCondLst>
                                    <p:cond delay="0"/>
                                  </p:stCondLst>
                                  <p:childTnLst>
                                    <p:set>
                                      <p:cBhvr>
                                        <p:cTn id="34" dur="1" fill="hold">
                                          <p:stCondLst>
                                            <p:cond delay="0"/>
                                          </p:stCondLst>
                                        </p:cTn>
                                        <p:tgtEl>
                                          <p:spTgt spid="468"/>
                                        </p:tgtEl>
                                        <p:attrNameLst>
                                          <p:attrName>style.visibility</p:attrName>
                                        </p:attrNameLst>
                                      </p:cBhvr>
                                      <p:to>
                                        <p:strVal val="visible"/>
                                      </p:to>
                                    </p:set>
                                    <p:animEffect transition="in" filter="fade">
                                      <p:cBhvr>
                                        <p:cTn id="35" dur="500"/>
                                        <p:tgtEl>
                                          <p:spTgt spid="468"/>
                                        </p:tgtEl>
                                      </p:cBhvr>
                                    </p:animEffect>
                                    <p:anim calcmode="lin" valueType="num">
                                      <p:cBhvr>
                                        <p:cTn id="36" dur="500" fill="hold"/>
                                        <p:tgtEl>
                                          <p:spTgt spid="468"/>
                                        </p:tgtEl>
                                        <p:attrNameLst>
                                          <p:attrName>ppt_x</p:attrName>
                                        </p:attrNameLst>
                                      </p:cBhvr>
                                      <p:tavLst>
                                        <p:tav tm="0">
                                          <p:val>
                                            <p:strVal val="#ppt_x"/>
                                          </p:val>
                                        </p:tav>
                                        <p:tav tm="100000">
                                          <p:val>
                                            <p:strVal val="#ppt_x"/>
                                          </p:val>
                                        </p:tav>
                                      </p:tavLst>
                                    </p:anim>
                                    <p:anim calcmode="lin" valueType="num">
                                      <p:cBhvr>
                                        <p:cTn id="37" dur="500" fill="hold"/>
                                        <p:tgtEl>
                                          <p:spTgt spid="468"/>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42" presetClass="entr" presetSubtype="0" fill="hold" grpId="0" nodeType="afterEffect">
                                  <p:stCondLst>
                                    <p:cond delay="0"/>
                                  </p:stCondLst>
                                  <p:childTnLst>
                                    <p:set>
                                      <p:cBhvr>
                                        <p:cTn id="40" dur="1" fill="hold">
                                          <p:stCondLst>
                                            <p:cond delay="0"/>
                                          </p:stCondLst>
                                        </p:cTn>
                                        <p:tgtEl>
                                          <p:spTgt spid="469"/>
                                        </p:tgtEl>
                                        <p:attrNameLst>
                                          <p:attrName>style.visibility</p:attrName>
                                        </p:attrNameLst>
                                      </p:cBhvr>
                                      <p:to>
                                        <p:strVal val="visible"/>
                                      </p:to>
                                    </p:set>
                                    <p:animEffect transition="in" filter="fade">
                                      <p:cBhvr>
                                        <p:cTn id="41" dur="500"/>
                                        <p:tgtEl>
                                          <p:spTgt spid="469"/>
                                        </p:tgtEl>
                                      </p:cBhvr>
                                    </p:animEffect>
                                    <p:anim calcmode="lin" valueType="num">
                                      <p:cBhvr>
                                        <p:cTn id="42" dur="500" fill="hold"/>
                                        <p:tgtEl>
                                          <p:spTgt spid="469"/>
                                        </p:tgtEl>
                                        <p:attrNameLst>
                                          <p:attrName>ppt_x</p:attrName>
                                        </p:attrNameLst>
                                      </p:cBhvr>
                                      <p:tavLst>
                                        <p:tav tm="0">
                                          <p:val>
                                            <p:strVal val="#ppt_x"/>
                                          </p:val>
                                        </p:tav>
                                        <p:tav tm="100000">
                                          <p:val>
                                            <p:strVal val="#ppt_x"/>
                                          </p:val>
                                        </p:tav>
                                      </p:tavLst>
                                    </p:anim>
                                    <p:anim calcmode="lin" valueType="num">
                                      <p:cBhvr>
                                        <p:cTn id="43" dur="500" fill="hold"/>
                                        <p:tgtEl>
                                          <p:spTgt spid="469"/>
                                        </p:tgtEl>
                                        <p:attrNameLst>
                                          <p:attrName>ppt_y</p:attrName>
                                        </p:attrNameLst>
                                      </p:cBhvr>
                                      <p:tavLst>
                                        <p:tav tm="0">
                                          <p:val>
                                            <p:strVal val="#ppt_y+.1"/>
                                          </p:val>
                                        </p:tav>
                                        <p:tav tm="100000">
                                          <p:val>
                                            <p:strVal val="#ppt_y"/>
                                          </p:val>
                                        </p:tav>
                                      </p:tavLst>
                                    </p:anim>
                                  </p:childTnLst>
                                </p:cTn>
                              </p:par>
                            </p:childTnLst>
                          </p:cTn>
                        </p:par>
                        <p:par>
                          <p:cTn id="44" fill="hold">
                            <p:stCondLst>
                              <p:cond delay="2500"/>
                            </p:stCondLst>
                            <p:childTnLst>
                              <p:par>
                                <p:cTn id="45" presetID="42" presetClass="entr" presetSubtype="0" fill="hold" grpId="0" nodeType="afterEffect">
                                  <p:stCondLst>
                                    <p:cond delay="0"/>
                                  </p:stCondLst>
                                  <p:childTnLst>
                                    <p:set>
                                      <p:cBhvr>
                                        <p:cTn id="46" dur="1" fill="hold">
                                          <p:stCondLst>
                                            <p:cond delay="0"/>
                                          </p:stCondLst>
                                        </p:cTn>
                                        <p:tgtEl>
                                          <p:spTgt spid="470"/>
                                        </p:tgtEl>
                                        <p:attrNameLst>
                                          <p:attrName>style.visibility</p:attrName>
                                        </p:attrNameLst>
                                      </p:cBhvr>
                                      <p:to>
                                        <p:strVal val="visible"/>
                                      </p:to>
                                    </p:set>
                                    <p:animEffect transition="in" filter="fade">
                                      <p:cBhvr>
                                        <p:cTn id="47" dur="500"/>
                                        <p:tgtEl>
                                          <p:spTgt spid="470"/>
                                        </p:tgtEl>
                                      </p:cBhvr>
                                    </p:animEffect>
                                    <p:anim calcmode="lin" valueType="num">
                                      <p:cBhvr>
                                        <p:cTn id="48" dur="500" fill="hold"/>
                                        <p:tgtEl>
                                          <p:spTgt spid="470"/>
                                        </p:tgtEl>
                                        <p:attrNameLst>
                                          <p:attrName>ppt_x</p:attrName>
                                        </p:attrNameLst>
                                      </p:cBhvr>
                                      <p:tavLst>
                                        <p:tav tm="0">
                                          <p:val>
                                            <p:strVal val="#ppt_x"/>
                                          </p:val>
                                        </p:tav>
                                        <p:tav tm="100000">
                                          <p:val>
                                            <p:strVal val="#ppt_x"/>
                                          </p:val>
                                        </p:tav>
                                      </p:tavLst>
                                    </p:anim>
                                    <p:anim calcmode="lin" valueType="num">
                                      <p:cBhvr>
                                        <p:cTn id="49" dur="500" fill="hold"/>
                                        <p:tgtEl>
                                          <p:spTgt spid="470"/>
                                        </p:tgtEl>
                                        <p:attrNameLst>
                                          <p:attrName>ppt_y</p:attrName>
                                        </p:attrNameLst>
                                      </p:cBhvr>
                                      <p:tavLst>
                                        <p:tav tm="0">
                                          <p:val>
                                            <p:strVal val="#ppt_y+.1"/>
                                          </p:val>
                                        </p:tav>
                                        <p:tav tm="100000">
                                          <p:val>
                                            <p:strVal val="#ppt_y"/>
                                          </p:val>
                                        </p:tav>
                                      </p:tavLst>
                                    </p:anim>
                                  </p:childTnLst>
                                </p:cTn>
                              </p:par>
                            </p:childTnLst>
                          </p:cTn>
                        </p:par>
                        <p:par>
                          <p:cTn id="50" fill="hold">
                            <p:stCondLst>
                              <p:cond delay="3000"/>
                            </p:stCondLst>
                            <p:childTnLst>
                              <p:par>
                                <p:cTn id="51" presetID="42" presetClass="entr" presetSubtype="0" fill="hold" grpId="0" nodeType="afterEffect">
                                  <p:stCondLst>
                                    <p:cond delay="0"/>
                                  </p:stCondLst>
                                  <p:childTnLst>
                                    <p:set>
                                      <p:cBhvr>
                                        <p:cTn id="52" dur="1" fill="hold">
                                          <p:stCondLst>
                                            <p:cond delay="0"/>
                                          </p:stCondLst>
                                        </p:cTn>
                                        <p:tgtEl>
                                          <p:spTgt spid="471"/>
                                        </p:tgtEl>
                                        <p:attrNameLst>
                                          <p:attrName>style.visibility</p:attrName>
                                        </p:attrNameLst>
                                      </p:cBhvr>
                                      <p:to>
                                        <p:strVal val="visible"/>
                                      </p:to>
                                    </p:set>
                                    <p:animEffect transition="in" filter="fade">
                                      <p:cBhvr>
                                        <p:cTn id="53" dur="500"/>
                                        <p:tgtEl>
                                          <p:spTgt spid="471"/>
                                        </p:tgtEl>
                                      </p:cBhvr>
                                    </p:animEffect>
                                    <p:anim calcmode="lin" valueType="num">
                                      <p:cBhvr>
                                        <p:cTn id="54" dur="500" fill="hold"/>
                                        <p:tgtEl>
                                          <p:spTgt spid="471"/>
                                        </p:tgtEl>
                                        <p:attrNameLst>
                                          <p:attrName>ppt_x</p:attrName>
                                        </p:attrNameLst>
                                      </p:cBhvr>
                                      <p:tavLst>
                                        <p:tav tm="0">
                                          <p:val>
                                            <p:strVal val="#ppt_x"/>
                                          </p:val>
                                        </p:tav>
                                        <p:tav tm="100000">
                                          <p:val>
                                            <p:strVal val="#ppt_x"/>
                                          </p:val>
                                        </p:tav>
                                      </p:tavLst>
                                    </p:anim>
                                    <p:anim calcmode="lin" valueType="num">
                                      <p:cBhvr>
                                        <p:cTn id="55" dur="500" fill="hold"/>
                                        <p:tgtEl>
                                          <p:spTgt spid="471"/>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507"/>
                                        </p:tgtEl>
                                        <p:attrNameLst>
                                          <p:attrName>style.visibility</p:attrName>
                                        </p:attrNameLst>
                                      </p:cBhvr>
                                      <p:to>
                                        <p:strVal val="visible"/>
                                      </p:to>
                                    </p:set>
                                    <p:animEffect transition="in" filter="wipe(down)">
                                      <p:cBhvr>
                                        <p:cTn id="60" dur="1000"/>
                                        <p:tgtEl>
                                          <p:spTgt spid="507"/>
                                        </p:tgtEl>
                                      </p:cBhvr>
                                    </p:animEffect>
                                  </p:childTnLst>
                                </p:cTn>
                              </p:par>
                            </p:childTnLst>
                          </p:cTn>
                        </p:par>
                        <p:par>
                          <p:cTn id="61" fill="hold">
                            <p:stCondLst>
                              <p:cond delay="1000"/>
                            </p:stCondLst>
                            <p:childTnLst>
                              <p:par>
                                <p:cTn id="62" presetID="19" presetClass="emph" presetSubtype="0" fill="hold" grpId="0" nodeType="afterEffect">
                                  <p:stCondLst>
                                    <p:cond delay="0"/>
                                  </p:stCondLst>
                                  <p:childTnLst>
                                    <p:animClr clrSpc="rgb" dir="cw">
                                      <p:cBhvr override="childStyle">
                                        <p:cTn id="63" dur="500" fill="hold"/>
                                        <p:tgtEl>
                                          <p:spTgt spid="472"/>
                                        </p:tgtEl>
                                        <p:attrNameLst>
                                          <p:attrName>style.color</p:attrName>
                                        </p:attrNameLst>
                                      </p:cBhvr>
                                      <p:to>
                                        <a:srgbClr val="0078D7"/>
                                      </p:to>
                                    </p:animClr>
                                    <p:animClr clrSpc="rgb" dir="cw">
                                      <p:cBhvr>
                                        <p:cTn id="64" dur="500" fill="hold"/>
                                        <p:tgtEl>
                                          <p:spTgt spid="472"/>
                                        </p:tgtEl>
                                        <p:attrNameLst>
                                          <p:attrName>fillcolor</p:attrName>
                                        </p:attrNameLst>
                                      </p:cBhvr>
                                      <p:to>
                                        <a:srgbClr val="0078D7"/>
                                      </p:to>
                                    </p:animClr>
                                    <p:set>
                                      <p:cBhvr>
                                        <p:cTn id="65" dur="500" fill="hold"/>
                                        <p:tgtEl>
                                          <p:spTgt spid="472"/>
                                        </p:tgtEl>
                                        <p:attrNameLst>
                                          <p:attrName>fill.type</p:attrName>
                                        </p:attrNameLst>
                                      </p:cBhvr>
                                      <p:to>
                                        <p:strVal val="solid"/>
                                      </p:to>
                                    </p:set>
                                    <p:set>
                                      <p:cBhvr>
                                        <p:cTn id="66" dur="500" fill="hold"/>
                                        <p:tgtEl>
                                          <p:spTgt spid="472"/>
                                        </p:tgtEl>
                                        <p:attrNameLst>
                                          <p:attrName>fill.on</p:attrName>
                                        </p:attrNameLst>
                                      </p:cBhvr>
                                      <p:to>
                                        <p:strVal val="true"/>
                                      </p:to>
                                    </p:set>
                                  </p:childTnLst>
                                </p:cTn>
                              </p:par>
                            </p:childTnLst>
                          </p:cTn>
                        </p:par>
                        <p:par>
                          <p:cTn id="67" fill="hold">
                            <p:stCondLst>
                              <p:cond delay="1500"/>
                            </p:stCondLst>
                            <p:childTnLst>
                              <p:par>
                                <p:cTn id="68" presetID="22" presetClass="entr" presetSubtype="4" fill="hold" nodeType="afterEffect">
                                  <p:stCondLst>
                                    <p:cond delay="0"/>
                                  </p:stCondLst>
                                  <p:childTnLst>
                                    <p:set>
                                      <p:cBhvr>
                                        <p:cTn id="69" dur="1" fill="hold">
                                          <p:stCondLst>
                                            <p:cond delay="0"/>
                                          </p:stCondLst>
                                        </p:cTn>
                                        <p:tgtEl>
                                          <p:spTgt spid="495"/>
                                        </p:tgtEl>
                                        <p:attrNameLst>
                                          <p:attrName>style.visibility</p:attrName>
                                        </p:attrNameLst>
                                      </p:cBhvr>
                                      <p:to>
                                        <p:strVal val="visible"/>
                                      </p:to>
                                    </p:set>
                                    <p:animEffect transition="in" filter="wipe(down)">
                                      <p:cBhvr>
                                        <p:cTn id="70" dur="600"/>
                                        <p:tgtEl>
                                          <p:spTgt spid="495"/>
                                        </p:tgtEl>
                                      </p:cBhvr>
                                    </p:animEffect>
                                  </p:childTnLst>
                                </p:cTn>
                              </p:par>
                            </p:childTnLst>
                          </p:cTn>
                        </p:par>
                        <p:par>
                          <p:cTn id="71" fill="hold">
                            <p:stCondLst>
                              <p:cond delay="2100"/>
                            </p:stCondLst>
                            <p:childTnLst>
                              <p:par>
                                <p:cTn id="72" presetID="19" presetClass="emph" presetSubtype="0" fill="hold" grpId="0" nodeType="afterEffect">
                                  <p:stCondLst>
                                    <p:cond delay="0"/>
                                  </p:stCondLst>
                                  <p:childTnLst>
                                    <p:animClr clrSpc="rgb" dir="cw">
                                      <p:cBhvr override="childStyle">
                                        <p:cTn id="73" dur="500" fill="hold"/>
                                        <p:tgtEl>
                                          <p:spTgt spid="474"/>
                                        </p:tgtEl>
                                        <p:attrNameLst>
                                          <p:attrName>style.color</p:attrName>
                                        </p:attrNameLst>
                                      </p:cBhvr>
                                      <p:to>
                                        <a:srgbClr val="FF8C00"/>
                                      </p:to>
                                    </p:animClr>
                                    <p:animClr clrSpc="rgb" dir="cw">
                                      <p:cBhvr>
                                        <p:cTn id="74" dur="500" fill="hold"/>
                                        <p:tgtEl>
                                          <p:spTgt spid="474"/>
                                        </p:tgtEl>
                                        <p:attrNameLst>
                                          <p:attrName>fillcolor</p:attrName>
                                        </p:attrNameLst>
                                      </p:cBhvr>
                                      <p:to>
                                        <a:srgbClr val="FF8C00"/>
                                      </p:to>
                                    </p:animClr>
                                    <p:set>
                                      <p:cBhvr>
                                        <p:cTn id="75" dur="500" fill="hold"/>
                                        <p:tgtEl>
                                          <p:spTgt spid="474"/>
                                        </p:tgtEl>
                                        <p:attrNameLst>
                                          <p:attrName>fill.type</p:attrName>
                                        </p:attrNameLst>
                                      </p:cBhvr>
                                      <p:to>
                                        <p:strVal val="solid"/>
                                      </p:to>
                                    </p:set>
                                    <p:set>
                                      <p:cBhvr>
                                        <p:cTn id="76" dur="500" fill="hold"/>
                                        <p:tgtEl>
                                          <p:spTgt spid="474"/>
                                        </p:tgtEl>
                                        <p:attrNameLst>
                                          <p:attrName>fill.on</p:attrName>
                                        </p:attrNameLst>
                                      </p:cBhvr>
                                      <p:to>
                                        <p:strVal val="true"/>
                                      </p:to>
                                    </p:set>
                                  </p:childTnLst>
                                </p:cTn>
                              </p:par>
                            </p:childTnLst>
                          </p:cTn>
                        </p:par>
                        <p:par>
                          <p:cTn id="77" fill="hold">
                            <p:stCondLst>
                              <p:cond delay="2600"/>
                            </p:stCondLst>
                            <p:childTnLst>
                              <p:par>
                                <p:cTn id="78" presetID="22" presetClass="entr" presetSubtype="4" fill="hold" nodeType="afterEffect">
                                  <p:stCondLst>
                                    <p:cond delay="0"/>
                                  </p:stCondLst>
                                  <p:childTnLst>
                                    <p:set>
                                      <p:cBhvr>
                                        <p:cTn id="79" dur="1" fill="hold">
                                          <p:stCondLst>
                                            <p:cond delay="0"/>
                                          </p:stCondLst>
                                        </p:cTn>
                                        <p:tgtEl>
                                          <p:spTgt spid="498"/>
                                        </p:tgtEl>
                                        <p:attrNameLst>
                                          <p:attrName>style.visibility</p:attrName>
                                        </p:attrNameLst>
                                      </p:cBhvr>
                                      <p:to>
                                        <p:strVal val="visible"/>
                                      </p:to>
                                    </p:set>
                                    <p:animEffect transition="in" filter="wipe(down)">
                                      <p:cBhvr>
                                        <p:cTn id="80" dur="600"/>
                                        <p:tgtEl>
                                          <p:spTgt spid="498"/>
                                        </p:tgtEl>
                                      </p:cBhvr>
                                    </p:animEffect>
                                  </p:childTnLst>
                                </p:cTn>
                              </p:par>
                            </p:childTnLst>
                          </p:cTn>
                        </p:par>
                        <p:par>
                          <p:cTn id="81" fill="hold">
                            <p:stCondLst>
                              <p:cond delay="3200"/>
                            </p:stCondLst>
                            <p:childTnLst>
                              <p:par>
                                <p:cTn id="82" presetID="19" presetClass="emph" presetSubtype="0" fill="hold" grpId="0" nodeType="afterEffect">
                                  <p:stCondLst>
                                    <p:cond delay="0"/>
                                  </p:stCondLst>
                                  <p:childTnLst>
                                    <p:animClr clrSpc="rgb" dir="cw">
                                      <p:cBhvr override="childStyle">
                                        <p:cTn id="83" dur="500" fill="hold"/>
                                        <p:tgtEl>
                                          <p:spTgt spid="476"/>
                                        </p:tgtEl>
                                        <p:attrNameLst>
                                          <p:attrName>style.color</p:attrName>
                                        </p:attrNameLst>
                                      </p:cBhvr>
                                      <p:to>
                                        <a:srgbClr val="5C2D91"/>
                                      </p:to>
                                    </p:animClr>
                                    <p:animClr clrSpc="rgb" dir="cw">
                                      <p:cBhvr>
                                        <p:cTn id="84" dur="500" fill="hold"/>
                                        <p:tgtEl>
                                          <p:spTgt spid="476"/>
                                        </p:tgtEl>
                                        <p:attrNameLst>
                                          <p:attrName>fillcolor</p:attrName>
                                        </p:attrNameLst>
                                      </p:cBhvr>
                                      <p:to>
                                        <a:srgbClr val="5C2D91"/>
                                      </p:to>
                                    </p:animClr>
                                    <p:set>
                                      <p:cBhvr>
                                        <p:cTn id="85" dur="500" fill="hold"/>
                                        <p:tgtEl>
                                          <p:spTgt spid="476"/>
                                        </p:tgtEl>
                                        <p:attrNameLst>
                                          <p:attrName>fill.type</p:attrName>
                                        </p:attrNameLst>
                                      </p:cBhvr>
                                      <p:to>
                                        <p:strVal val="solid"/>
                                      </p:to>
                                    </p:set>
                                    <p:set>
                                      <p:cBhvr>
                                        <p:cTn id="86" dur="500" fill="hold"/>
                                        <p:tgtEl>
                                          <p:spTgt spid="476"/>
                                        </p:tgtEl>
                                        <p:attrNameLst>
                                          <p:attrName>fill.on</p:attrName>
                                        </p:attrNameLst>
                                      </p:cBhvr>
                                      <p:to>
                                        <p:strVal val="true"/>
                                      </p:to>
                                    </p:set>
                                  </p:childTnLst>
                                </p:cTn>
                              </p:par>
                            </p:childTnLst>
                          </p:cTn>
                        </p:par>
                        <p:par>
                          <p:cTn id="87" fill="hold">
                            <p:stCondLst>
                              <p:cond delay="3700"/>
                            </p:stCondLst>
                            <p:childTnLst>
                              <p:par>
                                <p:cTn id="88" presetID="22" presetClass="entr" presetSubtype="4" fill="hold" nodeType="afterEffect">
                                  <p:stCondLst>
                                    <p:cond delay="0"/>
                                  </p:stCondLst>
                                  <p:childTnLst>
                                    <p:set>
                                      <p:cBhvr>
                                        <p:cTn id="89" dur="1" fill="hold">
                                          <p:stCondLst>
                                            <p:cond delay="0"/>
                                          </p:stCondLst>
                                        </p:cTn>
                                        <p:tgtEl>
                                          <p:spTgt spid="504"/>
                                        </p:tgtEl>
                                        <p:attrNameLst>
                                          <p:attrName>style.visibility</p:attrName>
                                        </p:attrNameLst>
                                      </p:cBhvr>
                                      <p:to>
                                        <p:strVal val="visible"/>
                                      </p:to>
                                    </p:set>
                                    <p:animEffect transition="in" filter="wipe(down)">
                                      <p:cBhvr>
                                        <p:cTn id="90" dur="1000"/>
                                        <p:tgtEl>
                                          <p:spTgt spid="504"/>
                                        </p:tgtEl>
                                      </p:cBhvr>
                                    </p:animEffect>
                                  </p:childTnLst>
                                </p:cTn>
                              </p:par>
                            </p:childTnLst>
                          </p:cTn>
                        </p:par>
                        <p:par>
                          <p:cTn id="91" fill="hold">
                            <p:stCondLst>
                              <p:cond delay="4700"/>
                            </p:stCondLst>
                            <p:childTnLst>
                              <p:par>
                                <p:cTn id="92" presetID="19" presetClass="emph" presetSubtype="0" fill="hold" grpId="0" nodeType="afterEffect">
                                  <p:stCondLst>
                                    <p:cond delay="0"/>
                                  </p:stCondLst>
                                  <p:childTnLst>
                                    <p:animClr clrSpc="rgb" dir="cw">
                                      <p:cBhvr override="childStyle">
                                        <p:cTn id="93" dur="500" fill="hold"/>
                                        <p:tgtEl>
                                          <p:spTgt spid="478"/>
                                        </p:tgtEl>
                                        <p:attrNameLst>
                                          <p:attrName>style.color</p:attrName>
                                        </p:attrNameLst>
                                      </p:cBhvr>
                                      <p:to>
                                        <a:srgbClr val="D83B01"/>
                                      </p:to>
                                    </p:animClr>
                                    <p:animClr clrSpc="rgb" dir="cw">
                                      <p:cBhvr>
                                        <p:cTn id="94" dur="500" fill="hold"/>
                                        <p:tgtEl>
                                          <p:spTgt spid="478"/>
                                        </p:tgtEl>
                                        <p:attrNameLst>
                                          <p:attrName>fillcolor</p:attrName>
                                        </p:attrNameLst>
                                      </p:cBhvr>
                                      <p:to>
                                        <a:srgbClr val="D83B01"/>
                                      </p:to>
                                    </p:animClr>
                                    <p:set>
                                      <p:cBhvr>
                                        <p:cTn id="95" dur="500" fill="hold"/>
                                        <p:tgtEl>
                                          <p:spTgt spid="478"/>
                                        </p:tgtEl>
                                        <p:attrNameLst>
                                          <p:attrName>fill.type</p:attrName>
                                        </p:attrNameLst>
                                      </p:cBhvr>
                                      <p:to>
                                        <p:strVal val="solid"/>
                                      </p:to>
                                    </p:set>
                                    <p:set>
                                      <p:cBhvr>
                                        <p:cTn id="96" dur="500" fill="hold"/>
                                        <p:tgtEl>
                                          <p:spTgt spid="47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4" grpId="0" animBg="1"/>
      <p:bldP spid="465" grpId="0" animBg="1"/>
      <p:bldP spid="466" grpId="0" animBg="1"/>
      <p:bldP spid="467" grpId="0" animBg="1"/>
      <p:bldP spid="468" grpId="0" animBg="1"/>
      <p:bldP spid="469" grpId="0" animBg="1"/>
      <p:bldP spid="470" grpId="0" animBg="1"/>
      <p:bldP spid="471" grpId="0" animBg="1"/>
      <p:bldP spid="472" grpId="0" animBg="1"/>
      <p:bldP spid="474" grpId="0" animBg="1"/>
      <p:bldP spid="476" grpId="0" animBg="1"/>
      <p:bldP spid="47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24088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99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45920" y="2125662"/>
            <a:ext cx="8248850" cy="1181862"/>
          </a:xfrm>
        </p:spPr>
        <p:txBody>
          <a:bodyPr/>
          <a:lstStyle/>
          <a:p>
            <a:r>
              <a:rPr lang="en-US" dirty="0" smtClean="0"/>
              <a:t>Overview</a:t>
            </a:r>
            <a:endParaRPr lang="en-US" dirty="0"/>
          </a:p>
        </p:txBody>
      </p:sp>
      <p:sp>
        <p:nvSpPr>
          <p:cNvPr id="5" name="Freeform 5"/>
          <p:cNvSpPr>
            <a:spLocks/>
          </p:cNvSpPr>
          <p:nvPr/>
        </p:nvSpPr>
        <p:spPr bwMode="auto">
          <a:xfrm>
            <a:off x="644363" y="1348487"/>
            <a:ext cx="857127" cy="1689968"/>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6">
              <a:lumMod val="50000"/>
              <a:alpha val="39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noEditPoints="1"/>
          </p:cNvSpPr>
          <p:nvPr/>
        </p:nvSpPr>
        <p:spPr bwMode="auto">
          <a:xfrm>
            <a:off x="5257800" y="1013025"/>
            <a:ext cx="7816850" cy="7880151"/>
          </a:xfrm>
          <a:custGeom>
            <a:avLst/>
            <a:gdLst>
              <a:gd name="T0" fmla="*/ 1524 w 2036"/>
              <a:gd name="T1" fmla="*/ 736 h 2052"/>
              <a:gd name="T2" fmla="*/ 1704 w 2036"/>
              <a:gd name="T3" fmla="*/ 1060 h 2052"/>
              <a:gd name="T4" fmla="*/ 1696 w 2036"/>
              <a:gd name="T5" fmla="*/ 1076 h 2052"/>
              <a:gd name="T6" fmla="*/ 1338 w 2036"/>
              <a:gd name="T7" fmla="*/ 1076 h 2052"/>
              <a:gd name="T8" fmla="*/ 1330 w 2036"/>
              <a:gd name="T9" fmla="*/ 1060 h 2052"/>
              <a:gd name="T10" fmla="*/ 1508 w 2036"/>
              <a:gd name="T11" fmla="*/ 736 h 2052"/>
              <a:gd name="T12" fmla="*/ 1524 w 2036"/>
              <a:gd name="T13" fmla="*/ 736 h 2052"/>
              <a:gd name="T14" fmla="*/ 658 w 2036"/>
              <a:gd name="T15" fmla="*/ 910 h 2052"/>
              <a:gd name="T16" fmla="*/ 360 w 2036"/>
              <a:gd name="T17" fmla="*/ 910 h 2052"/>
              <a:gd name="T18" fmla="*/ 326 w 2036"/>
              <a:gd name="T19" fmla="*/ 875 h 2052"/>
              <a:gd name="T20" fmla="*/ 326 w 2036"/>
              <a:gd name="T21" fmla="*/ 806 h 2052"/>
              <a:gd name="T22" fmla="*/ 360 w 2036"/>
              <a:gd name="T23" fmla="*/ 771 h 2052"/>
              <a:gd name="T24" fmla="*/ 658 w 2036"/>
              <a:gd name="T25" fmla="*/ 771 h 2052"/>
              <a:gd name="T26" fmla="*/ 692 w 2036"/>
              <a:gd name="T27" fmla="*/ 806 h 2052"/>
              <a:gd name="T28" fmla="*/ 692 w 2036"/>
              <a:gd name="T29" fmla="*/ 875 h 2052"/>
              <a:gd name="T30" fmla="*/ 658 w 2036"/>
              <a:gd name="T31" fmla="*/ 910 h 2052"/>
              <a:gd name="T32" fmla="*/ 692 w 2036"/>
              <a:gd name="T33" fmla="*/ 1061 h 2052"/>
              <a:gd name="T34" fmla="*/ 658 w 2036"/>
              <a:gd name="T35" fmla="*/ 1096 h 2052"/>
              <a:gd name="T36" fmla="*/ 360 w 2036"/>
              <a:gd name="T37" fmla="*/ 1096 h 2052"/>
              <a:gd name="T38" fmla="*/ 326 w 2036"/>
              <a:gd name="T39" fmla="*/ 1061 h 2052"/>
              <a:gd name="T40" fmla="*/ 326 w 2036"/>
              <a:gd name="T41" fmla="*/ 992 h 2052"/>
              <a:gd name="T42" fmla="*/ 360 w 2036"/>
              <a:gd name="T43" fmla="*/ 957 h 2052"/>
              <a:gd name="T44" fmla="*/ 658 w 2036"/>
              <a:gd name="T45" fmla="*/ 957 h 2052"/>
              <a:gd name="T46" fmla="*/ 692 w 2036"/>
              <a:gd name="T47" fmla="*/ 992 h 2052"/>
              <a:gd name="T48" fmla="*/ 692 w 2036"/>
              <a:gd name="T49" fmla="*/ 1061 h 2052"/>
              <a:gd name="T50" fmla="*/ 1240 w 2036"/>
              <a:gd name="T51" fmla="*/ 2007 h 2052"/>
              <a:gd name="T52" fmla="*/ 1303 w 2036"/>
              <a:gd name="T53" fmla="*/ 1828 h 2052"/>
              <a:gd name="T54" fmla="*/ 1295 w 2036"/>
              <a:gd name="T55" fmla="*/ 1760 h 2052"/>
              <a:gd name="T56" fmla="*/ 1814 w 2036"/>
              <a:gd name="T57" fmla="*/ 1016 h 2052"/>
              <a:gd name="T58" fmla="*/ 1018 w 2036"/>
              <a:gd name="T59" fmla="*/ 222 h 2052"/>
              <a:gd name="T60" fmla="*/ 222 w 2036"/>
              <a:gd name="T61" fmla="*/ 1016 h 2052"/>
              <a:gd name="T62" fmla="*/ 741 w 2036"/>
              <a:gd name="T63" fmla="*/ 1760 h 2052"/>
              <a:gd name="T64" fmla="*/ 733 w 2036"/>
              <a:gd name="T65" fmla="*/ 1828 h 2052"/>
              <a:gd name="T66" fmla="*/ 796 w 2036"/>
              <a:gd name="T67" fmla="*/ 2007 h 2052"/>
              <a:gd name="T68" fmla="*/ 0 w 2036"/>
              <a:gd name="T69" fmla="*/ 1016 h 2052"/>
              <a:gd name="T70" fmla="*/ 1018 w 2036"/>
              <a:gd name="T71" fmla="*/ 0 h 2052"/>
              <a:gd name="T72" fmla="*/ 2036 w 2036"/>
              <a:gd name="T73" fmla="*/ 1016 h 2052"/>
              <a:gd name="T74" fmla="*/ 1240 w 2036"/>
              <a:gd name="T75" fmla="*/ 2007 h 2052"/>
              <a:gd name="T76" fmla="*/ 1008 w 2036"/>
              <a:gd name="T77" fmla="*/ 649 h 2052"/>
              <a:gd name="T78" fmla="*/ 835 w 2036"/>
              <a:gd name="T79" fmla="*/ 476 h 2052"/>
              <a:gd name="T80" fmla="*/ 1008 w 2036"/>
              <a:gd name="T81" fmla="*/ 303 h 2052"/>
              <a:gd name="T82" fmla="*/ 1181 w 2036"/>
              <a:gd name="T83" fmla="*/ 476 h 2052"/>
              <a:gd name="T84" fmla="*/ 1008 w 2036"/>
              <a:gd name="T85" fmla="*/ 649 h 2052"/>
              <a:gd name="T86" fmla="*/ 1008 w 2036"/>
              <a:gd name="T87" fmla="*/ 411 h 2052"/>
              <a:gd name="T88" fmla="*/ 943 w 2036"/>
              <a:gd name="T89" fmla="*/ 476 h 2052"/>
              <a:gd name="T90" fmla="*/ 1008 w 2036"/>
              <a:gd name="T91" fmla="*/ 541 h 2052"/>
              <a:gd name="T92" fmla="*/ 1073 w 2036"/>
              <a:gd name="T93" fmla="*/ 476 h 2052"/>
              <a:gd name="T94" fmla="*/ 1008 w 2036"/>
              <a:gd name="T95" fmla="*/ 411 h 2052"/>
              <a:gd name="T96" fmla="*/ 928 w 2036"/>
              <a:gd name="T97" fmla="*/ 1653 h 2052"/>
              <a:gd name="T98" fmla="*/ 1001 w 2036"/>
              <a:gd name="T99" fmla="*/ 884 h 2052"/>
              <a:gd name="T100" fmla="*/ 1022 w 2036"/>
              <a:gd name="T101" fmla="*/ 895 h 2052"/>
              <a:gd name="T102" fmla="*/ 1083 w 2036"/>
              <a:gd name="T103" fmla="*/ 1638 h 2052"/>
              <a:gd name="T104" fmla="*/ 1152 w 2036"/>
              <a:gd name="T105" fmla="*/ 1676 h 2052"/>
              <a:gd name="T106" fmla="*/ 1168 w 2036"/>
              <a:gd name="T107" fmla="*/ 1958 h 2052"/>
              <a:gd name="T108" fmla="*/ 884 w 2036"/>
              <a:gd name="T109" fmla="*/ 1981 h 2052"/>
              <a:gd name="T110" fmla="*/ 868 w 2036"/>
              <a:gd name="T111" fmla="*/ 1700 h 2052"/>
              <a:gd name="T112" fmla="*/ 928 w 2036"/>
              <a:gd name="T113" fmla="*/ 1653 h 2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36" h="2052">
                <a:moveTo>
                  <a:pt x="1524" y="736"/>
                </a:moveTo>
                <a:cubicBezTo>
                  <a:pt x="1555" y="787"/>
                  <a:pt x="1669" y="1005"/>
                  <a:pt x="1704" y="1060"/>
                </a:cubicBezTo>
                <a:cubicBezTo>
                  <a:pt x="1710" y="1069"/>
                  <a:pt x="1706" y="1076"/>
                  <a:pt x="1696" y="1076"/>
                </a:cubicBezTo>
                <a:cubicBezTo>
                  <a:pt x="1633" y="1076"/>
                  <a:pt x="1403" y="1076"/>
                  <a:pt x="1338" y="1076"/>
                </a:cubicBezTo>
                <a:cubicBezTo>
                  <a:pt x="1331" y="1076"/>
                  <a:pt x="1323" y="1071"/>
                  <a:pt x="1330" y="1060"/>
                </a:cubicBezTo>
                <a:cubicBezTo>
                  <a:pt x="1363" y="1008"/>
                  <a:pt x="1476" y="788"/>
                  <a:pt x="1508" y="736"/>
                </a:cubicBezTo>
                <a:cubicBezTo>
                  <a:pt x="1513" y="730"/>
                  <a:pt x="1519" y="730"/>
                  <a:pt x="1524" y="736"/>
                </a:cubicBezTo>
                <a:close/>
                <a:moveTo>
                  <a:pt x="658" y="910"/>
                </a:moveTo>
                <a:cubicBezTo>
                  <a:pt x="360" y="910"/>
                  <a:pt x="360" y="910"/>
                  <a:pt x="360" y="910"/>
                </a:cubicBezTo>
                <a:cubicBezTo>
                  <a:pt x="341" y="910"/>
                  <a:pt x="326" y="895"/>
                  <a:pt x="326" y="875"/>
                </a:cubicBezTo>
                <a:cubicBezTo>
                  <a:pt x="326" y="806"/>
                  <a:pt x="326" y="806"/>
                  <a:pt x="326" y="806"/>
                </a:cubicBezTo>
                <a:cubicBezTo>
                  <a:pt x="326" y="786"/>
                  <a:pt x="341" y="771"/>
                  <a:pt x="360" y="771"/>
                </a:cubicBezTo>
                <a:cubicBezTo>
                  <a:pt x="658" y="771"/>
                  <a:pt x="658" y="771"/>
                  <a:pt x="658" y="771"/>
                </a:cubicBezTo>
                <a:cubicBezTo>
                  <a:pt x="677" y="771"/>
                  <a:pt x="692" y="786"/>
                  <a:pt x="692" y="806"/>
                </a:cubicBezTo>
                <a:cubicBezTo>
                  <a:pt x="692" y="875"/>
                  <a:pt x="692" y="875"/>
                  <a:pt x="692" y="875"/>
                </a:cubicBezTo>
                <a:cubicBezTo>
                  <a:pt x="692" y="895"/>
                  <a:pt x="677" y="910"/>
                  <a:pt x="658" y="910"/>
                </a:cubicBezTo>
                <a:close/>
                <a:moveTo>
                  <a:pt x="692" y="1061"/>
                </a:moveTo>
                <a:cubicBezTo>
                  <a:pt x="692" y="1081"/>
                  <a:pt x="677" y="1096"/>
                  <a:pt x="658" y="1096"/>
                </a:cubicBezTo>
                <a:cubicBezTo>
                  <a:pt x="360" y="1096"/>
                  <a:pt x="360" y="1096"/>
                  <a:pt x="360" y="1096"/>
                </a:cubicBezTo>
                <a:cubicBezTo>
                  <a:pt x="341" y="1096"/>
                  <a:pt x="326" y="1081"/>
                  <a:pt x="326" y="1061"/>
                </a:cubicBezTo>
                <a:cubicBezTo>
                  <a:pt x="326" y="992"/>
                  <a:pt x="326" y="992"/>
                  <a:pt x="326" y="992"/>
                </a:cubicBezTo>
                <a:cubicBezTo>
                  <a:pt x="326" y="972"/>
                  <a:pt x="341" y="957"/>
                  <a:pt x="360" y="957"/>
                </a:cubicBezTo>
                <a:cubicBezTo>
                  <a:pt x="658" y="957"/>
                  <a:pt x="658" y="957"/>
                  <a:pt x="658" y="957"/>
                </a:cubicBezTo>
                <a:cubicBezTo>
                  <a:pt x="677" y="957"/>
                  <a:pt x="692" y="972"/>
                  <a:pt x="692" y="992"/>
                </a:cubicBezTo>
                <a:lnTo>
                  <a:pt x="692" y="1061"/>
                </a:lnTo>
                <a:close/>
                <a:moveTo>
                  <a:pt x="1240" y="2007"/>
                </a:moveTo>
                <a:cubicBezTo>
                  <a:pt x="1279" y="1959"/>
                  <a:pt x="1303" y="1896"/>
                  <a:pt x="1303" y="1828"/>
                </a:cubicBezTo>
                <a:cubicBezTo>
                  <a:pt x="1303" y="1805"/>
                  <a:pt x="1300" y="1782"/>
                  <a:pt x="1295" y="1760"/>
                </a:cubicBezTo>
                <a:cubicBezTo>
                  <a:pt x="1598" y="1648"/>
                  <a:pt x="1814" y="1357"/>
                  <a:pt x="1814" y="1016"/>
                </a:cubicBezTo>
                <a:cubicBezTo>
                  <a:pt x="1814" y="577"/>
                  <a:pt x="1457" y="222"/>
                  <a:pt x="1018" y="222"/>
                </a:cubicBezTo>
                <a:cubicBezTo>
                  <a:pt x="579" y="222"/>
                  <a:pt x="222" y="577"/>
                  <a:pt x="222" y="1016"/>
                </a:cubicBezTo>
                <a:cubicBezTo>
                  <a:pt x="222" y="1357"/>
                  <a:pt x="438" y="1648"/>
                  <a:pt x="741" y="1760"/>
                </a:cubicBezTo>
                <a:cubicBezTo>
                  <a:pt x="736" y="1782"/>
                  <a:pt x="733" y="1805"/>
                  <a:pt x="733" y="1828"/>
                </a:cubicBezTo>
                <a:cubicBezTo>
                  <a:pt x="733" y="1896"/>
                  <a:pt x="757" y="1959"/>
                  <a:pt x="796" y="2007"/>
                </a:cubicBezTo>
                <a:cubicBezTo>
                  <a:pt x="341" y="1906"/>
                  <a:pt x="0" y="1501"/>
                  <a:pt x="0" y="1016"/>
                </a:cubicBezTo>
                <a:cubicBezTo>
                  <a:pt x="0" y="455"/>
                  <a:pt x="456" y="0"/>
                  <a:pt x="1018" y="0"/>
                </a:cubicBezTo>
                <a:cubicBezTo>
                  <a:pt x="1580" y="0"/>
                  <a:pt x="2036" y="455"/>
                  <a:pt x="2036" y="1016"/>
                </a:cubicBezTo>
                <a:cubicBezTo>
                  <a:pt x="2036" y="1501"/>
                  <a:pt x="1695" y="1906"/>
                  <a:pt x="1240" y="2007"/>
                </a:cubicBezTo>
                <a:close/>
                <a:moveTo>
                  <a:pt x="1008" y="649"/>
                </a:moveTo>
                <a:cubicBezTo>
                  <a:pt x="912" y="649"/>
                  <a:pt x="835" y="571"/>
                  <a:pt x="835" y="476"/>
                </a:cubicBezTo>
                <a:cubicBezTo>
                  <a:pt x="835" y="380"/>
                  <a:pt x="912" y="303"/>
                  <a:pt x="1008" y="303"/>
                </a:cubicBezTo>
                <a:cubicBezTo>
                  <a:pt x="1103" y="303"/>
                  <a:pt x="1181" y="380"/>
                  <a:pt x="1181" y="476"/>
                </a:cubicBezTo>
                <a:cubicBezTo>
                  <a:pt x="1181" y="571"/>
                  <a:pt x="1103" y="649"/>
                  <a:pt x="1008" y="649"/>
                </a:cubicBezTo>
                <a:close/>
                <a:moveTo>
                  <a:pt x="1008" y="411"/>
                </a:moveTo>
                <a:cubicBezTo>
                  <a:pt x="972" y="411"/>
                  <a:pt x="943" y="440"/>
                  <a:pt x="943" y="476"/>
                </a:cubicBezTo>
                <a:cubicBezTo>
                  <a:pt x="943" y="512"/>
                  <a:pt x="972" y="541"/>
                  <a:pt x="1008" y="541"/>
                </a:cubicBezTo>
                <a:cubicBezTo>
                  <a:pt x="1044" y="541"/>
                  <a:pt x="1073" y="512"/>
                  <a:pt x="1073" y="476"/>
                </a:cubicBezTo>
                <a:cubicBezTo>
                  <a:pt x="1073" y="440"/>
                  <a:pt x="1044" y="411"/>
                  <a:pt x="1008" y="411"/>
                </a:cubicBezTo>
                <a:close/>
                <a:moveTo>
                  <a:pt x="928" y="1653"/>
                </a:moveTo>
                <a:cubicBezTo>
                  <a:pt x="928" y="1653"/>
                  <a:pt x="988" y="1017"/>
                  <a:pt x="1001" y="884"/>
                </a:cubicBezTo>
                <a:cubicBezTo>
                  <a:pt x="1004" y="852"/>
                  <a:pt x="1018" y="862"/>
                  <a:pt x="1022" y="895"/>
                </a:cubicBezTo>
                <a:cubicBezTo>
                  <a:pt x="1036" y="1027"/>
                  <a:pt x="1083" y="1638"/>
                  <a:pt x="1083" y="1638"/>
                </a:cubicBezTo>
                <a:cubicBezTo>
                  <a:pt x="1108" y="1646"/>
                  <a:pt x="1131" y="1659"/>
                  <a:pt x="1152" y="1676"/>
                </a:cubicBezTo>
                <a:cubicBezTo>
                  <a:pt x="1235" y="1748"/>
                  <a:pt x="1242" y="1874"/>
                  <a:pt x="1168" y="1958"/>
                </a:cubicBezTo>
                <a:cubicBezTo>
                  <a:pt x="1094" y="2042"/>
                  <a:pt x="967" y="2052"/>
                  <a:pt x="884" y="1981"/>
                </a:cubicBezTo>
                <a:cubicBezTo>
                  <a:pt x="801" y="1910"/>
                  <a:pt x="794" y="1784"/>
                  <a:pt x="868" y="1700"/>
                </a:cubicBezTo>
                <a:cubicBezTo>
                  <a:pt x="885" y="1680"/>
                  <a:pt x="906" y="1664"/>
                  <a:pt x="928" y="1653"/>
                </a:cubicBezTo>
                <a:close/>
              </a:path>
            </a:pathLst>
          </a:custGeom>
          <a:solidFill>
            <a:schemeClr val="accent6">
              <a:lumMod val="50000"/>
              <a:alpha val="39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5575978" y="6516235"/>
            <a:ext cx="1284519" cy="295466"/>
          </a:xfrm>
          <a:prstGeom prst="rect">
            <a:avLst/>
          </a:prstGeom>
          <a:noFill/>
        </p:spPr>
        <p:txBody>
          <a:bodyPr wrap="none" lIns="146304" tIns="91440" rIns="146304" bIns="91440" rtlCol="0">
            <a:spAutoFit/>
          </a:bodyPr>
          <a:lstStyle/>
          <a:p>
            <a:pPr>
              <a:lnSpc>
                <a:spcPct val="90000"/>
              </a:lnSpc>
            </a:pPr>
            <a:r>
              <a:rPr lang="en-US" sz="800" dirty="0" smtClean="0">
                <a:gradFill>
                  <a:gsLst>
                    <a:gs pos="2917">
                      <a:srgbClr val="FFFFFF"/>
                    </a:gs>
                    <a:gs pos="30000">
                      <a:srgbClr val="FFFFFF"/>
                    </a:gs>
                  </a:gsLst>
                  <a:lin ang="5400000" scaled="0"/>
                </a:gradFill>
              </a:rPr>
              <a:t>http://dev.office.com/</a:t>
            </a:r>
          </a:p>
        </p:txBody>
      </p:sp>
    </p:spTree>
    <p:extLst>
      <p:ext uri="{BB962C8B-B14F-4D97-AF65-F5344CB8AC3E}">
        <p14:creationId xmlns:p14="http://schemas.microsoft.com/office/powerpoint/2010/main" val="152430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249239" y="1212850"/>
            <a:ext cx="11887200" cy="4665893"/>
          </a:xfrm>
        </p:spPr>
        <p:txBody>
          <a:bodyPr/>
          <a:lstStyle/>
          <a:p>
            <a:pPr marL="0" indent="0">
              <a:spcBef>
                <a:spcPts val="1200"/>
              </a:spcBef>
              <a:buNone/>
            </a:pPr>
            <a:r>
              <a:rPr lang="en-US" dirty="0">
                <a:gradFill>
                  <a:gsLst>
                    <a:gs pos="16814">
                      <a:schemeClr val="accent6"/>
                    </a:gs>
                    <a:gs pos="42000">
                      <a:schemeClr val="accent6"/>
                    </a:gs>
                  </a:gsLst>
                  <a:lin ang="5400000" scaled="0"/>
                </a:gradFill>
              </a:rPr>
              <a:t>Web application loaded inside an Office application</a:t>
            </a:r>
          </a:p>
          <a:p>
            <a:pPr marL="287338" lvl="1" indent="-287338"/>
            <a:r>
              <a:rPr lang="en-US" dirty="0" smtClean="0"/>
              <a:t>Embedded inline </a:t>
            </a:r>
            <a:r>
              <a:rPr lang="en-US" dirty="0"/>
              <a:t>or as </a:t>
            </a:r>
            <a:r>
              <a:rPr lang="en-US" dirty="0" smtClean="0"/>
              <a:t>task </a:t>
            </a:r>
            <a:r>
              <a:rPr lang="en-US" dirty="0"/>
              <a:t>pane within documents, mails or </a:t>
            </a:r>
            <a:r>
              <a:rPr lang="en-US" dirty="0" smtClean="0"/>
              <a:t>appointments</a:t>
            </a:r>
            <a:endParaRPr lang="en-US" dirty="0"/>
          </a:p>
          <a:p>
            <a:pPr marL="287338" lvl="1" indent="-287338"/>
            <a:r>
              <a:rPr lang="en-US" dirty="0" smtClean="0"/>
              <a:t>Works in Office applications such as Microsoft Outlook</a:t>
            </a:r>
          </a:p>
          <a:p>
            <a:pPr marL="287338" lvl="1" indent="-287338"/>
            <a:r>
              <a:rPr lang="en-US" dirty="0" smtClean="0"/>
              <a:t>Works in Office Web Applications such as OWA</a:t>
            </a:r>
          </a:p>
          <a:p>
            <a:pPr marL="287338" lvl="1" indent="-287338"/>
            <a:r>
              <a:rPr lang="en-US" dirty="0" smtClean="0"/>
              <a:t>Works in </a:t>
            </a:r>
            <a:r>
              <a:rPr lang="en-US" dirty="0"/>
              <a:t>mobile Office </a:t>
            </a:r>
            <a:r>
              <a:rPr lang="en-US" dirty="0" smtClean="0"/>
              <a:t>clients</a:t>
            </a:r>
            <a:endParaRPr lang="en-US" dirty="0"/>
          </a:p>
          <a:p>
            <a:pPr marL="0" indent="0">
              <a:spcBef>
                <a:spcPts val="1200"/>
              </a:spcBef>
              <a:buNone/>
            </a:pPr>
            <a:r>
              <a:rPr lang="en-US" dirty="0">
                <a:gradFill>
                  <a:gsLst>
                    <a:gs pos="16814">
                      <a:schemeClr val="accent6"/>
                    </a:gs>
                    <a:gs pos="42000">
                      <a:schemeClr val="accent6"/>
                    </a:gs>
                  </a:gsLst>
                  <a:lin ang="5400000" scaled="0"/>
                </a:gradFill>
              </a:rPr>
              <a:t>Office application extensions using web technologies</a:t>
            </a:r>
          </a:p>
          <a:p>
            <a:pPr marL="287338" lvl="1" indent="-287338"/>
            <a:r>
              <a:rPr lang="en-US" dirty="0"/>
              <a:t>HTML 5 and CSS used to construct user interface</a:t>
            </a:r>
          </a:p>
          <a:p>
            <a:pPr marL="287338" lvl="1" indent="-287338"/>
            <a:r>
              <a:rPr lang="en-US" dirty="0"/>
              <a:t>JavaScript and jQuery used to add executable logic and event handlers</a:t>
            </a:r>
          </a:p>
          <a:p>
            <a:pPr marL="287338" lvl="1" indent="-287338"/>
            <a:r>
              <a:rPr lang="en-US" dirty="0"/>
              <a:t>Add-in can provided code to read/write content to/from Office documents</a:t>
            </a:r>
          </a:p>
          <a:p>
            <a:pPr marL="287338" lvl="1" indent="-287338"/>
            <a:r>
              <a:rPr lang="en-US" dirty="0"/>
              <a:t>Add-in can call </a:t>
            </a:r>
            <a:r>
              <a:rPr lang="en-US" dirty="0" smtClean="0"/>
              <a:t>web </a:t>
            </a:r>
            <a:r>
              <a:rPr lang="en-US" dirty="0"/>
              <a:t>services hosted over </a:t>
            </a:r>
            <a:r>
              <a:rPr lang="en-US" dirty="0" smtClean="0"/>
              <a:t>internet </a:t>
            </a:r>
            <a:r>
              <a:rPr lang="en-US" dirty="0"/>
              <a:t>or running within local network</a:t>
            </a:r>
          </a:p>
        </p:txBody>
      </p:sp>
      <p:sp>
        <p:nvSpPr>
          <p:cNvPr id="3" name="Title 2"/>
          <p:cNvSpPr>
            <a:spLocks noGrp="1"/>
          </p:cNvSpPr>
          <p:nvPr>
            <p:ph type="title"/>
          </p:nvPr>
        </p:nvSpPr>
        <p:spPr/>
        <p:txBody>
          <a:bodyPr/>
          <a:lstStyle/>
          <a:p>
            <a:r>
              <a:rPr lang="en-US" dirty="0" smtClean="0"/>
              <a:t>What is an Office add-in?</a:t>
            </a:r>
            <a:endParaRPr lang="en-US" dirty="0"/>
          </a:p>
        </p:txBody>
      </p:sp>
      <p:grpSp>
        <p:nvGrpSpPr>
          <p:cNvPr id="8" name="Group 7"/>
          <p:cNvGrpSpPr/>
          <p:nvPr/>
        </p:nvGrpSpPr>
        <p:grpSpPr>
          <a:xfrm>
            <a:off x="10220448" y="36128"/>
            <a:ext cx="2116807" cy="287338"/>
            <a:chOff x="2800705" y="6593453"/>
            <a:chExt cx="3138409" cy="287338"/>
          </a:xfrm>
        </p:grpSpPr>
        <p:sp>
          <p:nvSpPr>
            <p:cNvPr id="9" name="TextBox 8"/>
            <p:cNvSpPr txBox="1"/>
            <p:nvPr/>
          </p:nvSpPr>
          <p:spPr>
            <a:xfrm>
              <a:off x="2800705" y="6593453"/>
              <a:ext cx="3138409"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Office add-ins revisited</a:t>
              </a:r>
            </a:p>
          </p:txBody>
        </p:sp>
        <p:sp>
          <p:nvSpPr>
            <p:cNvPr id="10" name="Freeform 5"/>
            <p:cNvSpPr>
              <a:spLocks/>
            </p:cNvSpPr>
            <p:nvPr/>
          </p:nvSpPr>
          <p:spPr bwMode="auto">
            <a:xfrm>
              <a:off x="2811770"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gradFill>
                  <a:gsLst>
                    <a:gs pos="8367">
                      <a:schemeClr val="tx1"/>
                    </a:gs>
                    <a:gs pos="31000">
                      <a:schemeClr val="tx1"/>
                    </a:gs>
                  </a:gsLst>
                  <a:lin ang="5400000" scaled="0"/>
                </a:gradFill>
              </a:endParaRPr>
            </a:p>
          </p:txBody>
        </p:sp>
      </p:grpSp>
    </p:spTree>
    <p:extLst>
      <p:ext uri="{BB962C8B-B14F-4D97-AF65-F5344CB8AC3E}">
        <p14:creationId xmlns:p14="http://schemas.microsoft.com/office/powerpoint/2010/main" val="106975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gradFill>
                  <a:gsLst>
                    <a:gs pos="17500">
                      <a:schemeClr val="tx1"/>
                    </a:gs>
                    <a:gs pos="54000">
                      <a:schemeClr val="tx1"/>
                    </a:gs>
                  </a:gsLst>
                  <a:lin ang="5400000" scaled="0"/>
                </a:gradFill>
              </a:rPr>
              <a:t>Office add-ins</a:t>
            </a:r>
            <a:endParaRPr lang="en-US" dirty="0">
              <a:gradFill>
                <a:gsLst>
                  <a:gs pos="17500">
                    <a:schemeClr val="tx1"/>
                  </a:gs>
                  <a:gs pos="54000">
                    <a:schemeClr val="tx1"/>
                  </a:gs>
                </a:gsLst>
                <a:lin ang="5400000" scaled="0"/>
              </a:gradFill>
            </a:endParaRPr>
          </a:p>
        </p:txBody>
      </p:sp>
      <p:sp>
        <p:nvSpPr>
          <p:cNvPr id="11" name="Rectangle 10"/>
          <p:cNvSpPr/>
          <p:nvPr/>
        </p:nvSpPr>
        <p:spPr>
          <a:xfrm>
            <a:off x="1009805" y="4597852"/>
            <a:ext cx="437099" cy="442584"/>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62" name="Group 61"/>
          <p:cNvGrpSpPr/>
          <p:nvPr/>
        </p:nvGrpSpPr>
        <p:grpSpPr>
          <a:xfrm>
            <a:off x="438330" y="3965888"/>
            <a:ext cx="8980353" cy="1138771"/>
            <a:chOff x="438330" y="3954457"/>
            <a:chExt cx="8980353" cy="1138771"/>
          </a:xfrm>
        </p:grpSpPr>
        <p:sp>
          <p:nvSpPr>
            <p:cNvPr id="14" name="Text Placeholder 2"/>
            <p:cNvSpPr txBox="1">
              <a:spLocks/>
            </p:cNvSpPr>
            <p:nvPr/>
          </p:nvSpPr>
          <p:spPr>
            <a:xfrm>
              <a:off x="2012043" y="3954457"/>
              <a:ext cx="7406640" cy="1138771"/>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r>
                <a:rPr lang="en-US" sz="2399" dirty="0">
                  <a:gradFill>
                    <a:gsLst>
                      <a:gs pos="17500">
                        <a:srgbClr val="262626"/>
                      </a:gs>
                      <a:gs pos="54000">
                        <a:srgbClr val="262626"/>
                      </a:gs>
                    </a:gsLst>
                    <a:lin ang="5400000" scaled="0"/>
                  </a:gradFill>
                  <a:latin typeface="Segoe UI Light"/>
                </a:rPr>
                <a:t>Content </a:t>
              </a:r>
              <a:r>
                <a:rPr lang="en-US" sz="2399" dirty="0" smtClean="0">
                  <a:gradFill>
                    <a:gsLst>
                      <a:gs pos="17500">
                        <a:srgbClr val="262626"/>
                      </a:gs>
                      <a:gs pos="54000">
                        <a:srgbClr val="262626"/>
                      </a:gs>
                    </a:gsLst>
                    <a:lin ang="5400000" scaled="0"/>
                  </a:gradFill>
                  <a:latin typeface="Segoe UI Light"/>
                </a:rPr>
                <a:t>add-in</a:t>
              </a:r>
              <a:endParaRPr lang="en-US" sz="2399" dirty="0">
                <a:gradFill>
                  <a:gsLst>
                    <a:gs pos="17500">
                      <a:srgbClr val="262626"/>
                    </a:gs>
                    <a:gs pos="54000">
                      <a:srgbClr val="262626"/>
                    </a:gs>
                  </a:gsLst>
                  <a:lin ang="5400000" scaled="0"/>
                </a:gradFill>
                <a:latin typeface="Segoe UI Light"/>
              </a:endParaRPr>
            </a:p>
            <a:p>
              <a:pPr marL="0" indent="0">
                <a:spcBef>
                  <a:spcPts val="600"/>
                </a:spcBef>
                <a:buFont typeface="Arial" pitchFamily="34" charset="0"/>
                <a:buNone/>
              </a:pPr>
              <a:r>
                <a:rPr lang="en-US" sz="1599" dirty="0">
                  <a:gradFill>
                    <a:gsLst>
                      <a:gs pos="17500">
                        <a:srgbClr val="262626"/>
                      </a:gs>
                      <a:gs pos="54000">
                        <a:srgbClr val="262626"/>
                      </a:gs>
                    </a:gsLst>
                    <a:lin ang="5400000" scaled="0"/>
                  </a:gradFill>
                </a:rPr>
                <a:t>Add-in that runs within a document content with read/write access</a:t>
              </a:r>
            </a:p>
            <a:p>
              <a:pPr marL="0" indent="0">
                <a:spcBef>
                  <a:spcPts val="600"/>
                </a:spcBef>
                <a:buFont typeface="Arial" pitchFamily="34" charset="0"/>
                <a:buNone/>
              </a:pPr>
              <a:r>
                <a:rPr lang="en-US" sz="1599" dirty="0">
                  <a:gradFill>
                    <a:gsLst>
                      <a:gs pos="17500">
                        <a:srgbClr val="262626"/>
                      </a:gs>
                      <a:gs pos="54000">
                        <a:srgbClr val="262626"/>
                      </a:gs>
                    </a:gsLst>
                    <a:lin ang="5400000" scaled="0"/>
                  </a:gradFill>
                </a:rPr>
                <a:t>Excel, PowerPoint, Access</a:t>
              </a:r>
            </a:p>
          </p:txBody>
        </p:sp>
        <p:grpSp>
          <p:nvGrpSpPr>
            <p:cNvPr id="55" name="Group 54"/>
            <p:cNvGrpSpPr/>
            <p:nvPr/>
          </p:nvGrpSpPr>
          <p:grpSpPr>
            <a:xfrm>
              <a:off x="438330" y="3993894"/>
              <a:ext cx="1543309" cy="1059897"/>
              <a:chOff x="460988" y="4322512"/>
              <a:chExt cx="1543309" cy="1059897"/>
            </a:xfrm>
          </p:grpSpPr>
          <p:sp>
            <p:nvSpPr>
              <p:cNvPr id="13" name="Rectangle 12"/>
              <p:cNvSpPr/>
              <p:nvPr/>
            </p:nvSpPr>
            <p:spPr>
              <a:xfrm>
                <a:off x="460988" y="4322512"/>
                <a:ext cx="1543309" cy="1059897"/>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4" name="Group 53"/>
              <p:cNvGrpSpPr/>
              <p:nvPr/>
            </p:nvGrpSpPr>
            <p:grpSpPr>
              <a:xfrm>
                <a:off x="759308" y="4450066"/>
                <a:ext cx="970559" cy="804789"/>
                <a:chOff x="759308" y="4450066"/>
                <a:chExt cx="970559" cy="804789"/>
              </a:xfrm>
            </p:grpSpPr>
            <p:sp>
              <p:nvSpPr>
                <p:cNvPr id="6" name="Rectangle 5"/>
                <p:cNvSpPr/>
                <p:nvPr/>
              </p:nvSpPr>
              <p:spPr>
                <a:xfrm>
                  <a:off x="759308" y="4450066"/>
                  <a:ext cx="970559" cy="80478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7783" y="4743793"/>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7783" y="4922144"/>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7783" y="5100495"/>
                  <a:ext cx="727755"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8958" y="4580715"/>
                  <a:ext cx="736581"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2" name="Rectangle 11"/>
                <p:cNvSpPr/>
                <p:nvPr/>
              </p:nvSpPr>
              <p:spPr>
                <a:xfrm>
                  <a:off x="1057497" y="4664582"/>
                  <a:ext cx="344045" cy="349582"/>
                </a:xfrm>
                <a:prstGeom prst="rect">
                  <a:avLst/>
                </a:prstGeom>
                <a:solidFill>
                  <a:schemeClr val="accent6"/>
                </a:solidFill>
                <a:ln w="25400" cap="sq">
                  <a:solidFill>
                    <a:srgbClr val="F2F2F2"/>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grpSp>
        <p:nvGrpSpPr>
          <p:cNvPr id="60" name="Group 59"/>
          <p:cNvGrpSpPr/>
          <p:nvPr/>
        </p:nvGrpSpPr>
        <p:grpSpPr>
          <a:xfrm>
            <a:off x="438330" y="1611330"/>
            <a:ext cx="8980353" cy="1138773"/>
            <a:chOff x="438330" y="1611330"/>
            <a:chExt cx="8980353" cy="1138773"/>
          </a:xfrm>
        </p:grpSpPr>
        <p:sp>
          <p:nvSpPr>
            <p:cNvPr id="16" name="Text Placeholder 2"/>
            <p:cNvSpPr txBox="1">
              <a:spLocks/>
            </p:cNvSpPr>
            <p:nvPr/>
          </p:nvSpPr>
          <p:spPr>
            <a:xfrm>
              <a:off x="2012043" y="1611330"/>
              <a:ext cx="7406640" cy="1138773"/>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r>
                <a:rPr lang="en-US" sz="2399" dirty="0">
                  <a:gradFill>
                    <a:gsLst>
                      <a:gs pos="17500">
                        <a:srgbClr val="262626"/>
                      </a:gs>
                      <a:gs pos="54000">
                        <a:srgbClr val="262626"/>
                      </a:gs>
                    </a:gsLst>
                    <a:lin ang="5400000" scaled="0"/>
                  </a:gradFill>
                  <a:latin typeface="Segoe UI Light"/>
                </a:rPr>
                <a:t>Contextual </a:t>
              </a:r>
              <a:r>
                <a:rPr lang="en-US" sz="2399" dirty="0" smtClean="0">
                  <a:gradFill>
                    <a:gsLst>
                      <a:gs pos="17500">
                        <a:srgbClr val="262626"/>
                      </a:gs>
                      <a:gs pos="54000">
                        <a:srgbClr val="262626"/>
                      </a:gs>
                    </a:gsLst>
                    <a:lin ang="5400000" scaled="0"/>
                  </a:gradFill>
                  <a:latin typeface="Segoe UI Light"/>
                </a:rPr>
                <a:t>mail add-in</a:t>
              </a:r>
              <a:endParaRPr lang="en-US" sz="2399" dirty="0">
                <a:gradFill>
                  <a:gsLst>
                    <a:gs pos="17500">
                      <a:srgbClr val="262626"/>
                    </a:gs>
                    <a:gs pos="54000">
                      <a:srgbClr val="262626"/>
                    </a:gs>
                  </a:gsLst>
                  <a:lin ang="5400000" scaled="0"/>
                </a:gradFill>
                <a:latin typeface="Segoe UI Light"/>
              </a:endParaRPr>
            </a:p>
            <a:p>
              <a:pPr marL="0" indent="0">
                <a:spcBef>
                  <a:spcPts val="600"/>
                </a:spcBef>
                <a:buFont typeface="Arial" pitchFamily="34" charset="0"/>
                <a:buNone/>
              </a:pPr>
              <a:r>
                <a:rPr lang="en-US" sz="1599" dirty="0">
                  <a:gradFill>
                    <a:gsLst>
                      <a:gs pos="17500">
                        <a:srgbClr val="262626"/>
                      </a:gs>
                      <a:gs pos="54000">
                        <a:srgbClr val="262626"/>
                      </a:gs>
                    </a:gsLst>
                    <a:lin ang="5400000" scaled="0"/>
                  </a:gradFill>
                </a:rPr>
                <a:t>Add-in launched contextually from a mail message or appointment</a:t>
              </a:r>
            </a:p>
            <a:p>
              <a:pPr marL="0" indent="0">
                <a:spcBef>
                  <a:spcPts val="600"/>
                </a:spcBef>
                <a:buFont typeface="Arial" pitchFamily="34" charset="0"/>
                <a:buNone/>
              </a:pPr>
              <a:r>
                <a:rPr lang="en-US" sz="1599" dirty="0">
                  <a:gradFill>
                    <a:gsLst>
                      <a:gs pos="17500">
                        <a:srgbClr val="262626"/>
                      </a:gs>
                      <a:gs pos="54000">
                        <a:srgbClr val="262626"/>
                      </a:gs>
                    </a:gsLst>
                    <a:lin ang="5400000" scaled="0"/>
                  </a:gradFill>
                </a:rPr>
                <a:t>Outlook and Outlook Web Access (OWA)</a:t>
              </a:r>
            </a:p>
          </p:txBody>
        </p:sp>
        <p:grpSp>
          <p:nvGrpSpPr>
            <p:cNvPr id="47" name="Group 46"/>
            <p:cNvGrpSpPr/>
            <p:nvPr/>
          </p:nvGrpSpPr>
          <p:grpSpPr>
            <a:xfrm>
              <a:off x="438330" y="1650767"/>
              <a:ext cx="1543309" cy="1059898"/>
              <a:chOff x="460988" y="1963984"/>
              <a:chExt cx="1543309" cy="1059898"/>
            </a:xfrm>
          </p:grpSpPr>
          <p:sp>
            <p:nvSpPr>
              <p:cNvPr id="17" name="Rectangle 16"/>
              <p:cNvSpPr/>
              <p:nvPr/>
            </p:nvSpPr>
            <p:spPr>
              <a:xfrm>
                <a:off x="460988" y="1963984"/>
                <a:ext cx="1543309" cy="1059898"/>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31446" y="2139780"/>
                <a:ext cx="940191" cy="713405"/>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0" name="Rectangle 19"/>
              <p:cNvSpPr/>
              <p:nvPr/>
            </p:nvSpPr>
            <p:spPr>
              <a:xfrm>
                <a:off x="578841" y="2137230"/>
                <a:ext cx="312340" cy="713405"/>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567953" y="2319634"/>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567952" y="2497985"/>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567953" y="2676336"/>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958463" y="2257280"/>
                <a:ext cx="876345" cy="2887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63" name="Group 62"/>
          <p:cNvGrpSpPr/>
          <p:nvPr/>
        </p:nvGrpSpPr>
        <p:grpSpPr>
          <a:xfrm>
            <a:off x="438331" y="5143164"/>
            <a:ext cx="8980352" cy="1138771"/>
            <a:chOff x="438331" y="5143164"/>
            <a:chExt cx="8980352" cy="1138771"/>
          </a:xfrm>
        </p:grpSpPr>
        <p:sp>
          <p:nvSpPr>
            <p:cNvPr id="29" name="Text Placeholder 2"/>
            <p:cNvSpPr txBox="1">
              <a:spLocks/>
            </p:cNvSpPr>
            <p:nvPr/>
          </p:nvSpPr>
          <p:spPr>
            <a:xfrm>
              <a:off x="2012043" y="5143164"/>
              <a:ext cx="7406640" cy="1138771"/>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r>
                <a:rPr lang="en-US" sz="2399" dirty="0">
                  <a:gradFill>
                    <a:gsLst>
                      <a:gs pos="17500">
                        <a:srgbClr val="262626"/>
                      </a:gs>
                      <a:gs pos="54000">
                        <a:srgbClr val="262626"/>
                      </a:gs>
                    </a:gsLst>
                    <a:lin ang="5400000" scaled="0"/>
                  </a:gradFill>
                  <a:latin typeface="Segoe UI Light"/>
                </a:rPr>
                <a:t>Add-in </a:t>
              </a:r>
              <a:r>
                <a:rPr lang="en-US" sz="2399" dirty="0" smtClean="0">
                  <a:gradFill>
                    <a:gsLst>
                      <a:gs pos="17500">
                        <a:srgbClr val="262626"/>
                      </a:gs>
                      <a:gs pos="54000">
                        <a:srgbClr val="262626"/>
                      </a:gs>
                    </a:gsLst>
                    <a:lin ang="5400000" scaled="0"/>
                  </a:gradFill>
                  <a:latin typeface="Segoe UI Light"/>
                </a:rPr>
                <a:t>command</a:t>
              </a:r>
              <a:endParaRPr lang="en-US" sz="2399" dirty="0">
                <a:gradFill>
                  <a:gsLst>
                    <a:gs pos="17500">
                      <a:srgbClr val="262626"/>
                    </a:gs>
                    <a:gs pos="54000">
                      <a:srgbClr val="262626"/>
                    </a:gs>
                  </a:gsLst>
                  <a:lin ang="5400000" scaled="0"/>
                </a:gradFill>
                <a:latin typeface="Segoe UI Light"/>
              </a:endParaRPr>
            </a:p>
            <a:p>
              <a:pPr marL="0" indent="0">
                <a:spcBef>
                  <a:spcPts val="600"/>
                </a:spcBef>
                <a:buFont typeface="Arial" pitchFamily="34" charset="0"/>
                <a:buNone/>
              </a:pPr>
              <a:r>
                <a:rPr lang="en-US" sz="1599" dirty="0">
                  <a:gradFill>
                    <a:gsLst>
                      <a:gs pos="17500">
                        <a:srgbClr val="262626"/>
                      </a:gs>
                      <a:gs pos="54000">
                        <a:srgbClr val="262626"/>
                      </a:gs>
                    </a:gsLst>
                    <a:lin ang="5400000" scaled="0"/>
                  </a:gradFill>
                </a:rPr>
                <a:t>Command in the Office UI to launch add-in or perform UI-less operation</a:t>
              </a:r>
            </a:p>
            <a:p>
              <a:pPr marL="0" indent="0">
                <a:spcBef>
                  <a:spcPts val="600"/>
                </a:spcBef>
                <a:buFont typeface="Arial" pitchFamily="34" charset="0"/>
                <a:buNone/>
              </a:pPr>
              <a:r>
                <a:rPr lang="en-US" sz="1599" dirty="0" smtClean="0">
                  <a:gradFill>
                    <a:gsLst>
                      <a:gs pos="17500">
                        <a:srgbClr val="262626"/>
                      </a:gs>
                      <a:gs pos="54000">
                        <a:srgbClr val="262626"/>
                      </a:gs>
                    </a:gsLst>
                    <a:lin ang="5400000" scaled="0"/>
                  </a:gradFill>
                </a:rPr>
                <a:t>Outlook and </a:t>
              </a:r>
              <a:r>
                <a:rPr lang="en-US" sz="1599" dirty="0">
                  <a:gradFill>
                    <a:gsLst>
                      <a:gs pos="17500">
                        <a:srgbClr val="262626"/>
                      </a:gs>
                      <a:gs pos="54000">
                        <a:srgbClr val="262626"/>
                      </a:gs>
                    </a:gsLst>
                    <a:lin ang="5400000" scaled="0"/>
                  </a:gradFill>
                </a:rPr>
                <a:t>Outlook Web Access (OWA)</a:t>
              </a:r>
            </a:p>
          </p:txBody>
        </p:sp>
        <p:grpSp>
          <p:nvGrpSpPr>
            <p:cNvPr id="57" name="Group 56"/>
            <p:cNvGrpSpPr/>
            <p:nvPr/>
          </p:nvGrpSpPr>
          <p:grpSpPr>
            <a:xfrm>
              <a:off x="438331" y="5182601"/>
              <a:ext cx="1543309" cy="1059897"/>
              <a:chOff x="460989" y="5509964"/>
              <a:chExt cx="1543309" cy="1059897"/>
            </a:xfrm>
          </p:grpSpPr>
          <p:sp>
            <p:nvSpPr>
              <p:cNvPr id="26" name="Rectangle 25"/>
              <p:cNvSpPr/>
              <p:nvPr/>
            </p:nvSpPr>
            <p:spPr>
              <a:xfrm>
                <a:off x="460989" y="5509964"/>
                <a:ext cx="1543309" cy="1059897"/>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06344" y="5648178"/>
                <a:ext cx="1258381" cy="800177"/>
                <a:chOff x="606344" y="5648178"/>
                <a:chExt cx="1258381" cy="800177"/>
              </a:xfrm>
            </p:grpSpPr>
            <p:sp>
              <p:nvSpPr>
                <p:cNvPr id="27" name="Rectangle 26"/>
                <p:cNvSpPr/>
                <p:nvPr/>
              </p:nvSpPr>
              <p:spPr>
                <a:xfrm>
                  <a:off x="608758" y="5962738"/>
                  <a:ext cx="1255967" cy="48561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6344" y="5648178"/>
                  <a:ext cx="1258381" cy="27990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30" name="Rectangle 29"/>
                <p:cNvSpPr/>
                <p:nvPr/>
              </p:nvSpPr>
              <p:spPr>
                <a:xfrm>
                  <a:off x="676152"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11564" y="5692770"/>
                  <a:ext cx="182806" cy="1828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4845"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8025"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9207" y="5692770"/>
                  <a:ext cx="182806" cy="18280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grpSp>
        <p:nvGrpSpPr>
          <p:cNvPr id="61" name="Group 60"/>
          <p:cNvGrpSpPr/>
          <p:nvPr/>
        </p:nvGrpSpPr>
        <p:grpSpPr>
          <a:xfrm>
            <a:off x="438332" y="2788609"/>
            <a:ext cx="8980351" cy="1138773"/>
            <a:chOff x="438332" y="2765750"/>
            <a:chExt cx="8980351" cy="1138773"/>
          </a:xfrm>
        </p:grpSpPr>
        <p:sp>
          <p:nvSpPr>
            <p:cNvPr id="43" name="Text Placeholder 2"/>
            <p:cNvSpPr txBox="1">
              <a:spLocks/>
            </p:cNvSpPr>
            <p:nvPr/>
          </p:nvSpPr>
          <p:spPr>
            <a:xfrm>
              <a:off x="2012043" y="2765750"/>
              <a:ext cx="7406640" cy="1138773"/>
            </a:xfrm>
            <a:prstGeom prst="rect">
              <a:avLst/>
            </a:prstGeom>
          </p:spPr>
          <p:txBody>
            <a:bodyPr lIns="146304" tIns="91440" rIns="146304" bIns="91440"/>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r>
                <a:rPr lang="en-US" sz="2399" dirty="0">
                  <a:gradFill>
                    <a:gsLst>
                      <a:gs pos="17500">
                        <a:srgbClr val="262626"/>
                      </a:gs>
                      <a:gs pos="54000">
                        <a:srgbClr val="262626"/>
                      </a:gs>
                    </a:gsLst>
                    <a:lin ang="5400000" scaled="0"/>
                  </a:gradFill>
                  <a:latin typeface="Segoe UI Light"/>
                </a:rPr>
                <a:t>Task </a:t>
              </a:r>
              <a:r>
                <a:rPr lang="en-US" sz="2399" dirty="0" smtClean="0">
                  <a:gradFill>
                    <a:gsLst>
                      <a:gs pos="17500">
                        <a:srgbClr val="262626"/>
                      </a:gs>
                      <a:gs pos="54000">
                        <a:srgbClr val="262626"/>
                      </a:gs>
                    </a:gsLst>
                    <a:lin ang="5400000" scaled="0"/>
                  </a:gradFill>
                  <a:latin typeface="Segoe UI Light"/>
                </a:rPr>
                <a:t>pane add-in</a:t>
              </a:r>
              <a:endParaRPr lang="en-US" sz="2399" dirty="0">
                <a:gradFill>
                  <a:gsLst>
                    <a:gs pos="17500">
                      <a:srgbClr val="262626"/>
                    </a:gs>
                    <a:gs pos="54000">
                      <a:srgbClr val="262626"/>
                    </a:gs>
                  </a:gsLst>
                  <a:lin ang="5400000" scaled="0"/>
                </a:gradFill>
                <a:latin typeface="Segoe UI Light"/>
              </a:endParaRPr>
            </a:p>
            <a:p>
              <a:pPr marL="0" indent="0">
                <a:spcBef>
                  <a:spcPts val="600"/>
                </a:spcBef>
                <a:buFont typeface="Arial" pitchFamily="34" charset="0"/>
                <a:buNone/>
              </a:pPr>
              <a:r>
                <a:rPr lang="en-US" sz="1599" dirty="0">
                  <a:gradFill>
                    <a:gsLst>
                      <a:gs pos="17500">
                        <a:srgbClr val="262626"/>
                      </a:gs>
                      <a:gs pos="54000">
                        <a:srgbClr val="262626"/>
                      </a:gs>
                    </a:gsLst>
                    <a:lin ang="5400000" scaled="0"/>
                  </a:gradFill>
                </a:rPr>
                <a:t>Add-in that runs beside a document/mail with read/write access</a:t>
              </a:r>
            </a:p>
            <a:p>
              <a:pPr marL="0" indent="0">
                <a:spcBef>
                  <a:spcPts val="600"/>
                </a:spcBef>
                <a:buFont typeface="Arial" pitchFamily="34" charset="0"/>
                <a:buNone/>
              </a:pPr>
              <a:r>
                <a:rPr lang="en-US" sz="1599" dirty="0">
                  <a:gradFill>
                    <a:gsLst>
                      <a:gs pos="17500">
                        <a:srgbClr val="262626"/>
                      </a:gs>
                      <a:gs pos="54000">
                        <a:srgbClr val="262626"/>
                      </a:gs>
                    </a:gsLst>
                    <a:lin ang="5400000" scaled="0"/>
                  </a:gradFill>
                </a:rPr>
                <a:t>Word, Excel, PowerPoint, Project, Outlook </a:t>
              </a:r>
            </a:p>
          </p:txBody>
        </p:sp>
        <p:grpSp>
          <p:nvGrpSpPr>
            <p:cNvPr id="53" name="Group 52"/>
            <p:cNvGrpSpPr/>
            <p:nvPr/>
          </p:nvGrpSpPr>
          <p:grpSpPr>
            <a:xfrm>
              <a:off x="438332" y="2805187"/>
              <a:ext cx="1543309" cy="1059898"/>
              <a:chOff x="460990" y="3143498"/>
              <a:chExt cx="1543309" cy="1059898"/>
            </a:xfrm>
          </p:grpSpPr>
          <p:sp>
            <p:nvSpPr>
              <p:cNvPr id="41" name="Rectangle 40"/>
              <p:cNvSpPr/>
              <p:nvPr/>
            </p:nvSpPr>
            <p:spPr>
              <a:xfrm>
                <a:off x="460990" y="3143498"/>
                <a:ext cx="1543309" cy="1059898"/>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2" name="Group 51"/>
              <p:cNvGrpSpPr/>
              <p:nvPr/>
            </p:nvGrpSpPr>
            <p:grpSpPr>
              <a:xfrm>
                <a:off x="747364" y="3271053"/>
                <a:ext cx="970560" cy="804789"/>
                <a:chOff x="747364" y="3271053"/>
                <a:chExt cx="970560" cy="804789"/>
              </a:xfrm>
            </p:grpSpPr>
            <p:sp>
              <p:nvSpPr>
                <p:cNvPr id="44" name="Rectangle 43"/>
                <p:cNvSpPr/>
                <p:nvPr/>
              </p:nvSpPr>
              <p:spPr>
                <a:xfrm>
                  <a:off x="747364" y="3271053"/>
                  <a:ext cx="970560" cy="804789"/>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322584" y="3321172"/>
                  <a:ext cx="344045" cy="7013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cxnSp>
              <p:nvCxnSpPr>
                <p:cNvPr id="40" name="Straight Connector 39"/>
                <p:cNvCxnSpPr/>
                <p:nvPr/>
              </p:nvCxnSpPr>
              <p:spPr>
                <a:xfrm>
                  <a:off x="860473" y="3812924"/>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37" name="Straight Connector 36"/>
                <p:cNvCxnSpPr/>
                <p:nvPr/>
              </p:nvCxnSpPr>
              <p:spPr>
                <a:xfrm>
                  <a:off x="858960" y="3957249"/>
                  <a:ext cx="32322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8960" y="3325032"/>
                  <a:ext cx="324741" cy="35570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grpSp>
        <p:nvGrpSpPr>
          <p:cNvPr id="145" name="Group 144"/>
          <p:cNvGrpSpPr/>
          <p:nvPr/>
        </p:nvGrpSpPr>
        <p:grpSpPr>
          <a:xfrm>
            <a:off x="9385300" y="2884488"/>
            <a:ext cx="2779713" cy="4108450"/>
            <a:chOff x="9585325" y="2903538"/>
            <a:chExt cx="2779713" cy="4108450"/>
          </a:xfrm>
        </p:grpSpPr>
        <p:sp>
          <p:nvSpPr>
            <p:cNvPr id="78" name="Freeform 5"/>
            <p:cNvSpPr>
              <a:spLocks/>
            </p:cNvSpPr>
            <p:nvPr/>
          </p:nvSpPr>
          <p:spPr bwMode="auto">
            <a:xfrm>
              <a:off x="9712325" y="4876800"/>
              <a:ext cx="2135188" cy="2135188"/>
            </a:xfrm>
            <a:custGeom>
              <a:avLst/>
              <a:gdLst>
                <a:gd name="T0" fmla="*/ 539 w 1345"/>
                <a:gd name="T1" fmla="*/ 141 h 1345"/>
                <a:gd name="T2" fmla="*/ 539 w 1345"/>
                <a:gd name="T3" fmla="*/ 0 h 1345"/>
                <a:gd name="T4" fmla="*/ 192 w 1345"/>
                <a:gd name="T5" fmla="*/ 0 h 1345"/>
                <a:gd name="T6" fmla="*/ 192 w 1345"/>
                <a:gd name="T7" fmla="*/ 141 h 1345"/>
                <a:gd name="T8" fmla="*/ 0 w 1345"/>
                <a:gd name="T9" fmla="*/ 141 h 1345"/>
                <a:gd name="T10" fmla="*/ 0 w 1345"/>
                <a:gd name="T11" fmla="*/ 177 h 1345"/>
                <a:gd name="T12" fmla="*/ 45 w 1345"/>
                <a:gd name="T13" fmla="*/ 177 h 1345"/>
                <a:gd name="T14" fmla="*/ 45 w 1345"/>
                <a:gd name="T15" fmla="*/ 1345 h 1345"/>
                <a:gd name="T16" fmla="*/ 1300 w 1345"/>
                <a:gd name="T17" fmla="*/ 1345 h 1345"/>
                <a:gd name="T18" fmla="*/ 1300 w 1345"/>
                <a:gd name="T19" fmla="*/ 177 h 1345"/>
                <a:gd name="T20" fmla="*/ 1345 w 1345"/>
                <a:gd name="T21" fmla="*/ 177 h 1345"/>
                <a:gd name="T22" fmla="*/ 1345 w 1345"/>
                <a:gd name="T23" fmla="*/ 141 h 1345"/>
                <a:gd name="T24" fmla="*/ 539 w 1345"/>
                <a:gd name="T25" fmla="*/ 141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5" h="1345">
                  <a:moveTo>
                    <a:pt x="539" y="141"/>
                  </a:moveTo>
                  <a:lnTo>
                    <a:pt x="539" y="0"/>
                  </a:lnTo>
                  <a:lnTo>
                    <a:pt x="192" y="0"/>
                  </a:lnTo>
                  <a:lnTo>
                    <a:pt x="192" y="141"/>
                  </a:lnTo>
                  <a:lnTo>
                    <a:pt x="0" y="141"/>
                  </a:lnTo>
                  <a:lnTo>
                    <a:pt x="0" y="177"/>
                  </a:lnTo>
                  <a:lnTo>
                    <a:pt x="45" y="177"/>
                  </a:lnTo>
                  <a:lnTo>
                    <a:pt x="45" y="1345"/>
                  </a:lnTo>
                  <a:lnTo>
                    <a:pt x="1300" y="1345"/>
                  </a:lnTo>
                  <a:lnTo>
                    <a:pt x="1300" y="177"/>
                  </a:lnTo>
                  <a:lnTo>
                    <a:pt x="1345" y="177"/>
                  </a:lnTo>
                  <a:lnTo>
                    <a:pt x="1345" y="141"/>
                  </a:lnTo>
                  <a:lnTo>
                    <a:pt x="539" y="14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79" name="Freeform 6"/>
            <p:cNvSpPr>
              <a:spLocks/>
            </p:cNvSpPr>
            <p:nvPr/>
          </p:nvSpPr>
          <p:spPr bwMode="auto">
            <a:xfrm>
              <a:off x="9712325" y="4876800"/>
              <a:ext cx="2135188" cy="2135188"/>
            </a:xfrm>
            <a:custGeom>
              <a:avLst/>
              <a:gdLst>
                <a:gd name="T0" fmla="*/ 539 w 1345"/>
                <a:gd name="T1" fmla="*/ 141 h 1345"/>
                <a:gd name="T2" fmla="*/ 539 w 1345"/>
                <a:gd name="T3" fmla="*/ 0 h 1345"/>
                <a:gd name="T4" fmla="*/ 192 w 1345"/>
                <a:gd name="T5" fmla="*/ 0 h 1345"/>
                <a:gd name="T6" fmla="*/ 192 w 1345"/>
                <a:gd name="T7" fmla="*/ 141 h 1345"/>
                <a:gd name="T8" fmla="*/ 0 w 1345"/>
                <a:gd name="T9" fmla="*/ 141 h 1345"/>
                <a:gd name="T10" fmla="*/ 0 w 1345"/>
                <a:gd name="T11" fmla="*/ 177 h 1345"/>
                <a:gd name="T12" fmla="*/ 45 w 1345"/>
                <a:gd name="T13" fmla="*/ 177 h 1345"/>
                <a:gd name="T14" fmla="*/ 45 w 1345"/>
                <a:gd name="T15" fmla="*/ 1345 h 1345"/>
                <a:gd name="T16" fmla="*/ 1300 w 1345"/>
                <a:gd name="T17" fmla="*/ 1345 h 1345"/>
                <a:gd name="T18" fmla="*/ 1300 w 1345"/>
                <a:gd name="T19" fmla="*/ 177 h 1345"/>
                <a:gd name="T20" fmla="*/ 1345 w 1345"/>
                <a:gd name="T21" fmla="*/ 177 h 1345"/>
                <a:gd name="T22" fmla="*/ 1345 w 1345"/>
                <a:gd name="T23" fmla="*/ 141 h 1345"/>
                <a:gd name="T24" fmla="*/ 539 w 1345"/>
                <a:gd name="T25" fmla="*/ 141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5" h="1345">
                  <a:moveTo>
                    <a:pt x="539" y="141"/>
                  </a:moveTo>
                  <a:lnTo>
                    <a:pt x="539" y="0"/>
                  </a:lnTo>
                  <a:lnTo>
                    <a:pt x="192" y="0"/>
                  </a:lnTo>
                  <a:lnTo>
                    <a:pt x="192" y="141"/>
                  </a:lnTo>
                  <a:lnTo>
                    <a:pt x="0" y="141"/>
                  </a:lnTo>
                  <a:lnTo>
                    <a:pt x="0" y="177"/>
                  </a:lnTo>
                  <a:lnTo>
                    <a:pt x="45" y="177"/>
                  </a:lnTo>
                  <a:lnTo>
                    <a:pt x="45" y="1345"/>
                  </a:lnTo>
                  <a:lnTo>
                    <a:pt x="1300" y="1345"/>
                  </a:lnTo>
                  <a:lnTo>
                    <a:pt x="1300" y="177"/>
                  </a:lnTo>
                  <a:lnTo>
                    <a:pt x="1345" y="177"/>
                  </a:lnTo>
                  <a:lnTo>
                    <a:pt x="1345" y="141"/>
                  </a:lnTo>
                  <a:lnTo>
                    <a:pt x="539" y="1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80" name="Freeform 7"/>
            <p:cNvSpPr>
              <a:spLocks/>
            </p:cNvSpPr>
            <p:nvPr/>
          </p:nvSpPr>
          <p:spPr bwMode="auto">
            <a:xfrm>
              <a:off x="10179050" y="2903538"/>
              <a:ext cx="1165225" cy="765175"/>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81" name="Freeform 8"/>
            <p:cNvSpPr>
              <a:spLocks/>
            </p:cNvSpPr>
            <p:nvPr/>
          </p:nvSpPr>
          <p:spPr bwMode="auto">
            <a:xfrm>
              <a:off x="11495088" y="3479800"/>
              <a:ext cx="419100" cy="269875"/>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82" name="Freeform 9"/>
            <p:cNvSpPr>
              <a:spLocks/>
            </p:cNvSpPr>
            <p:nvPr/>
          </p:nvSpPr>
          <p:spPr bwMode="auto">
            <a:xfrm>
              <a:off x="9636125" y="3616325"/>
              <a:ext cx="647700" cy="423863"/>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83" name="Rectangle 10"/>
            <p:cNvSpPr>
              <a:spLocks noChangeArrowheads="1"/>
            </p:cNvSpPr>
            <p:nvPr/>
          </p:nvSpPr>
          <p:spPr bwMode="auto">
            <a:xfrm>
              <a:off x="10512425" y="4016375"/>
              <a:ext cx="1425575" cy="1184275"/>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84" name="Rectangle 11"/>
            <p:cNvSpPr>
              <a:spLocks noChangeArrowheads="1"/>
            </p:cNvSpPr>
            <p:nvPr/>
          </p:nvSpPr>
          <p:spPr bwMode="auto">
            <a:xfrm>
              <a:off x="10512425" y="4016375"/>
              <a:ext cx="14255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85" name="Rectangle 12"/>
            <p:cNvSpPr>
              <a:spLocks noChangeArrowheads="1"/>
            </p:cNvSpPr>
            <p:nvPr/>
          </p:nvSpPr>
          <p:spPr bwMode="auto">
            <a:xfrm>
              <a:off x="10440988" y="3959225"/>
              <a:ext cx="1568450" cy="57150"/>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86" name="Rectangle 13"/>
            <p:cNvSpPr>
              <a:spLocks noChangeArrowheads="1"/>
            </p:cNvSpPr>
            <p:nvPr/>
          </p:nvSpPr>
          <p:spPr bwMode="auto">
            <a:xfrm>
              <a:off x="10440988" y="3959225"/>
              <a:ext cx="156845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87" name="Rectangle 14"/>
            <p:cNvSpPr>
              <a:spLocks noChangeArrowheads="1"/>
            </p:cNvSpPr>
            <p:nvPr/>
          </p:nvSpPr>
          <p:spPr bwMode="auto">
            <a:xfrm>
              <a:off x="10653713" y="417353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88" name="Rectangle 15"/>
            <p:cNvSpPr>
              <a:spLocks noChangeArrowheads="1"/>
            </p:cNvSpPr>
            <p:nvPr/>
          </p:nvSpPr>
          <p:spPr bwMode="auto">
            <a:xfrm>
              <a:off x="10653713" y="417353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89" name="Rectangle 16"/>
            <p:cNvSpPr>
              <a:spLocks noChangeArrowheads="1"/>
            </p:cNvSpPr>
            <p:nvPr/>
          </p:nvSpPr>
          <p:spPr bwMode="auto">
            <a:xfrm>
              <a:off x="10653713" y="449580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90" name="Rectangle 17"/>
            <p:cNvSpPr>
              <a:spLocks noChangeArrowheads="1"/>
            </p:cNvSpPr>
            <p:nvPr/>
          </p:nvSpPr>
          <p:spPr bwMode="auto">
            <a:xfrm>
              <a:off x="10653713" y="449580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91" name="Freeform 18"/>
            <p:cNvSpPr>
              <a:spLocks/>
            </p:cNvSpPr>
            <p:nvPr/>
          </p:nvSpPr>
          <p:spPr bwMode="auto">
            <a:xfrm>
              <a:off x="10512425" y="4016375"/>
              <a:ext cx="503238" cy="474663"/>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92" name="Freeform 19"/>
            <p:cNvSpPr>
              <a:spLocks/>
            </p:cNvSpPr>
            <p:nvPr/>
          </p:nvSpPr>
          <p:spPr bwMode="auto">
            <a:xfrm>
              <a:off x="10512425" y="3959225"/>
              <a:ext cx="503238" cy="57150"/>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93" name="Freeform 20"/>
            <p:cNvSpPr>
              <a:spLocks/>
            </p:cNvSpPr>
            <p:nvPr/>
          </p:nvSpPr>
          <p:spPr bwMode="auto">
            <a:xfrm>
              <a:off x="10653713" y="4173538"/>
              <a:ext cx="338138" cy="185738"/>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94" name="Rectangle 21"/>
            <p:cNvSpPr>
              <a:spLocks noChangeArrowheads="1"/>
            </p:cNvSpPr>
            <p:nvPr/>
          </p:nvSpPr>
          <p:spPr bwMode="auto">
            <a:xfrm>
              <a:off x="10653713" y="481488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95" name="Rectangle 22"/>
            <p:cNvSpPr>
              <a:spLocks noChangeArrowheads="1"/>
            </p:cNvSpPr>
            <p:nvPr/>
          </p:nvSpPr>
          <p:spPr bwMode="auto">
            <a:xfrm>
              <a:off x="10653713" y="481488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96" name="Rectangle 23"/>
            <p:cNvSpPr>
              <a:spLocks noChangeArrowheads="1"/>
            </p:cNvSpPr>
            <p:nvPr/>
          </p:nvSpPr>
          <p:spPr bwMode="auto">
            <a:xfrm>
              <a:off x="10512425" y="5200650"/>
              <a:ext cx="1425575" cy="1811338"/>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97" name="Rectangle 24"/>
            <p:cNvSpPr>
              <a:spLocks noChangeArrowheads="1"/>
            </p:cNvSpPr>
            <p:nvPr/>
          </p:nvSpPr>
          <p:spPr bwMode="auto">
            <a:xfrm>
              <a:off x="10512425" y="5200650"/>
              <a:ext cx="1425575"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98" name="Rectangle 25"/>
            <p:cNvSpPr>
              <a:spLocks noChangeArrowheads="1"/>
            </p:cNvSpPr>
            <p:nvPr/>
          </p:nvSpPr>
          <p:spPr bwMode="auto">
            <a:xfrm>
              <a:off x="10440988" y="5172075"/>
              <a:ext cx="1568450" cy="57150"/>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99" name="Rectangle 26"/>
            <p:cNvSpPr>
              <a:spLocks noChangeArrowheads="1"/>
            </p:cNvSpPr>
            <p:nvPr/>
          </p:nvSpPr>
          <p:spPr bwMode="auto">
            <a:xfrm>
              <a:off x="10440988" y="5172075"/>
              <a:ext cx="156845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00" name="Rectangle 27"/>
            <p:cNvSpPr>
              <a:spLocks noChangeArrowheads="1"/>
            </p:cNvSpPr>
            <p:nvPr/>
          </p:nvSpPr>
          <p:spPr bwMode="auto">
            <a:xfrm>
              <a:off x="11296650" y="6650038"/>
              <a:ext cx="184150" cy="35718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01" name="Rectangle 28"/>
            <p:cNvSpPr>
              <a:spLocks noChangeArrowheads="1"/>
            </p:cNvSpPr>
            <p:nvPr/>
          </p:nvSpPr>
          <p:spPr bwMode="auto">
            <a:xfrm>
              <a:off x="10972800" y="6650038"/>
              <a:ext cx="185738" cy="35718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02" name="Rectangle 29"/>
            <p:cNvSpPr>
              <a:spLocks noChangeArrowheads="1"/>
            </p:cNvSpPr>
            <p:nvPr/>
          </p:nvSpPr>
          <p:spPr bwMode="auto">
            <a:xfrm>
              <a:off x="10972800" y="6650038"/>
              <a:ext cx="18573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03" name="Rectangle 30"/>
            <p:cNvSpPr>
              <a:spLocks noChangeArrowheads="1"/>
            </p:cNvSpPr>
            <p:nvPr/>
          </p:nvSpPr>
          <p:spPr bwMode="auto">
            <a:xfrm>
              <a:off x="10653713" y="5389563"/>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04" name="Rectangle 31"/>
            <p:cNvSpPr>
              <a:spLocks noChangeArrowheads="1"/>
            </p:cNvSpPr>
            <p:nvPr/>
          </p:nvSpPr>
          <p:spPr bwMode="auto">
            <a:xfrm>
              <a:off x="10653713" y="5389563"/>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05" name="Rectangle 32"/>
            <p:cNvSpPr>
              <a:spLocks noChangeArrowheads="1"/>
            </p:cNvSpPr>
            <p:nvPr/>
          </p:nvSpPr>
          <p:spPr bwMode="auto">
            <a:xfrm>
              <a:off x="10653713" y="570865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06" name="Rectangle 33"/>
            <p:cNvSpPr>
              <a:spLocks noChangeArrowheads="1"/>
            </p:cNvSpPr>
            <p:nvPr/>
          </p:nvSpPr>
          <p:spPr bwMode="auto">
            <a:xfrm>
              <a:off x="10653713" y="570865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07" name="Rectangle 34"/>
            <p:cNvSpPr>
              <a:spLocks noChangeArrowheads="1"/>
            </p:cNvSpPr>
            <p:nvPr/>
          </p:nvSpPr>
          <p:spPr bwMode="auto">
            <a:xfrm>
              <a:off x="10653713" y="6027738"/>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08" name="Rectangle 35"/>
            <p:cNvSpPr>
              <a:spLocks noChangeArrowheads="1"/>
            </p:cNvSpPr>
            <p:nvPr/>
          </p:nvSpPr>
          <p:spPr bwMode="auto">
            <a:xfrm>
              <a:off x="10653713" y="6027738"/>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09" name="Rectangle 36"/>
            <p:cNvSpPr>
              <a:spLocks noChangeArrowheads="1"/>
            </p:cNvSpPr>
            <p:nvPr/>
          </p:nvSpPr>
          <p:spPr bwMode="auto">
            <a:xfrm>
              <a:off x="10653713" y="6350000"/>
              <a:ext cx="1150938" cy="1857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10" name="Rectangle 37"/>
            <p:cNvSpPr>
              <a:spLocks noChangeArrowheads="1"/>
            </p:cNvSpPr>
            <p:nvPr/>
          </p:nvSpPr>
          <p:spPr bwMode="auto">
            <a:xfrm>
              <a:off x="10653713" y="6350000"/>
              <a:ext cx="1150938"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11" name="Rectangle 38"/>
            <p:cNvSpPr>
              <a:spLocks noChangeArrowheads="1"/>
            </p:cNvSpPr>
            <p:nvPr/>
          </p:nvSpPr>
          <p:spPr bwMode="auto">
            <a:xfrm>
              <a:off x="10198100" y="6726238"/>
              <a:ext cx="76200" cy="285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12" name="Oval 39"/>
            <p:cNvSpPr>
              <a:spLocks noChangeArrowheads="1"/>
            </p:cNvSpPr>
            <p:nvPr/>
          </p:nvSpPr>
          <p:spPr bwMode="auto">
            <a:xfrm>
              <a:off x="10045700" y="6478588"/>
              <a:ext cx="376238" cy="3762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13" name="Oval 40"/>
            <p:cNvSpPr>
              <a:spLocks noChangeArrowheads="1"/>
            </p:cNvSpPr>
            <p:nvPr/>
          </p:nvSpPr>
          <p:spPr bwMode="auto">
            <a:xfrm>
              <a:off x="10093325" y="6284913"/>
              <a:ext cx="276225" cy="2746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14" name="Rectangle 41"/>
            <p:cNvSpPr>
              <a:spLocks noChangeArrowheads="1"/>
            </p:cNvSpPr>
            <p:nvPr/>
          </p:nvSpPr>
          <p:spPr bwMode="auto">
            <a:xfrm>
              <a:off x="9736138" y="6726238"/>
              <a:ext cx="76200" cy="28575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15" name="Oval 42"/>
            <p:cNvSpPr>
              <a:spLocks noChangeArrowheads="1"/>
            </p:cNvSpPr>
            <p:nvPr/>
          </p:nvSpPr>
          <p:spPr bwMode="auto">
            <a:xfrm>
              <a:off x="9585325" y="6478588"/>
              <a:ext cx="374650" cy="3762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16" name="Oval 43"/>
            <p:cNvSpPr>
              <a:spLocks noChangeArrowheads="1"/>
            </p:cNvSpPr>
            <p:nvPr/>
          </p:nvSpPr>
          <p:spPr bwMode="auto">
            <a:xfrm>
              <a:off x="9631363" y="6284913"/>
              <a:ext cx="276225" cy="27463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17" name="Freeform 44"/>
            <p:cNvSpPr>
              <a:spLocks noEditPoints="1"/>
            </p:cNvSpPr>
            <p:nvPr/>
          </p:nvSpPr>
          <p:spPr bwMode="auto">
            <a:xfrm>
              <a:off x="10317163" y="3825875"/>
              <a:ext cx="465138" cy="39528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18" name="Oval 45"/>
            <p:cNvSpPr>
              <a:spLocks noChangeArrowheads="1"/>
            </p:cNvSpPr>
            <p:nvPr/>
          </p:nvSpPr>
          <p:spPr bwMode="auto">
            <a:xfrm>
              <a:off x="10002838" y="3479800"/>
              <a:ext cx="931863" cy="92710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19" name="Freeform 46"/>
            <p:cNvSpPr>
              <a:spLocks noEditPoints="1"/>
            </p:cNvSpPr>
            <p:nvPr/>
          </p:nvSpPr>
          <p:spPr bwMode="auto">
            <a:xfrm>
              <a:off x="10236200" y="3744913"/>
              <a:ext cx="465138" cy="395288"/>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20" name="Freeform 47"/>
            <p:cNvSpPr>
              <a:spLocks noEditPoints="1"/>
            </p:cNvSpPr>
            <p:nvPr/>
          </p:nvSpPr>
          <p:spPr bwMode="auto">
            <a:xfrm>
              <a:off x="10729913" y="5229225"/>
              <a:ext cx="604838" cy="479425"/>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21" name="Freeform 48"/>
            <p:cNvSpPr>
              <a:spLocks/>
            </p:cNvSpPr>
            <p:nvPr/>
          </p:nvSpPr>
          <p:spPr bwMode="auto">
            <a:xfrm>
              <a:off x="10887075" y="5191125"/>
              <a:ext cx="295275" cy="38100"/>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22" name="Freeform 49"/>
            <p:cNvSpPr>
              <a:spLocks/>
            </p:cNvSpPr>
            <p:nvPr/>
          </p:nvSpPr>
          <p:spPr bwMode="auto">
            <a:xfrm>
              <a:off x="10725150" y="5389563"/>
              <a:ext cx="619125" cy="185738"/>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23" name="Freeform 50"/>
            <p:cNvSpPr>
              <a:spLocks/>
            </p:cNvSpPr>
            <p:nvPr/>
          </p:nvSpPr>
          <p:spPr bwMode="auto">
            <a:xfrm>
              <a:off x="10806113" y="5708650"/>
              <a:ext cx="457200" cy="100013"/>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24" name="Oval 51"/>
            <p:cNvSpPr>
              <a:spLocks noChangeArrowheads="1"/>
            </p:cNvSpPr>
            <p:nvPr/>
          </p:nvSpPr>
          <p:spPr bwMode="auto">
            <a:xfrm>
              <a:off x="10687050" y="5153025"/>
              <a:ext cx="619125" cy="617538"/>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25" name="Freeform 52"/>
            <p:cNvSpPr>
              <a:spLocks noEditPoints="1"/>
            </p:cNvSpPr>
            <p:nvPr/>
          </p:nvSpPr>
          <p:spPr bwMode="auto">
            <a:xfrm>
              <a:off x="10839450" y="5329238"/>
              <a:ext cx="309563" cy="265113"/>
            </a:xfrm>
            <a:custGeom>
              <a:avLst/>
              <a:gdLst>
                <a:gd name="T0" fmla="*/ 62 w 65"/>
                <a:gd name="T1" fmla="*/ 53 h 56"/>
                <a:gd name="T2" fmla="*/ 0 w 65"/>
                <a:gd name="T3" fmla="*/ 10 h 56"/>
                <a:gd name="T4" fmla="*/ 0 w 65"/>
                <a:gd name="T5" fmla="*/ 56 h 56"/>
                <a:gd name="T6" fmla="*/ 65 w 65"/>
                <a:gd name="T7" fmla="*/ 0 h 56"/>
                <a:gd name="T8" fmla="*/ 0 w 65"/>
                <a:gd name="T9" fmla="*/ 0 h 56"/>
                <a:gd name="T10" fmla="*/ 38 w 65"/>
                <a:gd name="T11" fmla="*/ 32 h 56"/>
                <a:gd name="T12" fmla="*/ 36 w 65"/>
                <a:gd name="T13" fmla="*/ 28 h 56"/>
                <a:gd name="T14" fmla="*/ 34 w 65"/>
                <a:gd name="T15" fmla="*/ 27 h 56"/>
                <a:gd name="T16" fmla="*/ 31 w 65"/>
                <a:gd name="T17" fmla="*/ 25 h 56"/>
                <a:gd name="T18" fmla="*/ 28 w 65"/>
                <a:gd name="T19" fmla="*/ 25 h 56"/>
                <a:gd name="T20" fmla="*/ 24 w 65"/>
                <a:gd name="T21" fmla="*/ 27 h 56"/>
                <a:gd name="T22" fmla="*/ 22 w 65"/>
                <a:gd name="T23" fmla="*/ 28 h 56"/>
                <a:gd name="T24" fmla="*/ 20 w 65"/>
                <a:gd name="T25" fmla="*/ 32 h 56"/>
                <a:gd name="T26" fmla="*/ 20 w 65"/>
                <a:gd name="T27" fmla="*/ 34 h 56"/>
                <a:gd name="T28" fmla="*/ 20 w 65"/>
                <a:gd name="T29" fmla="*/ 38 h 56"/>
                <a:gd name="T30" fmla="*/ 22 w 65"/>
                <a:gd name="T31" fmla="*/ 41 h 56"/>
                <a:gd name="T32" fmla="*/ 25 w 65"/>
                <a:gd name="T33" fmla="*/ 43 h 56"/>
                <a:gd name="T34" fmla="*/ 27 w 65"/>
                <a:gd name="T35" fmla="*/ 44 h 56"/>
                <a:gd name="T36" fmla="*/ 30 w 65"/>
                <a:gd name="T37" fmla="*/ 42 h 56"/>
                <a:gd name="T38" fmla="*/ 33 w 65"/>
                <a:gd name="T39" fmla="*/ 43 h 56"/>
                <a:gd name="T40" fmla="*/ 34 w 65"/>
                <a:gd name="T41" fmla="*/ 40 h 56"/>
                <a:gd name="T42" fmla="*/ 38 w 65"/>
                <a:gd name="T43" fmla="*/ 39 h 56"/>
                <a:gd name="T44" fmla="*/ 36 w 65"/>
                <a:gd name="T45" fmla="*/ 36 h 56"/>
                <a:gd name="T46" fmla="*/ 32 w 65"/>
                <a:gd name="T47" fmla="*/ 38 h 56"/>
                <a:gd name="T48" fmla="*/ 25 w 65"/>
                <a:gd name="T49" fmla="*/ 35 h 56"/>
                <a:gd name="T50" fmla="*/ 32 w 65"/>
                <a:gd name="T51" fmla="*/ 32 h 56"/>
                <a:gd name="T52" fmla="*/ 29 w 65"/>
                <a:gd name="T53" fmla="*/ 33 h 56"/>
                <a:gd name="T54" fmla="*/ 27 w 65"/>
                <a:gd name="T55" fmla="*/ 35 h 56"/>
                <a:gd name="T56" fmla="*/ 45 w 65"/>
                <a:gd name="T57" fmla="*/ 27 h 56"/>
                <a:gd name="T58" fmla="*/ 46 w 65"/>
                <a:gd name="T59" fmla="*/ 26 h 56"/>
                <a:gd name="T60" fmla="*/ 45 w 65"/>
                <a:gd name="T61" fmla="*/ 25 h 56"/>
                <a:gd name="T62" fmla="*/ 42 w 65"/>
                <a:gd name="T63" fmla="*/ 23 h 56"/>
                <a:gd name="T64" fmla="*/ 40 w 65"/>
                <a:gd name="T65" fmla="*/ 23 h 56"/>
                <a:gd name="T66" fmla="*/ 37 w 65"/>
                <a:gd name="T67" fmla="*/ 25 h 56"/>
                <a:gd name="T68" fmla="*/ 36 w 65"/>
                <a:gd name="T69" fmla="*/ 26 h 56"/>
                <a:gd name="T70" fmla="*/ 38 w 65"/>
                <a:gd name="T71" fmla="*/ 27 h 56"/>
                <a:gd name="T72" fmla="*/ 36 w 65"/>
                <a:gd name="T73" fmla="*/ 29 h 56"/>
                <a:gd name="T74" fmla="*/ 37 w 65"/>
                <a:gd name="T75" fmla="*/ 31 h 56"/>
                <a:gd name="T76" fmla="*/ 39 w 65"/>
                <a:gd name="T77" fmla="*/ 31 h 56"/>
                <a:gd name="T78" fmla="*/ 41 w 65"/>
                <a:gd name="T79" fmla="*/ 33 h 56"/>
                <a:gd name="T80" fmla="*/ 42 w 65"/>
                <a:gd name="T81" fmla="*/ 31 h 56"/>
                <a:gd name="T82" fmla="*/ 45 w 65"/>
                <a:gd name="T83" fmla="*/ 31 h 56"/>
                <a:gd name="T84" fmla="*/ 46 w 65"/>
                <a:gd name="T85" fmla="*/ 30 h 56"/>
                <a:gd name="T86" fmla="*/ 43 w 65"/>
                <a:gd name="T87" fmla="*/ 28 h 56"/>
                <a:gd name="T88" fmla="*/ 41 w 65"/>
                <a:gd name="T89"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 h="56">
                  <a:moveTo>
                    <a:pt x="3" y="14"/>
                  </a:moveTo>
                  <a:cubicBezTo>
                    <a:pt x="3" y="53"/>
                    <a:pt x="3" y="53"/>
                    <a:pt x="3" y="53"/>
                  </a:cubicBezTo>
                  <a:cubicBezTo>
                    <a:pt x="62" y="53"/>
                    <a:pt x="62" y="53"/>
                    <a:pt x="62" y="53"/>
                  </a:cubicBezTo>
                  <a:cubicBezTo>
                    <a:pt x="62" y="14"/>
                    <a:pt x="62" y="14"/>
                    <a:pt x="62" y="14"/>
                  </a:cubicBezTo>
                  <a:cubicBezTo>
                    <a:pt x="3" y="14"/>
                    <a:pt x="3" y="14"/>
                    <a:pt x="3" y="14"/>
                  </a:cubicBezTo>
                  <a:close/>
                  <a:moveTo>
                    <a:pt x="0" y="10"/>
                  </a:moveTo>
                  <a:cubicBezTo>
                    <a:pt x="65" y="10"/>
                    <a:pt x="65" y="10"/>
                    <a:pt x="65" y="10"/>
                  </a:cubicBezTo>
                  <a:cubicBezTo>
                    <a:pt x="65" y="56"/>
                    <a:pt x="65" y="56"/>
                    <a:pt x="65" y="56"/>
                  </a:cubicBezTo>
                  <a:cubicBezTo>
                    <a:pt x="0" y="56"/>
                    <a:pt x="0" y="56"/>
                    <a:pt x="0" y="56"/>
                  </a:cubicBezTo>
                  <a:cubicBezTo>
                    <a:pt x="0" y="10"/>
                    <a:pt x="0" y="10"/>
                    <a:pt x="0" y="10"/>
                  </a:cubicBezTo>
                  <a:close/>
                  <a:moveTo>
                    <a:pt x="0" y="0"/>
                  </a:moveTo>
                  <a:cubicBezTo>
                    <a:pt x="65" y="0"/>
                    <a:pt x="65" y="0"/>
                    <a:pt x="65" y="0"/>
                  </a:cubicBezTo>
                  <a:cubicBezTo>
                    <a:pt x="65" y="7"/>
                    <a:pt x="65" y="7"/>
                    <a:pt x="65" y="7"/>
                  </a:cubicBezTo>
                  <a:cubicBezTo>
                    <a:pt x="0" y="7"/>
                    <a:pt x="0" y="7"/>
                    <a:pt x="0" y="7"/>
                  </a:cubicBezTo>
                  <a:cubicBezTo>
                    <a:pt x="0" y="0"/>
                    <a:pt x="0" y="0"/>
                    <a:pt x="0" y="0"/>
                  </a:cubicBezTo>
                  <a:close/>
                  <a:moveTo>
                    <a:pt x="39" y="34"/>
                  </a:moveTo>
                  <a:cubicBezTo>
                    <a:pt x="39" y="32"/>
                    <a:pt x="39" y="32"/>
                    <a:pt x="39" y="32"/>
                  </a:cubicBezTo>
                  <a:cubicBezTo>
                    <a:pt x="38" y="32"/>
                    <a:pt x="38" y="32"/>
                    <a:pt x="38" y="32"/>
                  </a:cubicBezTo>
                  <a:cubicBezTo>
                    <a:pt x="35" y="32"/>
                    <a:pt x="35" y="32"/>
                    <a:pt x="35" y="32"/>
                  </a:cubicBezTo>
                  <a:cubicBezTo>
                    <a:pt x="35" y="31"/>
                    <a:pt x="35" y="31"/>
                    <a:pt x="35" y="31"/>
                  </a:cubicBezTo>
                  <a:cubicBezTo>
                    <a:pt x="36" y="28"/>
                    <a:pt x="36" y="28"/>
                    <a:pt x="36" y="28"/>
                  </a:cubicBezTo>
                  <a:cubicBezTo>
                    <a:pt x="36" y="28"/>
                    <a:pt x="36" y="28"/>
                    <a:pt x="36" y="28"/>
                  </a:cubicBezTo>
                  <a:cubicBezTo>
                    <a:pt x="35" y="27"/>
                    <a:pt x="35" y="27"/>
                    <a:pt x="35" y="27"/>
                  </a:cubicBezTo>
                  <a:cubicBezTo>
                    <a:pt x="34" y="27"/>
                    <a:pt x="34" y="27"/>
                    <a:pt x="34" y="27"/>
                  </a:cubicBezTo>
                  <a:cubicBezTo>
                    <a:pt x="32" y="28"/>
                    <a:pt x="32" y="28"/>
                    <a:pt x="32" y="28"/>
                  </a:cubicBezTo>
                  <a:cubicBezTo>
                    <a:pt x="31" y="28"/>
                    <a:pt x="31" y="28"/>
                    <a:pt x="31" y="28"/>
                  </a:cubicBezTo>
                  <a:cubicBezTo>
                    <a:pt x="31" y="25"/>
                    <a:pt x="31" y="25"/>
                    <a:pt x="31" y="25"/>
                  </a:cubicBezTo>
                  <a:cubicBezTo>
                    <a:pt x="30" y="25"/>
                    <a:pt x="30" y="25"/>
                    <a:pt x="30" y="25"/>
                  </a:cubicBezTo>
                  <a:cubicBezTo>
                    <a:pt x="28" y="25"/>
                    <a:pt x="28" y="25"/>
                    <a:pt x="28" y="25"/>
                  </a:cubicBezTo>
                  <a:cubicBezTo>
                    <a:pt x="28" y="25"/>
                    <a:pt x="28" y="25"/>
                    <a:pt x="28" y="25"/>
                  </a:cubicBezTo>
                  <a:cubicBezTo>
                    <a:pt x="27" y="28"/>
                    <a:pt x="27" y="28"/>
                    <a:pt x="27" y="28"/>
                  </a:cubicBezTo>
                  <a:cubicBezTo>
                    <a:pt x="26" y="28"/>
                    <a:pt x="26" y="28"/>
                    <a:pt x="26" y="28"/>
                  </a:cubicBezTo>
                  <a:cubicBezTo>
                    <a:pt x="24" y="27"/>
                    <a:pt x="24" y="27"/>
                    <a:pt x="24" y="27"/>
                  </a:cubicBezTo>
                  <a:cubicBezTo>
                    <a:pt x="24" y="27"/>
                    <a:pt x="24" y="27"/>
                    <a:pt x="24" y="27"/>
                  </a:cubicBezTo>
                  <a:cubicBezTo>
                    <a:pt x="22" y="28"/>
                    <a:pt x="22" y="28"/>
                    <a:pt x="22" y="28"/>
                  </a:cubicBezTo>
                  <a:cubicBezTo>
                    <a:pt x="22" y="28"/>
                    <a:pt x="22" y="28"/>
                    <a:pt x="22" y="28"/>
                  </a:cubicBezTo>
                  <a:cubicBezTo>
                    <a:pt x="23" y="31"/>
                    <a:pt x="23" y="31"/>
                    <a:pt x="23" y="31"/>
                  </a:cubicBezTo>
                  <a:cubicBezTo>
                    <a:pt x="23" y="32"/>
                    <a:pt x="23" y="32"/>
                    <a:pt x="23" y="32"/>
                  </a:cubicBezTo>
                  <a:cubicBezTo>
                    <a:pt x="20" y="32"/>
                    <a:pt x="20" y="32"/>
                    <a:pt x="20" y="32"/>
                  </a:cubicBezTo>
                  <a:cubicBezTo>
                    <a:pt x="20" y="32"/>
                    <a:pt x="20" y="32"/>
                    <a:pt x="20" y="32"/>
                  </a:cubicBezTo>
                  <a:cubicBezTo>
                    <a:pt x="19" y="34"/>
                    <a:pt x="19" y="34"/>
                    <a:pt x="19" y="34"/>
                  </a:cubicBezTo>
                  <a:cubicBezTo>
                    <a:pt x="20" y="34"/>
                    <a:pt x="20" y="34"/>
                    <a:pt x="20" y="34"/>
                  </a:cubicBezTo>
                  <a:cubicBezTo>
                    <a:pt x="22" y="36"/>
                    <a:pt x="22" y="36"/>
                    <a:pt x="22" y="36"/>
                  </a:cubicBezTo>
                  <a:cubicBezTo>
                    <a:pt x="22" y="36"/>
                    <a:pt x="22" y="36"/>
                    <a:pt x="22" y="36"/>
                  </a:cubicBezTo>
                  <a:cubicBezTo>
                    <a:pt x="20" y="38"/>
                    <a:pt x="20" y="38"/>
                    <a:pt x="20" y="38"/>
                  </a:cubicBezTo>
                  <a:cubicBezTo>
                    <a:pt x="20" y="39"/>
                    <a:pt x="20" y="39"/>
                    <a:pt x="20" y="39"/>
                  </a:cubicBezTo>
                  <a:cubicBezTo>
                    <a:pt x="21" y="40"/>
                    <a:pt x="21" y="40"/>
                    <a:pt x="21" y="40"/>
                  </a:cubicBezTo>
                  <a:cubicBezTo>
                    <a:pt x="22" y="41"/>
                    <a:pt x="22" y="41"/>
                    <a:pt x="22" y="41"/>
                  </a:cubicBezTo>
                  <a:cubicBezTo>
                    <a:pt x="24" y="40"/>
                    <a:pt x="24" y="40"/>
                    <a:pt x="24" y="40"/>
                  </a:cubicBezTo>
                  <a:cubicBezTo>
                    <a:pt x="25" y="40"/>
                    <a:pt x="25" y="40"/>
                    <a:pt x="25" y="40"/>
                  </a:cubicBezTo>
                  <a:cubicBezTo>
                    <a:pt x="25" y="43"/>
                    <a:pt x="25" y="43"/>
                    <a:pt x="25" y="43"/>
                  </a:cubicBezTo>
                  <a:cubicBezTo>
                    <a:pt x="25" y="43"/>
                    <a:pt x="25" y="43"/>
                    <a:pt x="25" y="43"/>
                  </a:cubicBezTo>
                  <a:cubicBezTo>
                    <a:pt x="27" y="44"/>
                    <a:pt x="27" y="44"/>
                    <a:pt x="27" y="44"/>
                  </a:cubicBezTo>
                  <a:cubicBezTo>
                    <a:pt x="27" y="44"/>
                    <a:pt x="27" y="44"/>
                    <a:pt x="27" y="44"/>
                  </a:cubicBezTo>
                  <a:cubicBezTo>
                    <a:pt x="29" y="42"/>
                    <a:pt x="29" y="42"/>
                    <a:pt x="29" y="42"/>
                  </a:cubicBezTo>
                  <a:cubicBezTo>
                    <a:pt x="29" y="42"/>
                    <a:pt x="29" y="42"/>
                    <a:pt x="29" y="42"/>
                  </a:cubicBezTo>
                  <a:cubicBezTo>
                    <a:pt x="30" y="42"/>
                    <a:pt x="30" y="42"/>
                    <a:pt x="30" y="42"/>
                  </a:cubicBezTo>
                  <a:cubicBezTo>
                    <a:pt x="31" y="44"/>
                    <a:pt x="31" y="44"/>
                    <a:pt x="31" y="44"/>
                  </a:cubicBezTo>
                  <a:cubicBezTo>
                    <a:pt x="32" y="44"/>
                    <a:pt x="32" y="44"/>
                    <a:pt x="32" y="44"/>
                  </a:cubicBezTo>
                  <a:cubicBezTo>
                    <a:pt x="33" y="43"/>
                    <a:pt x="33" y="43"/>
                    <a:pt x="33" y="43"/>
                  </a:cubicBezTo>
                  <a:cubicBezTo>
                    <a:pt x="34" y="43"/>
                    <a:pt x="34" y="43"/>
                    <a:pt x="34" y="43"/>
                  </a:cubicBezTo>
                  <a:cubicBezTo>
                    <a:pt x="33" y="40"/>
                    <a:pt x="33" y="40"/>
                    <a:pt x="33" y="40"/>
                  </a:cubicBezTo>
                  <a:cubicBezTo>
                    <a:pt x="34" y="40"/>
                    <a:pt x="34" y="40"/>
                    <a:pt x="34" y="40"/>
                  </a:cubicBezTo>
                  <a:cubicBezTo>
                    <a:pt x="37" y="41"/>
                    <a:pt x="37" y="41"/>
                    <a:pt x="37" y="41"/>
                  </a:cubicBezTo>
                  <a:cubicBezTo>
                    <a:pt x="37" y="40"/>
                    <a:pt x="37" y="40"/>
                    <a:pt x="37" y="40"/>
                  </a:cubicBezTo>
                  <a:cubicBezTo>
                    <a:pt x="38" y="39"/>
                    <a:pt x="38" y="39"/>
                    <a:pt x="38" y="39"/>
                  </a:cubicBezTo>
                  <a:cubicBezTo>
                    <a:pt x="38" y="38"/>
                    <a:pt x="38" y="38"/>
                    <a:pt x="38" y="38"/>
                  </a:cubicBezTo>
                  <a:cubicBezTo>
                    <a:pt x="36" y="36"/>
                    <a:pt x="36" y="36"/>
                    <a:pt x="36" y="36"/>
                  </a:cubicBezTo>
                  <a:cubicBezTo>
                    <a:pt x="36" y="36"/>
                    <a:pt x="36" y="36"/>
                    <a:pt x="36" y="36"/>
                  </a:cubicBezTo>
                  <a:cubicBezTo>
                    <a:pt x="39" y="34"/>
                    <a:pt x="39" y="34"/>
                    <a:pt x="39" y="34"/>
                  </a:cubicBezTo>
                  <a:close/>
                  <a:moveTo>
                    <a:pt x="33" y="35"/>
                  </a:moveTo>
                  <a:cubicBezTo>
                    <a:pt x="33" y="36"/>
                    <a:pt x="33" y="37"/>
                    <a:pt x="32" y="38"/>
                  </a:cubicBezTo>
                  <a:cubicBezTo>
                    <a:pt x="31" y="38"/>
                    <a:pt x="30" y="39"/>
                    <a:pt x="29" y="39"/>
                  </a:cubicBezTo>
                  <a:cubicBezTo>
                    <a:pt x="28" y="39"/>
                    <a:pt x="27" y="38"/>
                    <a:pt x="26" y="38"/>
                  </a:cubicBezTo>
                  <a:cubicBezTo>
                    <a:pt x="26" y="37"/>
                    <a:pt x="25" y="36"/>
                    <a:pt x="25" y="35"/>
                  </a:cubicBezTo>
                  <a:cubicBezTo>
                    <a:pt x="25" y="34"/>
                    <a:pt x="26" y="33"/>
                    <a:pt x="26" y="32"/>
                  </a:cubicBezTo>
                  <a:cubicBezTo>
                    <a:pt x="27" y="31"/>
                    <a:pt x="28" y="31"/>
                    <a:pt x="29" y="31"/>
                  </a:cubicBezTo>
                  <a:cubicBezTo>
                    <a:pt x="30" y="31"/>
                    <a:pt x="31" y="31"/>
                    <a:pt x="32" y="32"/>
                  </a:cubicBezTo>
                  <a:cubicBezTo>
                    <a:pt x="33" y="33"/>
                    <a:pt x="33" y="34"/>
                    <a:pt x="33" y="35"/>
                  </a:cubicBezTo>
                  <a:close/>
                  <a:moveTo>
                    <a:pt x="27" y="35"/>
                  </a:moveTo>
                  <a:cubicBezTo>
                    <a:pt x="27" y="34"/>
                    <a:pt x="28" y="33"/>
                    <a:pt x="29" y="33"/>
                  </a:cubicBezTo>
                  <a:cubicBezTo>
                    <a:pt x="30" y="33"/>
                    <a:pt x="31" y="34"/>
                    <a:pt x="31" y="35"/>
                  </a:cubicBezTo>
                  <a:cubicBezTo>
                    <a:pt x="31" y="36"/>
                    <a:pt x="30" y="36"/>
                    <a:pt x="29" y="36"/>
                  </a:cubicBezTo>
                  <a:cubicBezTo>
                    <a:pt x="28" y="36"/>
                    <a:pt x="27" y="36"/>
                    <a:pt x="27" y="35"/>
                  </a:cubicBezTo>
                  <a:close/>
                  <a:moveTo>
                    <a:pt x="45" y="28"/>
                  </a:moveTo>
                  <a:cubicBezTo>
                    <a:pt x="45" y="28"/>
                    <a:pt x="45" y="28"/>
                    <a:pt x="45" y="28"/>
                  </a:cubicBezTo>
                  <a:cubicBezTo>
                    <a:pt x="45" y="27"/>
                    <a:pt x="45" y="27"/>
                    <a:pt x="45" y="27"/>
                  </a:cubicBezTo>
                  <a:cubicBezTo>
                    <a:pt x="46" y="26"/>
                    <a:pt x="46" y="26"/>
                    <a:pt x="46" y="26"/>
                  </a:cubicBezTo>
                  <a:cubicBezTo>
                    <a:pt x="46" y="26"/>
                    <a:pt x="46" y="26"/>
                    <a:pt x="46" y="26"/>
                  </a:cubicBezTo>
                  <a:cubicBezTo>
                    <a:pt x="46" y="26"/>
                    <a:pt x="46" y="26"/>
                    <a:pt x="46" y="26"/>
                  </a:cubicBezTo>
                  <a:cubicBezTo>
                    <a:pt x="46" y="25"/>
                    <a:pt x="46" y="25"/>
                    <a:pt x="46" y="25"/>
                  </a:cubicBezTo>
                  <a:cubicBezTo>
                    <a:pt x="45" y="25"/>
                    <a:pt x="45" y="25"/>
                    <a:pt x="45" y="25"/>
                  </a:cubicBezTo>
                  <a:cubicBezTo>
                    <a:pt x="45" y="25"/>
                    <a:pt x="45" y="25"/>
                    <a:pt x="45" y="25"/>
                  </a:cubicBezTo>
                  <a:cubicBezTo>
                    <a:pt x="44" y="25"/>
                    <a:pt x="44" y="25"/>
                    <a:pt x="44" y="25"/>
                  </a:cubicBezTo>
                  <a:cubicBezTo>
                    <a:pt x="43" y="25"/>
                    <a:pt x="43" y="24"/>
                    <a:pt x="42" y="24"/>
                  </a:cubicBezTo>
                  <a:cubicBezTo>
                    <a:pt x="42" y="23"/>
                    <a:pt x="42" y="23"/>
                    <a:pt x="42" y="23"/>
                  </a:cubicBezTo>
                  <a:cubicBezTo>
                    <a:pt x="42" y="22"/>
                    <a:pt x="42" y="22"/>
                    <a:pt x="42" y="22"/>
                  </a:cubicBezTo>
                  <a:cubicBezTo>
                    <a:pt x="41" y="22"/>
                    <a:pt x="41" y="22"/>
                    <a:pt x="41" y="22"/>
                  </a:cubicBezTo>
                  <a:cubicBezTo>
                    <a:pt x="40" y="23"/>
                    <a:pt x="40" y="23"/>
                    <a:pt x="40" y="23"/>
                  </a:cubicBezTo>
                  <a:cubicBezTo>
                    <a:pt x="40" y="24"/>
                    <a:pt x="40" y="24"/>
                    <a:pt x="40" y="24"/>
                  </a:cubicBezTo>
                  <a:cubicBezTo>
                    <a:pt x="39" y="24"/>
                    <a:pt x="39" y="25"/>
                    <a:pt x="39" y="25"/>
                  </a:cubicBezTo>
                  <a:cubicBezTo>
                    <a:pt x="37" y="25"/>
                    <a:pt x="37" y="25"/>
                    <a:pt x="37" y="25"/>
                  </a:cubicBezTo>
                  <a:cubicBezTo>
                    <a:pt x="37" y="25"/>
                    <a:pt x="37" y="25"/>
                    <a:pt x="37" y="25"/>
                  </a:cubicBezTo>
                  <a:cubicBezTo>
                    <a:pt x="37" y="25"/>
                    <a:pt x="37" y="25"/>
                    <a:pt x="37" y="25"/>
                  </a:cubicBezTo>
                  <a:cubicBezTo>
                    <a:pt x="36" y="26"/>
                    <a:pt x="36" y="26"/>
                    <a:pt x="36" y="26"/>
                  </a:cubicBezTo>
                  <a:cubicBezTo>
                    <a:pt x="36" y="26"/>
                    <a:pt x="36" y="26"/>
                    <a:pt x="36" y="26"/>
                  </a:cubicBezTo>
                  <a:cubicBezTo>
                    <a:pt x="36" y="26"/>
                    <a:pt x="36" y="26"/>
                    <a:pt x="36" y="26"/>
                  </a:cubicBezTo>
                  <a:cubicBezTo>
                    <a:pt x="38" y="27"/>
                    <a:pt x="38" y="27"/>
                    <a:pt x="38" y="27"/>
                  </a:cubicBezTo>
                  <a:cubicBezTo>
                    <a:pt x="37" y="28"/>
                    <a:pt x="37" y="28"/>
                    <a:pt x="37" y="28"/>
                  </a:cubicBezTo>
                  <a:cubicBezTo>
                    <a:pt x="38" y="28"/>
                    <a:pt x="38" y="28"/>
                    <a:pt x="38" y="28"/>
                  </a:cubicBezTo>
                  <a:cubicBezTo>
                    <a:pt x="36" y="29"/>
                    <a:pt x="36" y="29"/>
                    <a:pt x="36" y="29"/>
                  </a:cubicBezTo>
                  <a:cubicBezTo>
                    <a:pt x="36" y="30"/>
                    <a:pt x="36" y="30"/>
                    <a:pt x="36" y="30"/>
                  </a:cubicBezTo>
                  <a:cubicBezTo>
                    <a:pt x="36" y="30"/>
                    <a:pt x="36" y="30"/>
                    <a:pt x="36" y="30"/>
                  </a:cubicBezTo>
                  <a:cubicBezTo>
                    <a:pt x="37" y="31"/>
                    <a:pt x="37" y="31"/>
                    <a:pt x="37" y="31"/>
                  </a:cubicBezTo>
                  <a:cubicBezTo>
                    <a:pt x="37" y="31"/>
                    <a:pt x="37" y="31"/>
                    <a:pt x="37" y="31"/>
                  </a:cubicBezTo>
                  <a:cubicBezTo>
                    <a:pt x="37" y="31"/>
                    <a:pt x="37" y="31"/>
                    <a:pt x="37" y="31"/>
                  </a:cubicBezTo>
                  <a:cubicBezTo>
                    <a:pt x="39" y="31"/>
                    <a:pt x="39" y="31"/>
                    <a:pt x="39" y="31"/>
                  </a:cubicBezTo>
                  <a:cubicBezTo>
                    <a:pt x="39" y="31"/>
                    <a:pt x="39" y="31"/>
                    <a:pt x="40" y="31"/>
                  </a:cubicBezTo>
                  <a:cubicBezTo>
                    <a:pt x="40" y="33"/>
                    <a:pt x="40" y="33"/>
                    <a:pt x="40" y="33"/>
                  </a:cubicBezTo>
                  <a:cubicBezTo>
                    <a:pt x="41" y="33"/>
                    <a:pt x="41" y="33"/>
                    <a:pt x="41" y="33"/>
                  </a:cubicBezTo>
                  <a:cubicBezTo>
                    <a:pt x="42" y="33"/>
                    <a:pt x="42" y="33"/>
                    <a:pt x="42" y="33"/>
                  </a:cubicBezTo>
                  <a:cubicBezTo>
                    <a:pt x="42" y="33"/>
                    <a:pt x="42" y="33"/>
                    <a:pt x="42" y="33"/>
                  </a:cubicBezTo>
                  <a:cubicBezTo>
                    <a:pt x="42" y="31"/>
                    <a:pt x="42" y="31"/>
                    <a:pt x="42" y="31"/>
                  </a:cubicBezTo>
                  <a:cubicBezTo>
                    <a:pt x="43" y="31"/>
                    <a:pt x="43" y="31"/>
                    <a:pt x="44" y="31"/>
                  </a:cubicBezTo>
                  <a:cubicBezTo>
                    <a:pt x="45" y="31"/>
                    <a:pt x="45" y="31"/>
                    <a:pt x="45" y="31"/>
                  </a:cubicBezTo>
                  <a:cubicBezTo>
                    <a:pt x="45" y="31"/>
                    <a:pt x="45" y="31"/>
                    <a:pt x="45" y="31"/>
                  </a:cubicBezTo>
                  <a:cubicBezTo>
                    <a:pt x="46" y="31"/>
                    <a:pt x="46" y="31"/>
                    <a:pt x="46" y="31"/>
                  </a:cubicBezTo>
                  <a:cubicBezTo>
                    <a:pt x="46" y="30"/>
                    <a:pt x="46" y="30"/>
                    <a:pt x="46" y="30"/>
                  </a:cubicBezTo>
                  <a:cubicBezTo>
                    <a:pt x="46" y="30"/>
                    <a:pt x="46" y="30"/>
                    <a:pt x="46" y="30"/>
                  </a:cubicBezTo>
                  <a:cubicBezTo>
                    <a:pt x="46" y="29"/>
                    <a:pt x="46" y="29"/>
                    <a:pt x="46" y="29"/>
                  </a:cubicBezTo>
                  <a:cubicBezTo>
                    <a:pt x="45" y="28"/>
                    <a:pt x="45" y="28"/>
                    <a:pt x="45" y="28"/>
                  </a:cubicBezTo>
                  <a:close/>
                  <a:moveTo>
                    <a:pt x="43" y="28"/>
                  </a:moveTo>
                  <a:cubicBezTo>
                    <a:pt x="43" y="29"/>
                    <a:pt x="42" y="29"/>
                    <a:pt x="41" y="29"/>
                  </a:cubicBezTo>
                  <a:cubicBezTo>
                    <a:pt x="40" y="29"/>
                    <a:pt x="40" y="29"/>
                    <a:pt x="40" y="28"/>
                  </a:cubicBezTo>
                  <a:cubicBezTo>
                    <a:pt x="40" y="27"/>
                    <a:pt x="40" y="26"/>
                    <a:pt x="41" y="26"/>
                  </a:cubicBezTo>
                  <a:cubicBezTo>
                    <a:pt x="42" y="26"/>
                    <a:pt x="43" y="27"/>
                    <a:pt x="43"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26" name="Oval 53"/>
            <p:cNvSpPr>
              <a:spLocks noChangeArrowheads="1"/>
            </p:cNvSpPr>
            <p:nvPr/>
          </p:nvSpPr>
          <p:spPr bwMode="auto">
            <a:xfrm>
              <a:off x="11704638" y="4197350"/>
              <a:ext cx="660400" cy="66040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27" name="Freeform 54"/>
            <p:cNvSpPr>
              <a:spLocks noEditPoints="1"/>
            </p:cNvSpPr>
            <p:nvPr/>
          </p:nvSpPr>
          <p:spPr bwMode="auto">
            <a:xfrm>
              <a:off x="11871325" y="4387850"/>
              <a:ext cx="328613" cy="279400"/>
            </a:xfrm>
            <a:custGeom>
              <a:avLst/>
              <a:gdLst>
                <a:gd name="T0" fmla="*/ 66 w 69"/>
                <a:gd name="T1" fmla="*/ 56 h 59"/>
                <a:gd name="T2" fmla="*/ 0 w 69"/>
                <a:gd name="T3" fmla="*/ 10 h 59"/>
                <a:gd name="T4" fmla="*/ 0 w 69"/>
                <a:gd name="T5" fmla="*/ 59 h 59"/>
                <a:gd name="T6" fmla="*/ 69 w 69"/>
                <a:gd name="T7" fmla="*/ 0 h 59"/>
                <a:gd name="T8" fmla="*/ 0 w 69"/>
                <a:gd name="T9" fmla="*/ 0 h 59"/>
                <a:gd name="T10" fmla="*/ 40 w 69"/>
                <a:gd name="T11" fmla="*/ 33 h 59"/>
                <a:gd name="T12" fmla="*/ 38 w 69"/>
                <a:gd name="T13" fmla="*/ 30 h 59"/>
                <a:gd name="T14" fmla="*/ 36 w 69"/>
                <a:gd name="T15" fmla="*/ 28 h 59"/>
                <a:gd name="T16" fmla="*/ 32 w 69"/>
                <a:gd name="T17" fmla="*/ 26 h 59"/>
                <a:gd name="T18" fmla="*/ 29 w 69"/>
                <a:gd name="T19" fmla="*/ 26 h 59"/>
                <a:gd name="T20" fmla="*/ 25 w 69"/>
                <a:gd name="T21" fmla="*/ 28 h 59"/>
                <a:gd name="T22" fmla="*/ 23 w 69"/>
                <a:gd name="T23" fmla="*/ 30 h 59"/>
                <a:gd name="T24" fmla="*/ 21 w 69"/>
                <a:gd name="T25" fmla="*/ 33 h 59"/>
                <a:gd name="T26" fmla="*/ 21 w 69"/>
                <a:gd name="T27" fmla="*/ 36 h 59"/>
                <a:gd name="T28" fmla="*/ 21 w 69"/>
                <a:gd name="T29" fmla="*/ 40 h 59"/>
                <a:gd name="T30" fmla="*/ 23 w 69"/>
                <a:gd name="T31" fmla="*/ 43 h 59"/>
                <a:gd name="T32" fmla="*/ 26 w 69"/>
                <a:gd name="T33" fmla="*/ 46 h 59"/>
                <a:gd name="T34" fmla="*/ 29 w 69"/>
                <a:gd name="T35" fmla="*/ 47 h 59"/>
                <a:gd name="T36" fmla="*/ 31 w 69"/>
                <a:gd name="T37" fmla="*/ 44 h 59"/>
                <a:gd name="T38" fmla="*/ 35 w 69"/>
                <a:gd name="T39" fmla="*/ 46 h 59"/>
                <a:gd name="T40" fmla="*/ 36 w 69"/>
                <a:gd name="T41" fmla="*/ 42 h 59"/>
                <a:gd name="T42" fmla="*/ 40 w 69"/>
                <a:gd name="T43" fmla="*/ 41 h 59"/>
                <a:gd name="T44" fmla="*/ 38 w 69"/>
                <a:gd name="T45" fmla="*/ 38 h 59"/>
                <a:gd name="T46" fmla="*/ 34 w 69"/>
                <a:gd name="T47" fmla="*/ 40 h 59"/>
                <a:gd name="T48" fmla="*/ 27 w 69"/>
                <a:gd name="T49" fmla="*/ 37 h 59"/>
                <a:gd name="T50" fmla="*/ 34 w 69"/>
                <a:gd name="T51" fmla="*/ 34 h 59"/>
                <a:gd name="T52" fmla="*/ 31 w 69"/>
                <a:gd name="T53" fmla="*/ 35 h 59"/>
                <a:gd name="T54" fmla="*/ 29 w 69"/>
                <a:gd name="T55" fmla="*/ 37 h 59"/>
                <a:gd name="T56" fmla="*/ 48 w 69"/>
                <a:gd name="T57" fmla="*/ 28 h 59"/>
                <a:gd name="T58" fmla="*/ 49 w 69"/>
                <a:gd name="T59" fmla="*/ 27 h 59"/>
                <a:gd name="T60" fmla="*/ 48 w 69"/>
                <a:gd name="T61" fmla="*/ 26 h 59"/>
                <a:gd name="T62" fmla="*/ 45 w 69"/>
                <a:gd name="T63" fmla="*/ 24 h 59"/>
                <a:gd name="T64" fmla="*/ 43 w 69"/>
                <a:gd name="T65" fmla="*/ 24 h 59"/>
                <a:gd name="T66" fmla="*/ 39 w 69"/>
                <a:gd name="T67" fmla="*/ 26 h 59"/>
                <a:gd name="T68" fmla="*/ 38 w 69"/>
                <a:gd name="T69" fmla="*/ 27 h 59"/>
                <a:gd name="T70" fmla="*/ 40 w 69"/>
                <a:gd name="T71" fmla="*/ 28 h 59"/>
                <a:gd name="T72" fmla="*/ 38 w 69"/>
                <a:gd name="T73" fmla="*/ 31 h 59"/>
                <a:gd name="T74" fmla="*/ 39 w 69"/>
                <a:gd name="T75" fmla="*/ 32 h 59"/>
                <a:gd name="T76" fmla="*/ 41 w 69"/>
                <a:gd name="T77" fmla="*/ 32 h 59"/>
                <a:gd name="T78" fmla="*/ 43 w 69"/>
                <a:gd name="T79" fmla="*/ 35 h 59"/>
                <a:gd name="T80" fmla="*/ 45 w 69"/>
                <a:gd name="T81" fmla="*/ 33 h 59"/>
                <a:gd name="T82" fmla="*/ 48 w 69"/>
                <a:gd name="T83" fmla="*/ 33 h 59"/>
                <a:gd name="T84" fmla="*/ 49 w 69"/>
                <a:gd name="T85" fmla="*/ 31 h 59"/>
                <a:gd name="T86" fmla="*/ 45 w 69"/>
                <a:gd name="T87" fmla="*/ 29 h 59"/>
                <a:gd name="T88" fmla="*/ 44 w 69"/>
                <a:gd name="T89"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59">
                  <a:moveTo>
                    <a:pt x="3" y="14"/>
                  </a:moveTo>
                  <a:cubicBezTo>
                    <a:pt x="3" y="56"/>
                    <a:pt x="3" y="56"/>
                    <a:pt x="3" y="56"/>
                  </a:cubicBezTo>
                  <a:cubicBezTo>
                    <a:pt x="66" y="56"/>
                    <a:pt x="66" y="56"/>
                    <a:pt x="66" y="56"/>
                  </a:cubicBezTo>
                  <a:cubicBezTo>
                    <a:pt x="66" y="14"/>
                    <a:pt x="66" y="14"/>
                    <a:pt x="66" y="14"/>
                  </a:cubicBezTo>
                  <a:cubicBezTo>
                    <a:pt x="3" y="14"/>
                    <a:pt x="3" y="14"/>
                    <a:pt x="3" y="14"/>
                  </a:cubicBezTo>
                  <a:close/>
                  <a:moveTo>
                    <a:pt x="0" y="10"/>
                  </a:moveTo>
                  <a:cubicBezTo>
                    <a:pt x="69" y="10"/>
                    <a:pt x="69" y="10"/>
                    <a:pt x="69" y="10"/>
                  </a:cubicBezTo>
                  <a:cubicBezTo>
                    <a:pt x="69" y="59"/>
                    <a:pt x="69" y="59"/>
                    <a:pt x="69" y="59"/>
                  </a:cubicBezTo>
                  <a:cubicBezTo>
                    <a:pt x="0" y="59"/>
                    <a:pt x="0" y="59"/>
                    <a:pt x="0" y="59"/>
                  </a:cubicBezTo>
                  <a:cubicBezTo>
                    <a:pt x="0" y="10"/>
                    <a:pt x="0" y="10"/>
                    <a:pt x="0" y="10"/>
                  </a:cubicBezTo>
                  <a:close/>
                  <a:moveTo>
                    <a:pt x="0" y="0"/>
                  </a:moveTo>
                  <a:cubicBezTo>
                    <a:pt x="69" y="0"/>
                    <a:pt x="69" y="0"/>
                    <a:pt x="69" y="0"/>
                  </a:cubicBezTo>
                  <a:cubicBezTo>
                    <a:pt x="69" y="7"/>
                    <a:pt x="69" y="7"/>
                    <a:pt x="69" y="7"/>
                  </a:cubicBezTo>
                  <a:cubicBezTo>
                    <a:pt x="0" y="7"/>
                    <a:pt x="0" y="7"/>
                    <a:pt x="0" y="7"/>
                  </a:cubicBezTo>
                  <a:cubicBezTo>
                    <a:pt x="0" y="0"/>
                    <a:pt x="0" y="0"/>
                    <a:pt x="0" y="0"/>
                  </a:cubicBezTo>
                  <a:close/>
                  <a:moveTo>
                    <a:pt x="41" y="36"/>
                  </a:moveTo>
                  <a:cubicBezTo>
                    <a:pt x="41" y="34"/>
                    <a:pt x="41" y="34"/>
                    <a:pt x="41" y="34"/>
                  </a:cubicBezTo>
                  <a:cubicBezTo>
                    <a:pt x="41" y="34"/>
                    <a:pt x="41" y="33"/>
                    <a:pt x="40" y="33"/>
                  </a:cubicBezTo>
                  <a:cubicBezTo>
                    <a:pt x="37" y="33"/>
                    <a:pt x="37" y="33"/>
                    <a:pt x="37" y="33"/>
                  </a:cubicBezTo>
                  <a:cubicBezTo>
                    <a:pt x="37" y="33"/>
                    <a:pt x="37" y="33"/>
                    <a:pt x="37" y="33"/>
                  </a:cubicBezTo>
                  <a:cubicBezTo>
                    <a:pt x="38" y="30"/>
                    <a:pt x="38" y="30"/>
                    <a:pt x="38" y="30"/>
                  </a:cubicBezTo>
                  <a:cubicBezTo>
                    <a:pt x="38" y="29"/>
                    <a:pt x="38" y="29"/>
                    <a:pt x="38" y="29"/>
                  </a:cubicBezTo>
                  <a:cubicBezTo>
                    <a:pt x="37" y="28"/>
                    <a:pt x="37" y="28"/>
                    <a:pt x="37" y="28"/>
                  </a:cubicBezTo>
                  <a:cubicBezTo>
                    <a:pt x="36" y="28"/>
                    <a:pt x="36" y="28"/>
                    <a:pt x="36" y="28"/>
                  </a:cubicBezTo>
                  <a:cubicBezTo>
                    <a:pt x="34" y="30"/>
                    <a:pt x="34" y="30"/>
                    <a:pt x="34" y="30"/>
                  </a:cubicBezTo>
                  <a:cubicBezTo>
                    <a:pt x="33" y="30"/>
                    <a:pt x="33" y="30"/>
                    <a:pt x="33" y="30"/>
                  </a:cubicBezTo>
                  <a:cubicBezTo>
                    <a:pt x="32" y="26"/>
                    <a:pt x="32" y="26"/>
                    <a:pt x="32" y="26"/>
                  </a:cubicBezTo>
                  <a:cubicBezTo>
                    <a:pt x="32" y="26"/>
                    <a:pt x="32" y="26"/>
                    <a:pt x="32" y="26"/>
                  </a:cubicBezTo>
                  <a:cubicBezTo>
                    <a:pt x="30" y="26"/>
                    <a:pt x="30" y="26"/>
                    <a:pt x="30" y="26"/>
                  </a:cubicBezTo>
                  <a:cubicBezTo>
                    <a:pt x="29" y="26"/>
                    <a:pt x="29" y="26"/>
                    <a:pt x="29" y="26"/>
                  </a:cubicBezTo>
                  <a:cubicBezTo>
                    <a:pt x="29" y="30"/>
                    <a:pt x="29" y="30"/>
                    <a:pt x="29" y="30"/>
                  </a:cubicBezTo>
                  <a:cubicBezTo>
                    <a:pt x="28" y="30"/>
                    <a:pt x="28" y="30"/>
                    <a:pt x="28" y="30"/>
                  </a:cubicBezTo>
                  <a:cubicBezTo>
                    <a:pt x="25" y="28"/>
                    <a:pt x="25" y="28"/>
                    <a:pt x="25" y="28"/>
                  </a:cubicBezTo>
                  <a:cubicBezTo>
                    <a:pt x="25" y="28"/>
                    <a:pt x="25" y="28"/>
                    <a:pt x="25" y="28"/>
                  </a:cubicBezTo>
                  <a:cubicBezTo>
                    <a:pt x="23" y="29"/>
                    <a:pt x="23" y="29"/>
                    <a:pt x="23" y="29"/>
                  </a:cubicBezTo>
                  <a:cubicBezTo>
                    <a:pt x="23" y="30"/>
                    <a:pt x="23" y="30"/>
                    <a:pt x="23" y="30"/>
                  </a:cubicBezTo>
                  <a:cubicBezTo>
                    <a:pt x="25" y="33"/>
                    <a:pt x="25" y="33"/>
                    <a:pt x="25" y="33"/>
                  </a:cubicBezTo>
                  <a:cubicBezTo>
                    <a:pt x="24" y="33"/>
                    <a:pt x="24" y="33"/>
                    <a:pt x="24" y="33"/>
                  </a:cubicBezTo>
                  <a:cubicBezTo>
                    <a:pt x="21" y="33"/>
                    <a:pt x="21" y="33"/>
                    <a:pt x="21" y="33"/>
                  </a:cubicBezTo>
                  <a:cubicBezTo>
                    <a:pt x="21" y="34"/>
                    <a:pt x="21" y="34"/>
                    <a:pt x="21" y="34"/>
                  </a:cubicBezTo>
                  <a:cubicBezTo>
                    <a:pt x="20" y="36"/>
                    <a:pt x="20" y="36"/>
                    <a:pt x="20" y="36"/>
                  </a:cubicBezTo>
                  <a:cubicBezTo>
                    <a:pt x="21" y="36"/>
                    <a:pt x="21" y="36"/>
                    <a:pt x="21" y="36"/>
                  </a:cubicBezTo>
                  <a:cubicBezTo>
                    <a:pt x="23" y="38"/>
                    <a:pt x="23" y="38"/>
                    <a:pt x="23" y="38"/>
                  </a:cubicBezTo>
                  <a:cubicBezTo>
                    <a:pt x="23" y="38"/>
                    <a:pt x="23" y="38"/>
                    <a:pt x="24" y="38"/>
                  </a:cubicBezTo>
                  <a:cubicBezTo>
                    <a:pt x="21" y="40"/>
                    <a:pt x="21" y="40"/>
                    <a:pt x="21" y="40"/>
                  </a:cubicBezTo>
                  <a:cubicBezTo>
                    <a:pt x="21" y="41"/>
                    <a:pt x="21" y="41"/>
                    <a:pt x="21" y="41"/>
                  </a:cubicBezTo>
                  <a:cubicBezTo>
                    <a:pt x="22" y="43"/>
                    <a:pt x="22" y="43"/>
                    <a:pt x="22" y="43"/>
                  </a:cubicBezTo>
                  <a:cubicBezTo>
                    <a:pt x="23" y="43"/>
                    <a:pt x="23" y="43"/>
                    <a:pt x="23" y="43"/>
                  </a:cubicBezTo>
                  <a:cubicBezTo>
                    <a:pt x="26" y="42"/>
                    <a:pt x="26" y="42"/>
                    <a:pt x="26" y="42"/>
                  </a:cubicBezTo>
                  <a:cubicBezTo>
                    <a:pt x="26" y="43"/>
                    <a:pt x="26" y="43"/>
                    <a:pt x="26" y="43"/>
                  </a:cubicBezTo>
                  <a:cubicBezTo>
                    <a:pt x="26" y="46"/>
                    <a:pt x="26" y="46"/>
                    <a:pt x="26" y="46"/>
                  </a:cubicBezTo>
                  <a:cubicBezTo>
                    <a:pt x="26" y="46"/>
                    <a:pt x="26" y="46"/>
                    <a:pt x="26" y="46"/>
                  </a:cubicBezTo>
                  <a:cubicBezTo>
                    <a:pt x="28" y="47"/>
                    <a:pt x="28" y="47"/>
                    <a:pt x="28" y="47"/>
                  </a:cubicBezTo>
                  <a:cubicBezTo>
                    <a:pt x="29" y="47"/>
                    <a:pt x="29" y="47"/>
                    <a:pt x="29" y="47"/>
                  </a:cubicBezTo>
                  <a:cubicBezTo>
                    <a:pt x="30" y="44"/>
                    <a:pt x="30" y="44"/>
                    <a:pt x="30" y="44"/>
                  </a:cubicBezTo>
                  <a:cubicBezTo>
                    <a:pt x="31" y="44"/>
                    <a:pt x="31" y="44"/>
                    <a:pt x="31" y="44"/>
                  </a:cubicBezTo>
                  <a:cubicBezTo>
                    <a:pt x="31" y="44"/>
                    <a:pt x="31" y="44"/>
                    <a:pt x="31" y="44"/>
                  </a:cubicBezTo>
                  <a:cubicBezTo>
                    <a:pt x="33" y="47"/>
                    <a:pt x="33" y="47"/>
                    <a:pt x="33" y="47"/>
                  </a:cubicBezTo>
                  <a:cubicBezTo>
                    <a:pt x="33" y="47"/>
                    <a:pt x="33" y="47"/>
                    <a:pt x="33" y="47"/>
                  </a:cubicBezTo>
                  <a:cubicBezTo>
                    <a:pt x="35" y="46"/>
                    <a:pt x="35" y="46"/>
                    <a:pt x="35" y="46"/>
                  </a:cubicBezTo>
                  <a:cubicBezTo>
                    <a:pt x="36" y="46"/>
                    <a:pt x="36" y="46"/>
                    <a:pt x="36" y="46"/>
                  </a:cubicBezTo>
                  <a:cubicBezTo>
                    <a:pt x="35" y="43"/>
                    <a:pt x="35" y="43"/>
                    <a:pt x="35" y="43"/>
                  </a:cubicBezTo>
                  <a:cubicBezTo>
                    <a:pt x="36" y="42"/>
                    <a:pt x="36" y="42"/>
                    <a:pt x="36" y="42"/>
                  </a:cubicBezTo>
                  <a:cubicBezTo>
                    <a:pt x="39" y="43"/>
                    <a:pt x="39" y="43"/>
                    <a:pt x="39" y="43"/>
                  </a:cubicBezTo>
                  <a:cubicBezTo>
                    <a:pt x="39" y="43"/>
                    <a:pt x="39" y="43"/>
                    <a:pt x="39" y="43"/>
                  </a:cubicBezTo>
                  <a:cubicBezTo>
                    <a:pt x="40" y="41"/>
                    <a:pt x="40" y="41"/>
                    <a:pt x="40" y="41"/>
                  </a:cubicBezTo>
                  <a:cubicBezTo>
                    <a:pt x="40" y="40"/>
                    <a:pt x="40" y="40"/>
                    <a:pt x="40" y="40"/>
                  </a:cubicBezTo>
                  <a:cubicBezTo>
                    <a:pt x="38" y="38"/>
                    <a:pt x="38" y="38"/>
                    <a:pt x="38" y="38"/>
                  </a:cubicBezTo>
                  <a:cubicBezTo>
                    <a:pt x="38" y="38"/>
                    <a:pt x="38" y="38"/>
                    <a:pt x="38" y="38"/>
                  </a:cubicBezTo>
                  <a:cubicBezTo>
                    <a:pt x="41" y="36"/>
                    <a:pt x="41" y="36"/>
                    <a:pt x="41" y="36"/>
                  </a:cubicBezTo>
                  <a:close/>
                  <a:moveTo>
                    <a:pt x="35" y="37"/>
                  </a:moveTo>
                  <a:cubicBezTo>
                    <a:pt x="35" y="38"/>
                    <a:pt x="34" y="39"/>
                    <a:pt x="34" y="40"/>
                  </a:cubicBezTo>
                  <a:cubicBezTo>
                    <a:pt x="33" y="40"/>
                    <a:pt x="32" y="41"/>
                    <a:pt x="31" y="41"/>
                  </a:cubicBezTo>
                  <a:cubicBezTo>
                    <a:pt x="30" y="41"/>
                    <a:pt x="29" y="40"/>
                    <a:pt x="28" y="40"/>
                  </a:cubicBezTo>
                  <a:cubicBezTo>
                    <a:pt x="27" y="39"/>
                    <a:pt x="27" y="38"/>
                    <a:pt x="27" y="37"/>
                  </a:cubicBezTo>
                  <a:cubicBezTo>
                    <a:pt x="27" y="35"/>
                    <a:pt x="27" y="34"/>
                    <a:pt x="28" y="34"/>
                  </a:cubicBezTo>
                  <a:cubicBezTo>
                    <a:pt x="29" y="33"/>
                    <a:pt x="30" y="32"/>
                    <a:pt x="31" y="32"/>
                  </a:cubicBezTo>
                  <a:cubicBezTo>
                    <a:pt x="32" y="32"/>
                    <a:pt x="33" y="33"/>
                    <a:pt x="34" y="34"/>
                  </a:cubicBezTo>
                  <a:cubicBezTo>
                    <a:pt x="34" y="34"/>
                    <a:pt x="35" y="35"/>
                    <a:pt x="35" y="37"/>
                  </a:cubicBezTo>
                  <a:close/>
                  <a:moveTo>
                    <a:pt x="29" y="37"/>
                  </a:moveTo>
                  <a:cubicBezTo>
                    <a:pt x="29" y="36"/>
                    <a:pt x="30" y="35"/>
                    <a:pt x="31" y="35"/>
                  </a:cubicBezTo>
                  <a:cubicBezTo>
                    <a:pt x="32" y="35"/>
                    <a:pt x="33" y="36"/>
                    <a:pt x="33" y="37"/>
                  </a:cubicBezTo>
                  <a:cubicBezTo>
                    <a:pt x="33" y="38"/>
                    <a:pt x="32" y="39"/>
                    <a:pt x="31" y="39"/>
                  </a:cubicBezTo>
                  <a:cubicBezTo>
                    <a:pt x="30" y="39"/>
                    <a:pt x="29" y="38"/>
                    <a:pt x="29" y="37"/>
                  </a:cubicBezTo>
                  <a:close/>
                  <a:moveTo>
                    <a:pt x="48" y="30"/>
                  </a:moveTo>
                  <a:cubicBezTo>
                    <a:pt x="48" y="29"/>
                    <a:pt x="48" y="29"/>
                    <a:pt x="48" y="29"/>
                  </a:cubicBezTo>
                  <a:cubicBezTo>
                    <a:pt x="48" y="28"/>
                    <a:pt x="48" y="28"/>
                    <a:pt x="48" y="28"/>
                  </a:cubicBezTo>
                  <a:cubicBezTo>
                    <a:pt x="49" y="27"/>
                    <a:pt x="49" y="27"/>
                    <a:pt x="49" y="27"/>
                  </a:cubicBezTo>
                  <a:cubicBezTo>
                    <a:pt x="49" y="27"/>
                    <a:pt x="49" y="27"/>
                    <a:pt x="49" y="27"/>
                  </a:cubicBezTo>
                  <a:cubicBezTo>
                    <a:pt x="49" y="27"/>
                    <a:pt x="49" y="27"/>
                    <a:pt x="49" y="27"/>
                  </a:cubicBezTo>
                  <a:cubicBezTo>
                    <a:pt x="48" y="26"/>
                    <a:pt x="48" y="26"/>
                    <a:pt x="48" y="26"/>
                  </a:cubicBezTo>
                  <a:cubicBezTo>
                    <a:pt x="48" y="26"/>
                    <a:pt x="48" y="26"/>
                    <a:pt x="48" y="26"/>
                  </a:cubicBezTo>
                  <a:cubicBezTo>
                    <a:pt x="48" y="26"/>
                    <a:pt x="48" y="26"/>
                    <a:pt x="48" y="26"/>
                  </a:cubicBezTo>
                  <a:cubicBezTo>
                    <a:pt x="46" y="26"/>
                    <a:pt x="46" y="26"/>
                    <a:pt x="46" y="26"/>
                  </a:cubicBezTo>
                  <a:cubicBezTo>
                    <a:pt x="46" y="26"/>
                    <a:pt x="45" y="26"/>
                    <a:pt x="45" y="25"/>
                  </a:cubicBezTo>
                  <a:cubicBezTo>
                    <a:pt x="45" y="24"/>
                    <a:pt x="45" y="24"/>
                    <a:pt x="45" y="24"/>
                  </a:cubicBezTo>
                  <a:cubicBezTo>
                    <a:pt x="44" y="24"/>
                    <a:pt x="44" y="24"/>
                    <a:pt x="44" y="24"/>
                  </a:cubicBezTo>
                  <a:cubicBezTo>
                    <a:pt x="43" y="24"/>
                    <a:pt x="43" y="24"/>
                    <a:pt x="43" y="24"/>
                  </a:cubicBezTo>
                  <a:cubicBezTo>
                    <a:pt x="43" y="24"/>
                    <a:pt x="43" y="24"/>
                    <a:pt x="43" y="24"/>
                  </a:cubicBezTo>
                  <a:cubicBezTo>
                    <a:pt x="42" y="25"/>
                    <a:pt x="42" y="25"/>
                    <a:pt x="42" y="25"/>
                  </a:cubicBezTo>
                  <a:cubicBezTo>
                    <a:pt x="42" y="26"/>
                    <a:pt x="41" y="26"/>
                    <a:pt x="41" y="26"/>
                  </a:cubicBezTo>
                  <a:cubicBezTo>
                    <a:pt x="39" y="26"/>
                    <a:pt x="39" y="26"/>
                    <a:pt x="39" y="26"/>
                  </a:cubicBezTo>
                  <a:cubicBezTo>
                    <a:pt x="39" y="26"/>
                    <a:pt x="39" y="26"/>
                    <a:pt x="39" y="26"/>
                  </a:cubicBezTo>
                  <a:cubicBezTo>
                    <a:pt x="39" y="26"/>
                    <a:pt x="39" y="26"/>
                    <a:pt x="39" y="26"/>
                  </a:cubicBezTo>
                  <a:cubicBezTo>
                    <a:pt x="38" y="27"/>
                    <a:pt x="38" y="27"/>
                    <a:pt x="38" y="27"/>
                  </a:cubicBezTo>
                  <a:cubicBezTo>
                    <a:pt x="38" y="27"/>
                    <a:pt x="38" y="27"/>
                    <a:pt x="38" y="27"/>
                  </a:cubicBezTo>
                  <a:cubicBezTo>
                    <a:pt x="38" y="27"/>
                    <a:pt x="38" y="27"/>
                    <a:pt x="38" y="27"/>
                  </a:cubicBezTo>
                  <a:cubicBezTo>
                    <a:pt x="40" y="28"/>
                    <a:pt x="40" y="28"/>
                    <a:pt x="40" y="28"/>
                  </a:cubicBezTo>
                  <a:cubicBezTo>
                    <a:pt x="39" y="29"/>
                    <a:pt x="39" y="29"/>
                    <a:pt x="39" y="29"/>
                  </a:cubicBezTo>
                  <a:cubicBezTo>
                    <a:pt x="40" y="30"/>
                    <a:pt x="40" y="30"/>
                    <a:pt x="40" y="30"/>
                  </a:cubicBezTo>
                  <a:cubicBezTo>
                    <a:pt x="38" y="31"/>
                    <a:pt x="38" y="31"/>
                    <a:pt x="38" y="31"/>
                  </a:cubicBezTo>
                  <a:cubicBezTo>
                    <a:pt x="38" y="31"/>
                    <a:pt x="38" y="31"/>
                    <a:pt x="38" y="31"/>
                  </a:cubicBezTo>
                  <a:cubicBezTo>
                    <a:pt x="38" y="32"/>
                    <a:pt x="38" y="32"/>
                    <a:pt x="38" y="32"/>
                  </a:cubicBezTo>
                  <a:cubicBezTo>
                    <a:pt x="39" y="32"/>
                    <a:pt x="39" y="32"/>
                    <a:pt x="39" y="32"/>
                  </a:cubicBezTo>
                  <a:cubicBezTo>
                    <a:pt x="39" y="33"/>
                    <a:pt x="39" y="33"/>
                    <a:pt x="39" y="33"/>
                  </a:cubicBezTo>
                  <a:cubicBezTo>
                    <a:pt x="39" y="33"/>
                    <a:pt x="39" y="33"/>
                    <a:pt x="39" y="33"/>
                  </a:cubicBezTo>
                  <a:cubicBezTo>
                    <a:pt x="41" y="32"/>
                    <a:pt x="41" y="32"/>
                    <a:pt x="41" y="32"/>
                  </a:cubicBezTo>
                  <a:cubicBezTo>
                    <a:pt x="41" y="33"/>
                    <a:pt x="42" y="33"/>
                    <a:pt x="42" y="33"/>
                  </a:cubicBezTo>
                  <a:cubicBezTo>
                    <a:pt x="43" y="35"/>
                    <a:pt x="43" y="35"/>
                    <a:pt x="43" y="35"/>
                  </a:cubicBezTo>
                  <a:cubicBezTo>
                    <a:pt x="43" y="35"/>
                    <a:pt x="43" y="35"/>
                    <a:pt x="43" y="35"/>
                  </a:cubicBezTo>
                  <a:cubicBezTo>
                    <a:pt x="44" y="35"/>
                    <a:pt x="44" y="35"/>
                    <a:pt x="44" y="35"/>
                  </a:cubicBezTo>
                  <a:cubicBezTo>
                    <a:pt x="45" y="35"/>
                    <a:pt x="45" y="35"/>
                    <a:pt x="45" y="35"/>
                  </a:cubicBezTo>
                  <a:cubicBezTo>
                    <a:pt x="45" y="33"/>
                    <a:pt x="45" y="33"/>
                    <a:pt x="45" y="33"/>
                  </a:cubicBezTo>
                  <a:cubicBezTo>
                    <a:pt x="45" y="33"/>
                    <a:pt x="46" y="33"/>
                    <a:pt x="46" y="32"/>
                  </a:cubicBezTo>
                  <a:cubicBezTo>
                    <a:pt x="48" y="33"/>
                    <a:pt x="48" y="33"/>
                    <a:pt x="48" y="33"/>
                  </a:cubicBezTo>
                  <a:cubicBezTo>
                    <a:pt x="48" y="33"/>
                    <a:pt x="48" y="33"/>
                    <a:pt x="48" y="33"/>
                  </a:cubicBezTo>
                  <a:cubicBezTo>
                    <a:pt x="48" y="32"/>
                    <a:pt x="48" y="32"/>
                    <a:pt x="48" y="32"/>
                  </a:cubicBezTo>
                  <a:cubicBezTo>
                    <a:pt x="49" y="32"/>
                    <a:pt x="49" y="32"/>
                    <a:pt x="49" y="32"/>
                  </a:cubicBezTo>
                  <a:cubicBezTo>
                    <a:pt x="49" y="31"/>
                    <a:pt x="49" y="31"/>
                    <a:pt x="49" y="31"/>
                  </a:cubicBezTo>
                  <a:cubicBezTo>
                    <a:pt x="49" y="31"/>
                    <a:pt x="49" y="31"/>
                    <a:pt x="49" y="31"/>
                  </a:cubicBezTo>
                  <a:cubicBezTo>
                    <a:pt x="48" y="30"/>
                    <a:pt x="48" y="30"/>
                    <a:pt x="48" y="30"/>
                  </a:cubicBezTo>
                  <a:close/>
                  <a:moveTo>
                    <a:pt x="45" y="29"/>
                  </a:moveTo>
                  <a:cubicBezTo>
                    <a:pt x="45" y="30"/>
                    <a:pt x="44" y="31"/>
                    <a:pt x="44" y="31"/>
                  </a:cubicBezTo>
                  <a:cubicBezTo>
                    <a:pt x="43" y="31"/>
                    <a:pt x="42" y="30"/>
                    <a:pt x="42" y="29"/>
                  </a:cubicBezTo>
                  <a:cubicBezTo>
                    <a:pt x="42" y="28"/>
                    <a:pt x="43" y="28"/>
                    <a:pt x="44" y="28"/>
                  </a:cubicBezTo>
                  <a:cubicBezTo>
                    <a:pt x="44" y="28"/>
                    <a:pt x="45" y="28"/>
                    <a:pt x="45" y="2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28" name="Freeform 55"/>
            <p:cNvSpPr>
              <a:spLocks/>
            </p:cNvSpPr>
            <p:nvPr/>
          </p:nvSpPr>
          <p:spPr bwMode="auto">
            <a:xfrm>
              <a:off x="11476038" y="5751513"/>
              <a:ext cx="404813" cy="323850"/>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29" name="Freeform 56"/>
            <p:cNvSpPr>
              <a:spLocks/>
            </p:cNvSpPr>
            <p:nvPr/>
          </p:nvSpPr>
          <p:spPr bwMode="auto">
            <a:xfrm>
              <a:off x="11480800" y="5708650"/>
              <a:ext cx="323850" cy="185738"/>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30" name="Freeform 57"/>
            <p:cNvSpPr>
              <a:spLocks/>
            </p:cNvSpPr>
            <p:nvPr/>
          </p:nvSpPr>
          <p:spPr bwMode="auto">
            <a:xfrm>
              <a:off x="11514138" y="6027738"/>
              <a:ext cx="290513" cy="85725"/>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31" name="Oval 58"/>
            <p:cNvSpPr>
              <a:spLocks noChangeArrowheads="1"/>
            </p:cNvSpPr>
            <p:nvPr/>
          </p:nvSpPr>
          <p:spPr bwMode="auto">
            <a:xfrm>
              <a:off x="11437938" y="5670550"/>
              <a:ext cx="404813" cy="40481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32" name="Freeform 59"/>
            <p:cNvSpPr>
              <a:spLocks noEditPoints="1"/>
            </p:cNvSpPr>
            <p:nvPr/>
          </p:nvSpPr>
          <p:spPr bwMode="auto">
            <a:xfrm>
              <a:off x="11542713" y="5789613"/>
              <a:ext cx="200025" cy="171450"/>
            </a:xfrm>
            <a:custGeom>
              <a:avLst/>
              <a:gdLst>
                <a:gd name="T0" fmla="*/ 40 w 42"/>
                <a:gd name="T1" fmla="*/ 34 h 36"/>
                <a:gd name="T2" fmla="*/ 0 w 42"/>
                <a:gd name="T3" fmla="*/ 6 h 36"/>
                <a:gd name="T4" fmla="*/ 0 w 42"/>
                <a:gd name="T5" fmla="*/ 36 h 36"/>
                <a:gd name="T6" fmla="*/ 42 w 42"/>
                <a:gd name="T7" fmla="*/ 0 h 36"/>
                <a:gd name="T8" fmla="*/ 0 w 42"/>
                <a:gd name="T9" fmla="*/ 0 h 36"/>
                <a:gd name="T10" fmla="*/ 24 w 42"/>
                <a:gd name="T11" fmla="*/ 20 h 36"/>
                <a:gd name="T12" fmla="*/ 23 w 42"/>
                <a:gd name="T13" fmla="*/ 18 h 36"/>
                <a:gd name="T14" fmla="*/ 22 w 42"/>
                <a:gd name="T15" fmla="*/ 17 h 36"/>
                <a:gd name="T16" fmla="*/ 19 w 42"/>
                <a:gd name="T17" fmla="*/ 16 h 36"/>
                <a:gd name="T18" fmla="*/ 18 w 42"/>
                <a:gd name="T19" fmla="*/ 16 h 36"/>
                <a:gd name="T20" fmla="*/ 15 w 42"/>
                <a:gd name="T21" fmla="*/ 17 h 36"/>
                <a:gd name="T22" fmla="*/ 14 w 42"/>
                <a:gd name="T23" fmla="*/ 18 h 36"/>
                <a:gd name="T24" fmla="*/ 13 w 42"/>
                <a:gd name="T25" fmla="*/ 20 h 36"/>
                <a:gd name="T26" fmla="*/ 12 w 42"/>
                <a:gd name="T27" fmla="*/ 22 h 36"/>
                <a:gd name="T28" fmla="*/ 13 w 42"/>
                <a:gd name="T29" fmla="*/ 24 h 36"/>
                <a:gd name="T30" fmla="*/ 14 w 42"/>
                <a:gd name="T31" fmla="*/ 26 h 36"/>
                <a:gd name="T32" fmla="*/ 16 w 42"/>
                <a:gd name="T33" fmla="*/ 28 h 36"/>
                <a:gd name="T34" fmla="*/ 17 w 42"/>
                <a:gd name="T35" fmla="*/ 28 h 36"/>
                <a:gd name="T36" fmla="*/ 19 w 42"/>
                <a:gd name="T37" fmla="*/ 27 h 36"/>
                <a:gd name="T38" fmla="*/ 21 w 42"/>
                <a:gd name="T39" fmla="*/ 28 h 36"/>
                <a:gd name="T40" fmla="*/ 22 w 42"/>
                <a:gd name="T41" fmla="*/ 26 h 36"/>
                <a:gd name="T42" fmla="*/ 24 w 42"/>
                <a:gd name="T43" fmla="*/ 25 h 36"/>
                <a:gd name="T44" fmla="*/ 23 w 42"/>
                <a:gd name="T45" fmla="*/ 23 h 36"/>
                <a:gd name="T46" fmla="*/ 20 w 42"/>
                <a:gd name="T47" fmla="*/ 24 h 36"/>
                <a:gd name="T48" fmla="*/ 16 w 42"/>
                <a:gd name="T49" fmla="*/ 22 h 36"/>
                <a:gd name="T50" fmla="*/ 20 w 42"/>
                <a:gd name="T51" fmla="*/ 20 h 36"/>
                <a:gd name="T52" fmla="*/ 19 w 42"/>
                <a:gd name="T53" fmla="*/ 21 h 36"/>
                <a:gd name="T54" fmla="*/ 17 w 42"/>
                <a:gd name="T55" fmla="*/ 22 h 36"/>
                <a:gd name="T56" fmla="*/ 29 w 42"/>
                <a:gd name="T57" fmla="*/ 17 h 36"/>
                <a:gd name="T58" fmla="*/ 30 w 42"/>
                <a:gd name="T59" fmla="*/ 16 h 36"/>
                <a:gd name="T60" fmla="*/ 29 w 42"/>
                <a:gd name="T61" fmla="*/ 16 h 36"/>
                <a:gd name="T62" fmla="*/ 27 w 42"/>
                <a:gd name="T63" fmla="*/ 14 h 36"/>
                <a:gd name="T64" fmla="*/ 26 w 42"/>
                <a:gd name="T65" fmla="*/ 14 h 36"/>
                <a:gd name="T66" fmla="*/ 24 w 42"/>
                <a:gd name="T67" fmla="*/ 16 h 36"/>
                <a:gd name="T68" fmla="*/ 23 w 42"/>
                <a:gd name="T69" fmla="*/ 16 h 36"/>
                <a:gd name="T70" fmla="*/ 24 w 42"/>
                <a:gd name="T71" fmla="*/ 17 h 36"/>
                <a:gd name="T72" fmla="*/ 23 w 42"/>
                <a:gd name="T73" fmla="*/ 19 h 36"/>
                <a:gd name="T74" fmla="*/ 24 w 42"/>
                <a:gd name="T75" fmla="*/ 20 h 36"/>
                <a:gd name="T76" fmla="*/ 25 w 42"/>
                <a:gd name="T77" fmla="*/ 20 h 36"/>
                <a:gd name="T78" fmla="*/ 26 w 42"/>
                <a:gd name="T79" fmla="*/ 21 h 36"/>
                <a:gd name="T80" fmla="*/ 27 w 42"/>
                <a:gd name="T81" fmla="*/ 20 h 36"/>
                <a:gd name="T82" fmla="*/ 29 w 42"/>
                <a:gd name="T83" fmla="*/ 20 h 36"/>
                <a:gd name="T84" fmla="*/ 30 w 42"/>
                <a:gd name="T85" fmla="*/ 19 h 36"/>
                <a:gd name="T86" fmla="*/ 27 w 42"/>
                <a:gd name="T87" fmla="*/ 18 h 36"/>
                <a:gd name="T88" fmla="*/ 26 w 42"/>
                <a:gd name="T8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36">
                  <a:moveTo>
                    <a:pt x="2" y="8"/>
                  </a:moveTo>
                  <a:cubicBezTo>
                    <a:pt x="2" y="34"/>
                    <a:pt x="2" y="34"/>
                    <a:pt x="2" y="34"/>
                  </a:cubicBezTo>
                  <a:cubicBezTo>
                    <a:pt x="40" y="34"/>
                    <a:pt x="40" y="34"/>
                    <a:pt x="40" y="34"/>
                  </a:cubicBezTo>
                  <a:cubicBezTo>
                    <a:pt x="40" y="8"/>
                    <a:pt x="40" y="8"/>
                    <a:pt x="40" y="8"/>
                  </a:cubicBezTo>
                  <a:cubicBezTo>
                    <a:pt x="2" y="8"/>
                    <a:pt x="2" y="8"/>
                    <a:pt x="2" y="8"/>
                  </a:cubicBezTo>
                  <a:close/>
                  <a:moveTo>
                    <a:pt x="0" y="6"/>
                  </a:moveTo>
                  <a:cubicBezTo>
                    <a:pt x="42" y="6"/>
                    <a:pt x="42" y="6"/>
                    <a:pt x="42" y="6"/>
                  </a:cubicBezTo>
                  <a:cubicBezTo>
                    <a:pt x="42" y="36"/>
                    <a:pt x="42" y="36"/>
                    <a:pt x="42" y="36"/>
                  </a:cubicBezTo>
                  <a:cubicBezTo>
                    <a:pt x="0" y="36"/>
                    <a:pt x="0" y="36"/>
                    <a:pt x="0" y="36"/>
                  </a:cubicBezTo>
                  <a:cubicBezTo>
                    <a:pt x="0" y="6"/>
                    <a:pt x="0" y="6"/>
                    <a:pt x="0" y="6"/>
                  </a:cubicBezTo>
                  <a:close/>
                  <a:moveTo>
                    <a:pt x="0" y="0"/>
                  </a:moveTo>
                  <a:cubicBezTo>
                    <a:pt x="42" y="0"/>
                    <a:pt x="42" y="0"/>
                    <a:pt x="42" y="0"/>
                  </a:cubicBezTo>
                  <a:cubicBezTo>
                    <a:pt x="42" y="4"/>
                    <a:pt x="42" y="4"/>
                    <a:pt x="42" y="4"/>
                  </a:cubicBezTo>
                  <a:cubicBezTo>
                    <a:pt x="0" y="4"/>
                    <a:pt x="0" y="4"/>
                    <a:pt x="0" y="4"/>
                  </a:cubicBezTo>
                  <a:cubicBezTo>
                    <a:pt x="0" y="0"/>
                    <a:pt x="0" y="0"/>
                    <a:pt x="0" y="0"/>
                  </a:cubicBezTo>
                  <a:close/>
                  <a:moveTo>
                    <a:pt x="25" y="22"/>
                  </a:moveTo>
                  <a:cubicBezTo>
                    <a:pt x="25" y="21"/>
                    <a:pt x="25" y="21"/>
                    <a:pt x="25" y="21"/>
                  </a:cubicBezTo>
                  <a:cubicBezTo>
                    <a:pt x="24" y="20"/>
                    <a:pt x="24" y="20"/>
                    <a:pt x="24" y="20"/>
                  </a:cubicBezTo>
                  <a:cubicBezTo>
                    <a:pt x="23" y="20"/>
                    <a:pt x="23" y="20"/>
                    <a:pt x="23" y="20"/>
                  </a:cubicBezTo>
                  <a:cubicBezTo>
                    <a:pt x="22" y="20"/>
                    <a:pt x="22" y="20"/>
                    <a:pt x="22" y="20"/>
                  </a:cubicBezTo>
                  <a:cubicBezTo>
                    <a:pt x="23" y="18"/>
                    <a:pt x="23" y="18"/>
                    <a:pt x="23" y="18"/>
                  </a:cubicBezTo>
                  <a:cubicBezTo>
                    <a:pt x="23" y="18"/>
                    <a:pt x="23" y="18"/>
                    <a:pt x="23" y="18"/>
                  </a:cubicBezTo>
                  <a:cubicBezTo>
                    <a:pt x="22" y="17"/>
                    <a:pt x="22" y="17"/>
                    <a:pt x="22" y="17"/>
                  </a:cubicBezTo>
                  <a:cubicBezTo>
                    <a:pt x="22" y="17"/>
                    <a:pt x="22" y="17"/>
                    <a:pt x="22" y="17"/>
                  </a:cubicBezTo>
                  <a:cubicBezTo>
                    <a:pt x="20" y="18"/>
                    <a:pt x="20" y="18"/>
                    <a:pt x="20" y="18"/>
                  </a:cubicBezTo>
                  <a:cubicBezTo>
                    <a:pt x="20" y="18"/>
                    <a:pt x="20" y="18"/>
                    <a:pt x="20" y="18"/>
                  </a:cubicBezTo>
                  <a:cubicBezTo>
                    <a:pt x="19" y="16"/>
                    <a:pt x="19" y="16"/>
                    <a:pt x="19" y="16"/>
                  </a:cubicBezTo>
                  <a:cubicBezTo>
                    <a:pt x="19" y="16"/>
                    <a:pt x="19" y="16"/>
                    <a:pt x="19" y="16"/>
                  </a:cubicBezTo>
                  <a:cubicBezTo>
                    <a:pt x="18" y="16"/>
                    <a:pt x="18" y="16"/>
                    <a:pt x="18" y="16"/>
                  </a:cubicBezTo>
                  <a:cubicBezTo>
                    <a:pt x="18" y="16"/>
                    <a:pt x="18" y="16"/>
                    <a:pt x="18" y="16"/>
                  </a:cubicBezTo>
                  <a:cubicBezTo>
                    <a:pt x="17" y="18"/>
                    <a:pt x="17" y="18"/>
                    <a:pt x="17" y="18"/>
                  </a:cubicBezTo>
                  <a:cubicBezTo>
                    <a:pt x="17" y="18"/>
                    <a:pt x="17" y="18"/>
                    <a:pt x="17" y="18"/>
                  </a:cubicBezTo>
                  <a:cubicBezTo>
                    <a:pt x="15" y="17"/>
                    <a:pt x="15" y="17"/>
                    <a:pt x="15" y="17"/>
                  </a:cubicBezTo>
                  <a:cubicBezTo>
                    <a:pt x="15" y="17"/>
                    <a:pt x="15" y="17"/>
                    <a:pt x="15" y="17"/>
                  </a:cubicBezTo>
                  <a:cubicBezTo>
                    <a:pt x="14" y="18"/>
                    <a:pt x="14" y="18"/>
                    <a:pt x="14" y="18"/>
                  </a:cubicBezTo>
                  <a:cubicBezTo>
                    <a:pt x="14" y="18"/>
                    <a:pt x="14" y="18"/>
                    <a:pt x="14" y="18"/>
                  </a:cubicBezTo>
                  <a:cubicBezTo>
                    <a:pt x="15" y="20"/>
                    <a:pt x="15" y="20"/>
                    <a:pt x="15" y="20"/>
                  </a:cubicBezTo>
                  <a:cubicBezTo>
                    <a:pt x="15" y="20"/>
                    <a:pt x="15" y="20"/>
                    <a:pt x="15" y="20"/>
                  </a:cubicBezTo>
                  <a:cubicBezTo>
                    <a:pt x="13" y="20"/>
                    <a:pt x="13" y="20"/>
                    <a:pt x="13" y="20"/>
                  </a:cubicBezTo>
                  <a:cubicBezTo>
                    <a:pt x="12" y="21"/>
                    <a:pt x="12" y="21"/>
                    <a:pt x="12" y="21"/>
                  </a:cubicBezTo>
                  <a:cubicBezTo>
                    <a:pt x="12" y="22"/>
                    <a:pt x="12" y="22"/>
                    <a:pt x="12" y="22"/>
                  </a:cubicBezTo>
                  <a:cubicBezTo>
                    <a:pt x="12" y="22"/>
                    <a:pt x="12" y="22"/>
                    <a:pt x="12" y="22"/>
                  </a:cubicBezTo>
                  <a:cubicBezTo>
                    <a:pt x="14" y="23"/>
                    <a:pt x="14" y="23"/>
                    <a:pt x="14" y="23"/>
                  </a:cubicBezTo>
                  <a:cubicBezTo>
                    <a:pt x="14" y="23"/>
                    <a:pt x="14" y="23"/>
                    <a:pt x="14" y="23"/>
                  </a:cubicBezTo>
                  <a:cubicBezTo>
                    <a:pt x="13" y="24"/>
                    <a:pt x="13" y="24"/>
                    <a:pt x="13" y="24"/>
                  </a:cubicBezTo>
                  <a:cubicBezTo>
                    <a:pt x="13" y="25"/>
                    <a:pt x="13" y="25"/>
                    <a:pt x="13" y="25"/>
                  </a:cubicBezTo>
                  <a:cubicBezTo>
                    <a:pt x="13" y="26"/>
                    <a:pt x="13" y="26"/>
                    <a:pt x="13" y="26"/>
                  </a:cubicBezTo>
                  <a:cubicBezTo>
                    <a:pt x="14" y="26"/>
                    <a:pt x="14" y="26"/>
                    <a:pt x="14" y="26"/>
                  </a:cubicBezTo>
                  <a:cubicBezTo>
                    <a:pt x="15" y="26"/>
                    <a:pt x="15" y="26"/>
                    <a:pt x="15" y="26"/>
                  </a:cubicBezTo>
                  <a:cubicBezTo>
                    <a:pt x="16" y="26"/>
                    <a:pt x="16" y="26"/>
                    <a:pt x="16" y="26"/>
                  </a:cubicBezTo>
                  <a:cubicBezTo>
                    <a:pt x="16" y="28"/>
                    <a:pt x="16" y="28"/>
                    <a:pt x="16" y="28"/>
                  </a:cubicBezTo>
                  <a:cubicBezTo>
                    <a:pt x="16" y="28"/>
                    <a:pt x="16" y="28"/>
                    <a:pt x="16" y="28"/>
                  </a:cubicBezTo>
                  <a:cubicBezTo>
                    <a:pt x="17" y="28"/>
                    <a:pt x="17" y="28"/>
                    <a:pt x="17" y="28"/>
                  </a:cubicBezTo>
                  <a:cubicBezTo>
                    <a:pt x="17" y="28"/>
                    <a:pt x="17" y="28"/>
                    <a:pt x="17" y="28"/>
                  </a:cubicBezTo>
                  <a:cubicBezTo>
                    <a:pt x="18" y="27"/>
                    <a:pt x="18" y="27"/>
                    <a:pt x="18" y="27"/>
                  </a:cubicBezTo>
                  <a:cubicBezTo>
                    <a:pt x="19" y="27"/>
                    <a:pt x="19" y="27"/>
                    <a:pt x="19" y="27"/>
                  </a:cubicBezTo>
                  <a:cubicBezTo>
                    <a:pt x="19" y="27"/>
                    <a:pt x="19" y="27"/>
                    <a:pt x="19" y="27"/>
                  </a:cubicBezTo>
                  <a:cubicBezTo>
                    <a:pt x="20" y="28"/>
                    <a:pt x="20" y="28"/>
                    <a:pt x="20" y="28"/>
                  </a:cubicBezTo>
                  <a:cubicBezTo>
                    <a:pt x="20" y="28"/>
                    <a:pt x="20" y="28"/>
                    <a:pt x="20" y="28"/>
                  </a:cubicBezTo>
                  <a:cubicBezTo>
                    <a:pt x="21" y="28"/>
                    <a:pt x="21" y="28"/>
                    <a:pt x="21" y="28"/>
                  </a:cubicBezTo>
                  <a:cubicBezTo>
                    <a:pt x="22" y="28"/>
                    <a:pt x="22" y="28"/>
                    <a:pt x="22" y="28"/>
                  </a:cubicBezTo>
                  <a:cubicBezTo>
                    <a:pt x="21" y="26"/>
                    <a:pt x="21" y="26"/>
                    <a:pt x="21" y="26"/>
                  </a:cubicBezTo>
                  <a:cubicBezTo>
                    <a:pt x="22" y="26"/>
                    <a:pt x="22" y="26"/>
                    <a:pt x="22" y="26"/>
                  </a:cubicBezTo>
                  <a:cubicBezTo>
                    <a:pt x="23" y="26"/>
                    <a:pt x="23" y="26"/>
                    <a:pt x="23" y="26"/>
                  </a:cubicBezTo>
                  <a:cubicBezTo>
                    <a:pt x="24" y="26"/>
                    <a:pt x="24" y="26"/>
                    <a:pt x="24" y="26"/>
                  </a:cubicBezTo>
                  <a:cubicBezTo>
                    <a:pt x="24" y="25"/>
                    <a:pt x="24" y="25"/>
                    <a:pt x="24" y="25"/>
                  </a:cubicBezTo>
                  <a:cubicBezTo>
                    <a:pt x="24" y="24"/>
                    <a:pt x="24" y="24"/>
                    <a:pt x="24" y="24"/>
                  </a:cubicBezTo>
                  <a:cubicBezTo>
                    <a:pt x="23" y="23"/>
                    <a:pt x="23" y="23"/>
                    <a:pt x="23" y="23"/>
                  </a:cubicBezTo>
                  <a:cubicBezTo>
                    <a:pt x="23" y="23"/>
                    <a:pt x="23" y="23"/>
                    <a:pt x="23" y="23"/>
                  </a:cubicBezTo>
                  <a:cubicBezTo>
                    <a:pt x="25" y="22"/>
                    <a:pt x="25" y="22"/>
                    <a:pt x="25" y="22"/>
                  </a:cubicBezTo>
                  <a:close/>
                  <a:moveTo>
                    <a:pt x="21" y="22"/>
                  </a:moveTo>
                  <a:cubicBezTo>
                    <a:pt x="21" y="23"/>
                    <a:pt x="21" y="24"/>
                    <a:pt x="20" y="24"/>
                  </a:cubicBezTo>
                  <a:cubicBezTo>
                    <a:pt x="20" y="24"/>
                    <a:pt x="19" y="25"/>
                    <a:pt x="19" y="25"/>
                  </a:cubicBezTo>
                  <a:cubicBezTo>
                    <a:pt x="18" y="25"/>
                    <a:pt x="17" y="24"/>
                    <a:pt x="17" y="24"/>
                  </a:cubicBezTo>
                  <a:cubicBezTo>
                    <a:pt x="16" y="24"/>
                    <a:pt x="16" y="23"/>
                    <a:pt x="16" y="22"/>
                  </a:cubicBezTo>
                  <a:cubicBezTo>
                    <a:pt x="16" y="22"/>
                    <a:pt x="16" y="21"/>
                    <a:pt x="17" y="20"/>
                  </a:cubicBezTo>
                  <a:cubicBezTo>
                    <a:pt x="17" y="20"/>
                    <a:pt x="18" y="20"/>
                    <a:pt x="19" y="20"/>
                  </a:cubicBezTo>
                  <a:cubicBezTo>
                    <a:pt x="19" y="20"/>
                    <a:pt x="20" y="20"/>
                    <a:pt x="20" y="20"/>
                  </a:cubicBezTo>
                  <a:cubicBezTo>
                    <a:pt x="21" y="21"/>
                    <a:pt x="21" y="22"/>
                    <a:pt x="21" y="22"/>
                  </a:cubicBezTo>
                  <a:close/>
                  <a:moveTo>
                    <a:pt x="17" y="22"/>
                  </a:moveTo>
                  <a:cubicBezTo>
                    <a:pt x="17" y="22"/>
                    <a:pt x="18" y="21"/>
                    <a:pt x="19" y="21"/>
                  </a:cubicBezTo>
                  <a:cubicBezTo>
                    <a:pt x="19" y="21"/>
                    <a:pt x="20" y="22"/>
                    <a:pt x="20" y="22"/>
                  </a:cubicBezTo>
                  <a:cubicBezTo>
                    <a:pt x="20" y="23"/>
                    <a:pt x="19" y="23"/>
                    <a:pt x="19" y="23"/>
                  </a:cubicBezTo>
                  <a:cubicBezTo>
                    <a:pt x="18" y="23"/>
                    <a:pt x="17" y="23"/>
                    <a:pt x="17" y="22"/>
                  </a:cubicBezTo>
                  <a:close/>
                  <a:moveTo>
                    <a:pt x="29" y="18"/>
                  </a:moveTo>
                  <a:cubicBezTo>
                    <a:pt x="29" y="18"/>
                    <a:pt x="29" y="18"/>
                    <a:pt x="29" y="18"/>
                  </a:cubicBezTo>
                  <a:cubicBezTo>
                    <a:pt x="29" y="17"/>
                    <a:pt x="29" y="17"/>
                    <a:pt x="29" y="17"/>
                  </a:cubicBezTo>
                  <a:cubicBezTo>
                    <a:pt x="29" y="17"/>
                    <a:pt x="29" y="17"/>
                    <a:pt x="29" y="17"/>
                  </a:cubicBezTo>
                  <a:cubicBezTo>
                    <a:pt x="30" y="16"/>
                    <a:pt x="30" y="16"/>
                    <a:pt x="30" y="16"/>
                  </a:cubicBezTo>
                  <a:cubicBezTo>
                    <a:pt x="30" y="16"/>
                    <a:pt x="30" y="16"/>
                    <a:pt x="30" y="16"/>
                  </a:cubicBezTo>
                  <a:cubicBezTo>
                    <a:pt x="29" y="16"/>
                    <a:pt x="29" y="16"/>
                    <a:pt x="29" y="16"/>
                  </a:cubicBezTo>
                  <a:cubicBezTo>
                    <a:pt x="29" y="16"/>
                    <a:pt x="29" y="16"/>
                    <a:pt x="29" y="16"/>
                  </a:cubicBezTo>
                  <a:cubicBezTo>
                    <a:pt x="29" y="16"/>
                    <a:pt x="29" y="16"/>
                    <a:pt x="29" y="16"/>
                  </a:cubicBezTo>
                  <a:cubicBezTo>
                    <a:pt x="28" y="16"/>
                    <a:pt x="28" y="16"/>
                    <a:pt x="28" y="16"/>
                  </a:cubicBezTo>
                  <a:cubicBezTo>
                    <a:pt x="27" y="15"/>
                    <a:pt x="27" y="15"/>
                    <a:pt x="27" y="15"/>
                  </a:cubicBezTo>
                  <a:cubicBezTo>
                    <a:pt x="27" y="14"/>
                    <a:pt x="27" y="14"/>
                    <a:pt x="27" y="14"/>
                  </a:cubicBezTo>
                  <a:cubicBezTo>
                    <a:pt x="27" y="14"/>
                    <a:pt x="27" y="14"/>
                    <a:pt x="27" y="14"/>
                  </a:cubicBezTo>
                  <a:cubicBezTo>
                    <a:pt x="26" y="14"/>
                    <a:pt x="26" y="14"/>
                    <a:pt x="26" y="14"/>
                  </a:cubicBezTo>
                  <a:cubicBezTo>
                    <a:pt x="26" y="14"/>
                    <a:pt x="26" y="14"/>
                    <a:pt x="26" y="14"/>
                  </a:cubicBezTo>
                  <a:cubicBezTo>
                    <a:pt x="26" y="15"/>
                    <a:pt x="26" y="15"/>
                    <a:pt x="26" y="15"/>
                  </a:cubicBezTo>
                  <a:cubicBezTo>
                    <a:pt x="25" y="16"/>
                    <a:pt x="25" y="16"/>
                    <a:pt x="25" y="16"/>
                  </a:cubicBezTo>
                  <a:cubicBezTo>
                    <a:pt x="24" y="16"/>
                    <a:pt x="24" y="16"/>
                    <a:pt x="24" y="16"/>
                  </a:cubicBezTo>
                  <a:cubicBezTo>
                    <a:pt x="24" y="16"/>
                    <a:pt x="24" y="16"/>
                    <a:pt x="24" y="16"/>
                  </a:cubicBezTo>
                  <a:cubicBezTo>
                    <a:pt x="24" y="16"/>
                    <a:pt x="24" y="16"/>
                    <a:pt x="24" y="16"/>
                  </a:cubicBezTo>
                  <a:cubicBezTo>
                    <a:pt x="23" y="16"/>
                    <a:pt x="23" y="16"/>
                    <a:pt x="23" y="16"/>
                  </a:cubicBezTo>
                  <a:cubicBezTo>
                    <a:pt x="23" y="16"/>
                    <a:pt x="23" y="16"/>
                    <a:pt x="23" y="16"/>
                  </a:cubicBezTo>
                  <a:cubicBezTo>
                    <a:pt x="23" y="17"/>
                    <a:pt x="23" y="17"/>
                    <a:pt x="23" y="17"/>
                  </a:cubicBezTo>
                  <a:cubicBezTo>
                    <a:pt x="24" y="17"/>
                    <a:pt x="24" y="17"/>
                    <a:pt x="24" y="17"/>
                  </a:cubicBezTo>
                  <a:cubicBezTo>
                    <a:pt x="24" y="18"/>
                    <a:pt x="24" y="18"/>
                    <a:pt x="24" y="18"/>
                  </a:cubicBezTo>
                  <a:cubicBezTo>
                    <a:pt x="24" y="18"/>
                    <a:pt x="24" y="18"/>
                    <a:pt x="24" y="18"/>
                  </a:cubicBezTo>
                  <a:cubicBezTo>
                    <a:pt x="23" y="19"/>
                    <a:pt x="23" y="19"/>
                    <a:pt x="23" y="19"/>
                  </a:cubicBezTo>
                  <a:cubicBezTo>
                    <a:pt x="23" y="19"/>
                    <a:pt x="23" y="19"/>
                    <a:pt x="23" y="19"/>
                  </a:cubicBezTo>
                  <a:cubicBezTo>
                    <a:pt x="23" y="19"/>
                    <a:pt x="23" y="19"/>
                    <a:pt x="23" y="19"/>
                  </a:cubicBezTo>
                  <a:cubicBezTo>
                    <a:pt x="24" y="20"/>
                    <a:pt x="24" y="20"/>
                    <a:pt x="24" y="20"/>
                  </a:cubicBezTo>
                  <a:cubicBezTo>
                    <a:pt x="24" y="20"/>
                    <a:pt x="24" y="20"/>
                    <a:pt x="24" y="20"/>
                  </a:cubicBezTo>
                  <a:cubicBezTo>
                    <a:pt x="24" y="20"/>
                    <a:pt x="24" y="20"/>
                    <a:pt x="24" y="20"/>
                  </a:cubicBezTo>
                  <a:cubicBezTo>
                    <a:pt x="25" y="20"/>
                    <a:pt x="25" y="20"/>
                    <a:pt x="25" y="20"/>
                  </a:cubicBezTo>
                  <a:cubicBezTo>
                    <a:pt x="26" y="20"/>
                    <a:pt x="26" y="20"/>
                    <a:pt x="26" y="20"/>
                  </a:cubicBezTo>
                  <a:cubicBezTo>
                    <a:pt x="26" y="21"/>
                    <a:pt x="26" y="21"/>
                    <a:pt x="26" y="21"/>
                  </a:cubicBezTo>
                  <a:cubicBezTo>
                    <a:pt x="26" y="21"/>
                    <a:pt x="26" y="21"/>
                    <a:pt x="26" y="21"/>
                  </a:cubicBezTo>
                  <a:cubicBezTo>
                    <a:pt x="27" y="21"/>
                    <a:pt x="27" y="21"/>
                    <a:pt x="27" y="21"/>
                  </a:cubicBezTo>
                  <a:cubicBezTo>
                    <a:pt x="27" y="21"/>
                    <a:pt x="27" y="21"/>
                    <a:pt x="27" y="21"/>
                  </a:cubicBezTo>
                  <a:cubicBezTo>
                    <a:pt x="27" y="20"/>
                    <a:pt x="27" y="20"/>
                    <a:pt x="27" y="20"/>
                  </a:cubicBezTo>
                  <a:cubicBezTo>
                    <a:pt x="28" y="20"/>
                    <a:pt x="28" y="20"/>
                    <a:pt x="28" y="20"/>
                  </a:cubicBezTo>
                  <a:cubicBezTo>
                    <a:pt x="29" y="20"/>
                    <a:pt x="29" y="20"/>
                    <a:pt x="29" y="20"/>
                  </a:cubicBezTo>
                  <a:cubicBezTo>
                    <a:pt x="29" y="20"/>
                    <a:pt x="29" y="20"/>
                    <a:pt x="29" y="20"/>
                  </a:cubicBezTo>
                  <a:cubicBezTo>
                    <a:pt x="29" y="20"/>
                    <a:pt x="29" y="20"/>
                    <a:pt x="29" y="20"/>
                  </a:cubicBezTo>
                  <a:cubicBezTo>
                    <a:pt x="30" y="19"/>
                    <a:pt x="30" y="19"/>
                    <a:pt x="30" y="19"/>
                  </a:cubicBezTo>
                  <a:cubicBezTo>
                    <a:pt x="30" y="19"/>
                    <a:pt x="30" y="19"/>
                    <a:pt x="30" y="19"/>
                  </a:cubicBezTo>
                  <a:cubicBezTo>
                    <a:pt x="29" y="19"/>
                    <a:pt x="29" y="19"/>
                    <a:pt x="29" y="19"/>
                  </a:cubicBezTo>
                  <a:cubicBezTo>
                    <a:pt x="29" y="18"/>
                    <a:pt x="29" y="18"/>
                    <a:pt x="29" y="18"/>
                  </a:cubicBezTo>
                  <a:close/>
                  <a:moveTo>
                    <a:pt x="27" y="18"/>
                  </a:moveTo>
                  <a:cubicBezTo>
                    <a:pt x="27" y="18"/>
                    <a:pt x="27" y="19"/>
                    <a:pt x="26" y="19"/>
                  </a:cubicBezTo>
                  <a:cubicBezTo>
                    <a:pt x="26" y="19"/>
                    <a:pt x="25" y="18"/>
                    <a:pt x="25" y="18"/>
                  </a:cubicBezTo>
                  <a:cubicBezTo>
                    <a:pt x="25" y="17"/>
                    <a:pt x="26" y="17"/>
                    <a:pt x="26" y="17"/>
                  </a:cubicBezTo>
                  <a:cubicBezTo>
                    <a:pt x="27" y="17"/>
                    <a:pt x="27" y="17"/>
                    <a:pt x="27"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33" name="Freeform 60"/>
            <p:cNvSpPr>
              <a:spLocks noEditPoints="1"/>
            </p:cNvSpPr>
            <p:nvPr/>
          </p:nvSpPr>
          <p:spPr bwMode="auto">
            <a:xfrm>
              <a:off x="11029950" y="4681538"/>
              <a:ext cx="403225" cy="32861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34" name="Freeform 61"/>
            <p:cNvSpPr>
              <a:spLocks/>
            </p:cNvSpPr>
            <p:nvPr/>
          </p:nvSpPr>
          <p:spPr bwMode="auto">
            <a:xfrm>
              <a:off x="11072813" y="4600575"/>
              <a:ext cx="319088" cy="80963"/>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35" name="Freeform 62"/>
            <p:cNvSpPr>
              <a:spLocks/>
            </p:cNvSpPr>
            <p:nvPr/>
          </p:nvSpPr>
          <p:spPr bwMode="auto">
            <a:xfrm>
              <a:off x="11029950" y="4814888"/>
              <a:ext cx="403225" cy="185738"/>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36" name="Oval 63"/>
            <p:cNvSpPr>
              <a:spLocks noChangeArrowheads="1"/>
            </p:cNvSpPr>
            <p:nvPr/>
          </p:nvSpPr>
          <p:spPr bwMode="auto">
            <a:xfrm>
              <a:off x="10953750" y="4529138"/>
              <a:ext cx="404813" cy="404813"/>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37" name="Freeform 64"/>
            <p:cNvSpPr>
              <a:spLocks noEditPoints="1"/>
            </p:cNvSpPr>
            <p:nvPr/>
          </p:nvSpPr>
          <p:spPr bwMode="auto">
            <a:xfrm>
              <a:off x="11053763" y="4643438"/>
              <a:ext cx="204788" cy="171450"/>
            </a:xfrm>
            <a:custGeom>
              <a:avLst/>
              <a:gdLst>
                <a:gd name="T0" fmla="*/ 41 w 43"/>
                <a:gd name="T1" fmla="*/ 34 h 36"/>
                <a:gd name="T2" fmla="*/ 0 w 43"/>
                <a:gd name="T3" fmla="*/ 6 h 36"/>
                <a:gd name="T4" fmla="*/ 0 w 43"/>
                <a:gd name="T5" fmla="*/ 36 h 36"/>
                <a:gd name="T6" fmla="*/ 43 w 43"/>
                <a:gd name="T7" fmla="*/ 0 h 36"/>
                <a:gd name="T8" fmla="*/ 0 w 43"/>
                <a:gd name="T9" fmla="*/ 0 h 36"/>
                <a:gd name="T10" fmla="*/ 25 w 43"/>
                <a:gd name="T11" fmla="*/ 20 h 36"/>
                <a:gd name="T12" fmla="*/ 24 w 43"/>
                <a:gd name="T13" fmla="*/ 18 h 36"/>
                <a:gd name="T14" fmla="*/ 22 w 43"/>
                <a:gd name="T15" fmla="*/ 17 h 36"/>
                <a:gd name="T16" fmla="*/ 20 w 43"/>
                <a:gd name="T17" fmla="*/ 16 h 36"/>
                <a:gd name="T18" fmla="*/ 18 w 43"/>
                <a:gd name="T19" fmla="*/ 16 h 36"/>
                <a:gd name="T20" fmla="*/ 16 w 43"/>
                <a:gd name="T21" fmla="*/ 17 h 36"/>
                <a:gd name="T22" fmla="*/ 15 w 43"/>
                <a:gd name="T23" fmla="*/ 18 h 36"/>
                <a:gd name="T24" fmla="*/ 13 w 43"/>
                <a:gd name="T25" fmla="*/ 20 h 36"/>
                <a:gd name="T26" fmla="*/ 13 w 43"/>
                <a:gd name="T27" fmla="*/ 22 h 36"/>
                <a:gd name="T28" fmla="*/ 14 w 43"/>
                <a:gd name="T29" fmla="*/ 25 h 36"/>
                <a:gd name="T30" fmla="*/ 14 w 43"/>
                <a:gd name="T31" fmla="*/ 26 h 36"/>
                <a:gd name="T32" fmla="*/ 16 w 43"/>
                <a:gd name="T33" fmla="*/ 28 h 36"/>
                <a:gd name="T34" fmla="*/ 18 w 43"/>
                <a:gd name="T35" fmla="*/ 29 h 36"/>
                <a:gd name="T36" fmla="*/ 19 w 43"/>
                <a:gd name="T37" fmla="*/ 27 h 36"/>
                <a:gd name="T38" fmla="*/ 22 w 43"/>
                <a:gd name="T39" fmla="*/ 28 h 36"/>
                <a:gd name="T40" fmla="*/ 22 w 43"/>
                <a:gd name="T41" fmla="*/ 26 h 36"/>
                <a:gd name="T42" fmla="*/ 25 w 43"/>
                <a:gd name="T43" fmla="*/ 25 h 36"/>
                <a:gd name="T44" fmla="*/ 24 w 43"/>
                <a:gd name="T45" fmla="*/ 23 h 36"/>
                <a:gd name="T46" fmla="*/ 22 w 43"/>
                <a:gd name="T47" fmla="*/ 22 h 36"/>
                <a:gd name="T48" fmla="*/ 17 w 43"/>
                <a:gd name="T49" fmla="*/ 24 h 36"/>
                <a:gd name="T50" fmla="*/ 19 w 43"/>
                <a:gd name="T51" fmla="*/ 20 h 36"/>
                <a:gd name="T52" fmla="*/ 18 w 43"/>
                <a:gd name="T53" fmla="*/ 22 h 36"/>
                <a:gd name="T54" fmla="*/ 19 w 43"/>
                <a:gd name="T55" fmla="*/ 24 h 36"/>
                <a:gd name="T56" fmla="*/ 30 w 43"/>
                <a:gd name="T57" fmla="*/ 18 h 36"/>
                <a:gd name="T58" fmla="*/ 30 w 43"/>
                <a:gd name="T59" fmla="*/ 17 h 36"/>
                <a:gd name="T60" fmla="*/ 30 w 43"/>
                <a:gd name="T61" fmla="*/ 16 h 36"/>
                <a:gd name="T62" fmla="*/ 28 w 43"/>
                <a:gd name="T63" fmla="*/ 16 h 36"/>
                <a:gd name="T64" fmla="*/ 27 w 43"/>
                <a:gd name="T65" fmla="*/ 14 h 36"/>
                <a:gd name="T66" fmla="*/ 25 w 43"/>
                <a:gd name="T67" fmla="*/ 16 h 36"/>
                <a:gd name="T68" fmla="*/ 24 w 43"/>
                <a:gd name="T69" fmla="*/ 16 h 36"/>
                <a:gd name="T70" fmla="*/ 24 w 43"/>
                <a:gd name="T71" fmla="*/ 17 h 36"/>
                <a:gd name="T72" fmla="*/ 25 w 43"/>
                <a:gd name="T73" fmla="*/ 18 h 36"/>
                <a:gd name="T74" fmla="*/ 24 w 43"/>
                <a:gd name="T75" fmla="*/ 19 h 36"/>
                <a:gd name="T76" fmla="*/ 25 w 43"/>
                <a:gd name="T77" fmla="*/ 20 h 36"/>
                <a:gd name="T78" fmla="*/ 26 w 43"/>
                <a:gd name="T79" fmla="*/ 21 h 36"/>
                <a:gd name="T80" fmla="*/ 28 w 43"/>
                <a:gd name="T81" fmla="*/ 21 h 36"/>
                <a:gd name="T82" fmla="*/ 30 w 43"/>
                <a:gd name="T83" fmla="*/ 20 h 36"/>
                <a:gd name="T84" fmla="*/ 30 w 43"/>
                <a:gd name="T85" fmla="*/ 19 h 36"/>
                <a:gd name="T86" fmla="*/ 29 w 43"/>
                <a:gd name="T87" fmla="*/ 18 h 36"/>
                <a:gd name="T88" fmla="*/ 26 w 43"/>
                <a:gd name="T8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36">
                  <a:moveTo>
                    <a:pt x="2" y="9"/>
                  </a:moveTo>
                  <a:cubicBezTo>
                    <a:pt x="2" y="34"/>
                    <a:pt x="2" y="34"/>
                    <a:pt x="2" y="34"/>
                  </a:cubicBezTo>
                  <a:cubicBezTo>
                    <a:pt x="41" y="34"/>
                    <a:pt x="41" y="34"/>
                    <a:pt x="41" y="34"/>
                  </a:cubicBezTo>
                  <a:cubicBezTo>
                    <a:pt x="41" y="9"/>
                    <a:pt x="41" y="9"/>
                    <a:pt x="41" y="9"/>
                  </a:cubicBezTo>
                  <a:cubicBezTo>
                    <a:pt x="2" y="9"/>
                    <a:pt x="2" y="9"/>
                    <a:pt x="2" y="9"/>
                  </a:cubicBezTo>
                  <a:close/>
                  <a:moveTo>
                    <a:pt x="0" y="6"/>
                  </a:moveTo>
                  <a:cubicBezTo>
                    <a:pt x="43" y="6"/>
                    <a:pt x="43" y="6"/>
                    <a:pt x="43" y="6"/>
                  </a:cubicBezTo>
                  <a:cubicBezTo>
                    <a:pt x="43" y="36"/>
                    <a:pt x="43" y="36"/>
                    <a:pt x="43" y="36"/>
                  </a:cubicBezTo>
                  <a:cubicBezTo>
                    <a:pt x="0" y="36"/>
                    <a:pt x="0" y="36"/>
                    <a:pt x="0" y="36"/>
                  </a:cubicBezTo>
                  <a:cubicBezTo>
                    <a:pt x="0" y="6"/>
                    <a:pt x="0" y="6"/>
                    <a:pt x="0" y="6"/>
                  </a:cubicBezTo>
                  <a:close/>
                  <a:moveTo>
                    <a:pt x="0" y="0"/>
                  </a:moveTo>
                  <a:cubicBezTo>
                    <a:pt x="43" y="0"/>
                    <a:pt x="43" y="0"/>
                    <a:pt x="43" y="0"/>
                  </a:cubicBezTo>
                  <a:cubicBezTo>
                    <a:pt x="43" y="4"/>
                    <a:pt x="43" y="4"/>
                    <a:pt x="43" y="4"/>
                  </a:cubicBezTo>
                  <a:cubicBezTo>
                    <a:pt x="0" y="4"/>
                    <a:pt x="0" y="4"/>
                    <a:pt x="0" y="4"/>
                  </a:cubicBezTo>
                  <a:cubicBezTo>
                    <a:pt x="0" y="0"/>
                    <a:pt x="0" y="0"/>
                    <a:pt x="0" y="0"/>
                  </a:cubicBezTo>
                  <a:close/>
                  <a:moveTo>
                    <a:pt x="26" y="22"/>
                  </a:moveTo>
                  <a:cubicBezTo>
                    <a:pt x="25" y="21"/>
                    <a:pt x="25" y="21"/>
                    <a:pt x="25" y="21"/>
                  </a:cubicBezTo>
                  <a:cubicBezTo>
                    <a:pt x="25" y="20"/>
                    <a:pt x="25" y="20"/>
                    <a:pt x="25" y="20"/>
                  </a:cubicBezTo>
                  <a:cubicBezTo>
                    <a:pt x="23" y="20"/>
                    <a:pt x="23" y="20"/>
                    <a:pt x="23" y="20"/>
                  </a:cubicBezTo>
                  <a:cubicBezTo>
                    <a:pt x="23" y="20"/>
                    <a:pt x="23" y="20"/>
                    <a:pt x="23" y="20"/>
                  </a:cubicBezTo>
                  <a:cubicBezTo>
                    <a:pt x="24" y="18"/>
                    <a:pt x="24" y="18"/>
                    <a:pt x="24" y="18"/>
                  </a:cubicBezTo>
                  <a:cubicBezTo>
                    <a:pt x="24" y="18"/>
                    <a:pt x="24" y="18"/>
                    <a:pt x="24" y="18"/>
                  </a:cubicBezTo>
                  <a:cubicBezTo>
                    <a:pt x="23" y="17"/>
                    <a:pt x="23" y="17"/>
                    <a:pt x="23" y="17"/>
                  </a:cubicBezTo>
                  <a:cubicBezTo>
                    <a:pt x="22" y="17"/>
                    <a:pt x="22" y="17"/>
                    <a:pt x="22" y="17"/>
                  </a:cubicBezTo>
                  <a:cubicBezTo>
                    <a:pt x="21" y="18"/>
                    <a:pt x="21" y="18"/>
                    <a:pt x="21" y="18"/>
                  </a:cubicBezTo>
                  <a:cubicBezTo>
                    <a:pt x="21" y="18"/>
                    <a:pt x="21" y="18"/>
                    <a:pt x="21" y="18"/>
                  </a:cubicBezTo>
                  <a:cubicBezTo>
                    <a:pt x="20" y="16"/>
                    <a:pt x="20" y="16"/>
                    <a:pt x="20" y="16"/>
                  </a:cubicBezTo>
                  <a:cubicBezTo>
                    <a:pt x="20" y="16"/>
                    <a:pt x="20" y="16"/>
                    <a:pt x="20" y="16"/>
                  </a:cubicBezTo>
                  <a:cubicBezTo>
                    <a:pt x="19" y="16"/>
                    <a:pt x="19" y="16"/>
                    <a:pt x="19" y="16"/>
                  </a:cubicBezTo>
                  <a:cubicBezTo>
                    <a:pt x="18" y="16"/>
                    <a:pt x="18" y="16"/>
                    <a:pt x="18" y="16"/>
                  </a:cubicBezTo>
                  <a:cubicBezTo>
                    <a:pt x="18" y="18"/>
                    <a:pt x="18" y="18"/>
                    <a:pt x="18" y="18"/>
                  </a:cubicBezTo>
                  <a:cubicBezTo>
                    <a:pt x="17" y="18"/>
                    <a:pt x="17" y="18"/>
                    <a:pt x="17" y="18"/>
                  </a:cubicBezTo>
                  <a:cubicBezTo>
                    <a:pt x="16" y="17"/>
                    <a:pt x="16" y="17"/>
                    <a:pt x="16" y="17"/>
                  </a:cubicBezTo>
                  <a:cubicBezTo>
                    <a:pt x="16" y="17"/>
                    <a:pt x="16" y="17"/>
                    <a:pt x="16" y="17"/>
                  </a:cubicBezTo>
                  <a:cubicBezTo>
                    <a:pt x="15" y="18"/>
                    <a:pt x="15" y="18"/>
                    <a:pt x="15" y="18"/>
                  </a:cubicBezTo>
                  <a:cubicBezTo>
                    <a:pt x="15" y="18"/>
                    <a:pt x="15" y="18"/>
                    <a:pt x="15" y="18"/>
                  </a:cubicBezTo>
                  <a:cubicBezTo>
                    <a:pt x="15" y="20"/>
                    <a:pt x="15" y="20"/>
                    <a:pt x="15" y="20"/>
                  </a:cubicBezTo>
                  <a:cubicBezTo>
                    <a:pt x="15" y="20"/>
                    <a:pt x="15" y="20"/>
                    <a:pt x="15" y="20"/>
                  </a:cubicBezTo>
                  <a:cubicBezTo>
                    <a:pt x="13" y="20"/>
                    <a:pt x="13" y="20"/>
                    <a:pt x="13" y="20"/>
                  </a:cubicBezTo>
                  <a:cubicBezTo>
                    <a:pt x="13" y="21"/>
                    <a:pt x="13" y="21"/>
                    <a:pt x="13" y="21"/>
                  </a:cubicBezTo>
                  <a:cubicBezTo>
                    <a:pt x="13" y="22"/>
                    <a:pt x="13" y="22"/>
                    <a:pt x="13" y="22"/>
                  </a:cubicBezTo>
                  <a:cubicBezTo>
                    <a:pt x="13" y="22"/>
                    <a:pt x="13" y="22"/>
                    <a:pt x="13" y="22"/>
                  </a:cubicBezTo>
                  <a:cubicBezTo>
                    <a:pt x="15" y="23"/>
                    <a:pt x="15" y="23"/>
                    <a:pt x="15" y="23"/>
                  </a:cubicBezTo>
                  <a:cubicBezTo>
                    <a:pt x="15" y="23"/>
                    <a:pt x="15" y="23"/>
                    <a:pt x="15" y="23"/>
                  </a:cubicBezTo>
                  <a:cubicBezTo>
                    <a:pt x="14" y="25"/>
                    <a:pt x="14" y="25"/>
                    <a:pt x="14" y="25"/>
                  </a:cubicBezTo>
                  <a:cubicBezTo>
                    <a:pt x="13" y="25"/>
                    <a:pt x="13" y="25"/>
                    <a:pt x="13" y="25"/>
                  </a:cubicBezTo>
                  <a:cubicBezTo>
                    <a:pt x="14" y="26"/>
                    <a:pt x="14" y="26"/>
                    <a:pt x="14" y="26"/>
                  </a:cubicBezTo>
                  <a:cubicBezTo>
                    <a:pt x="14" y="26"/>
                    <a:pt x="14" y="26"/>
                    <a:pt x="14" y="26"/>
                  </a:cubicBezTo>
                  <a:cubicBezTo>
                    <a:pt x="16" y="26"/>
                    <a:pt x="16" y="26"/>
                    <a:pt x="16" y="26"/>
                  </a:cubicBezTo>
                  <a:cubicBezTo>
                    <a:pt x="17" y="26"/>
                    <a:pt x="17" y="26"/>
                    <a:pt x="17" y="26"/>
                  </a:cubicBezTo>
                  <a:cubicBezTo>
                    <a:pt x="16" y="28"/>
                    <a:pt x="16" y="28"/>
                    <a:pt x="16" y="28"/>
                  </a:cubicBezTo>
                  <a:cubicBezTo>
                    <a:pt x="17" y="28"/>
                    <a:pt x="17" y="28"/>
                    <a:pt x="17" y="28"/>
                  </a:cubicBezTo>
                  <a:cubicBezTo>
                    <a:pt x="18" y="29"/>
                    <a:pt x="18" y="29"/>
                    <a:pt x="18" y="29"/>
                  </a:cubicBezTo>
                  <a:cubicBezTo>
                    <a:pt x="18" y="29"/>
                    <a:pt x="18" y="29"/>
                    <a:pt x="18" y="29"/>
                  </a:cubicBezTo>
                  <a:cubicBezTo>
                    <a:pt x="19" y="27"/>
                    <a:pt x="19" y="27"/>
                    <a:pt x="19" y="27"/>
                  </a:cubicBezTo>
                  <a:cubicBezTo>
                    <a:pt x="19" y="27"/>
                    <a:pt x="19" y="27"/>
                    <a:pt x="19" y="27"/>
                  </a:cubicBezTo>
                  <a:cubicBezTo>
                    <a:pt x="19" y="27"/>
                    <a:pt x="19" y="27"/>
                    <a:pt x="19" y="27"/>
                  </a:cubicBezTo>
                  <a:cubicBezTo>
                    <a:pt x="20" y="29"/>
                    <a:pt x="20" y="29"/>
                    <a:pt x="20" y="29"/>
                  </a:cubicBezTo>
                  <a:cubicBezTo>
                    <a:pt x="21" y="29"/>
                    <a:pt x="21" y="29"/>
                    <a:pt x="21" y="29"/>
                  </a:cubicBezTo>
                  <a:cubicBezTo>
                    <a:pt x="22" y="28"/>
                    <a:pt x="22" y="28"/>
                    <a:pt x="22" y="28"/>
                  </a:cubicBezTo>
                  <a:cubicBezTo>
                    <a:pt x="22" y="28"/>
                    <a:pt x="22" y="28"/>
                    <a:pt x="22" y="28"/>
                  </a:cubicBezTo>
                  <a:cubicBezTo>
                    <a:pt x="22" y="26"/>
                    <a:pt x="22" y="26"/>
                    <a:pt x="22" y="26"/>
                  </a:cubicBezTo>
                  <a:cubicBezTo>
                    <a:pt x="22" y="26"/>
                    <a:pt x="22" y="26"/>
                    <a:pt x="22" y="26"/>
                  </a:cubicBezTo>
                  <a:cubicBezTo>
                    <a:pt x="24" y="26"/>
                    <a:pt x="24" y="26"/>
                    <a:pt x="24" y="26"/>
                  </a:cubicBezTo>
                  <a:cubicBezTo>
                    <a:pt x="24" y="26"/>
                    <a:pt x="24" y="26"/>
                    <a:pt x="24" y="26"/>
                  </a:cubicBezTo>
                  <a:cubicBezTo>
                    <a:pt x="25" y="25"/>
                    <a:pt x="25" y="25"/>
                    <a:pt x="25" y="25"/>
                  </a:cubicBezTo>
                  <a:cubicBezTo>
                    <a:pt x="25" y="25"/>
                    <a:pt x="25" y="25"/>
                    <a:pt x="25" y="25"/>
                  </a:cubicBezTo>
                  <a:cubicBezTo>
                    <a:pt x="24" y="23"/>
                    <a:pt x="24" y="23"/>
                    <a:pt x="24" y="23"/>
                  </a:cubicBezTo>
                  <a:cubicBezTo>
                    <a:pt x="24" y="23"/>
                    <a:pt x="24" y="23"/>
                    <a:pt x="24" y="23"/>
                  </a:cubicBezTo>
                  <a:cubicBezTo>
                    <a:pt x="25" y="22"/>
                    <a:pt x="25" y="22"/>
                    <a:pt x="25" y="22"/>
                  </a:cubicBezTo>
                  <a:lnTo>
                    <a:pt x="26" y="22"/>
                  </a:lnTo>
                  <a:close/>
                  <a:moveTo>
                    <a:pt x="22" y="22"/>
                  </a:moveTo>
                  <a:cubicBezTo>
                    <a:pt x="22" y="23"/>
                    <a:pt x="21" y="24"/>
                    <a:pt x="21" y="24"/>
                  </a:cubicBezTo>
                  <a:cubicBezTo>
                    <a:pt x="21" y="25"/>
                    <a:pt x="20" y="25"/>
                    <a:pt x="19" y="25"/>
                  </a:cubicBezTo>
                  <a:cubicBezTo>
                    <a:pt x="19" y="25"/>
                    <a:pt x="18" y="25"/>
                    <a:pt x="17" y="24"/>
                  </a:cubicBezTo>
                  <a:cubicBezTo>
                    <a:pt x="17" y="24"/>
                    <a:pt x="17" y="23"/>
                    <a:pt x="17" y="22"/>
                  </a:cubicBezTo>
                  <a:cubicBezTo>
                    <a:pt x="17" y="22"/>
                    <a:pt x="17" y="21"/>
                    <a:pt x="17" y="21"/>
                  </a:cubicBezTo>
                  <a:cubicBezTo>
                    <a:pt x="18" y="20"/>
                    <a:pt x="19" y="20"/>
                    <a:pt x="19" y="20"/>
                  </a:cubicBezTo>
                  <a:cubicBezTo>
                    <a:pt x="20" y="20"/>
                    <a:pt x="21" y="20"/>
                    <a:pt x="21" y="21"/>
                  </a:cubicBezTo>
                  <a:cubicBezTo>
                    <a:pt x="21" y="21"/>
                    <a:pt x="22" y="22"/>
                    <a:pt x="22" y="22"/>
                  </a:cubicBezTo>
                  <a:close/>
                  <a:moveTo>
                    <a:pt x="18" y="22"/>
                  </a:moveTo>
                  <a:cubicBezTo>
                    <a:pt x="18" y="22"/>
                    <a:pt x="19" y="21"/>
                    <a:pt x="19" y="21"/>
                  </a:cubicBezTo>
                  <a:cubicBezTo>
                    <a:pt x="20" y="21"/>
                    <a:pt x="20" y="22"/>
                    <a:pt x="20" y="22"/>
                  </a:cubicBezTo>
                  <a:cubicBezTo>
                    <a:pt x="20" y="23"/>
                    <a:pt x="20" y="24"/>
                    <a:pt x="19" y="24"/>
                  </a:cubicBezTo>
                  <a:cubicBezTo>
                    <a:pt x="19" y="24"/>
                    <a:pt x="18" y="23"/>
                    <a:pt x="18" y="22"/>
                  </a:cubicBezTo>
                  <a:close/>
                  <a:moveTo>
                    <a:pt x="29" y="18"/>
                  </a:moveTo>
                  <a:cubicBezTo>
                    <a:pt x="30" y="18"/>
                    <a:pt x="30" y="18"/>
                    <a:pt x="30" y="18"/>
                  </a:cubicBezTo>
                  <a:cubicBezTo>
                    <a:pt x="29" y="17"/>
                    <a:pt x="29" y="17"/>
                    <a:pt x="29" y="17"/>
                  </a:cubicBezTo>
                  <a:cubicBezTo>
                    <a:pt x="30" y="17"/>
                    <a:pt x="30" y="17"/>
                    <a:pt x="30" y="17"/>
                  </a:cubicBezTo>
                  <a:cubicBezTo>
                    <a:pt x="30" y="17"/>
                    <a:pt x="30" y="17"/>
                    <a:pt x="30" y="17"/>
                  </a:cubicBezTo>
                  <a:cubicBezTo>
                    <a:pt x="30" y="16"/>
                    <a:pt x="30" y="16"/>
                    <a:pt x="30" y="16"/>
                  </a:cubicBezTo>
                  <a:cubicBezTo>
                    <a:pt x="30" y="16"/>
                    <a:pt x="30" y="16"/>
                    <a:pt x="30" y="16"/>
                  </a:cubicBezTo>
                  <a:cubicBezTo>
                    <a:pt x="30" y="16"/>
                    <a:pt x="30" y="16"/>
                    <a:pt x="30" y="16"/>
                  </a:cubicBezTo>
                  <a:cubicBezTo>
                    <a:pt x="30" y="16"/>
                    <a:pt x="30" y="16"/>
                    <a:pt x="30" y="16"/>
                  </a:cubicBezTo>
                  <a:cubicBezTo>
                    <a:pt x="29" y="16"/>
                    <a:pt x="29" y="16"/>
                    <a:pt x="29" y="16"/>
                  </a:cubicBezTo>
                  <a:cubicBezTo>
                    <a:pt x="28" y="16"/>
                    <a:pt x="28" y="16"/>
                    <a:pt x="28" y="16"/>
                  </a:cubicBezTo>
                  <a:cubicBezTo>
                    <a:pt x="28" y="15"/>
                    <a:pt x="28" y="15"/>
                    <a:pt x="28" y="15"/>
                  </a:cubicBezTo>
                  <a:cubicBezTo>
                    <a:pt x="27" y="14"/>
                    <a:pt x="27" y="14"/>
                    <a:pt x="27" y="14"/>
                  </a:cubicBezTo>
                  <a:cubicBezTo>
                    <a:pt x="27" y="14"/>
                    <a:pt x="27" y="14"/>
                    <a:pt x="27" y="14"/>
                  </a:cubicBezTo>
                  <a:cubicBezTo>
                    <a:pt x="26" y="15"/>
                    <a:pt x="26" y="15"/>
                    <a:pt x="26" y="15"/>
                  </a:cubicBezTo>
                  <a:cubicBezTo>
                    <a:pt x="26" y="16"/>
                    <a:pt x="26" y="16"/>
                    <a:pt x="26" y="16"/>
                  </a:cubicBezTo>
                  <a:cubicBezTo>
                    <a:pt x="25" y="16"/>
                    <a:pt x="25" y="16"/>
                    <a:pt x="25" y="16"/>
                  </a:cubicBezTo>
                  <a:cubicBezTo>
                    <a:pt x="25" y="16"/>
                    <a:pt x="25" y="16"/>
                    <a:pt x="25" y="16"/>
                  </a:cubicBezTo>
                  <a:cubicBezTo>
                    <a:pt x="24" y="16"/>
                    <a:pt x="24" y="16"/>
                    <a:pt x="24" y="16"/>
                  </a:cubicBezTo>
                  <a:cubicBezTo>
                    <a:pt x="24" y="16"/>
                    <a:pt x="24" y="16"/>
                    <a:pt x="24" y="16"/>
                  </a:cubicBezTo>
                  <a:cubicBezTo>
                    <a:pt x="24" y="16"/>
                    <a:pt x="24" y="16"/>
                    <a:pt x="24" y="16"/>
                  </a:cubicBezTo>
                  <a:cubicBezTo>
                    <a:pt x="24" y="17"/>
                    <a:pt x="24" y="17"/>
                    <a:pt x="24" y="17"/>
                  </a:cubicBezTo>
                  <a:cubicBezTo>
                    <a:pt x="24" y="17"/>
                    <a:pt x="24" y="17"/>
                    <a:pt x="24" y="17"/>
                  </a:cubicBezTo>
                  <a:cubicBezTo>
                    <a:pt x="25" y="17"/>
                    <a:pt x="25" y="17"/>
                    <a:pt x="25" y="17"/>
                  </a:cubicBezTo>
                  <a:cubicBezTo>
                    <a:pt x="25" y="18"/>
                    <a:pt x="25" y="18"/>
                    <a:pt x="25" y="18"/>
                  </a:cubicBezTo>
                  <a:cubicBezTo>
                    <a:pt x="25" y="18"/>
                    <a:pt x="25" y="18"/>
                    <a:pt x="25" y="18"/>
                  </a:cubicBezTo>
                  <a:cubicBezTo>
                    <a:pt x="24" y="19"/>
                    <a:pt x="24" y="19"/>
                    <a:pt x="24" y="19"/>
                  </a:cubicBezTo>
                  <a:cubicBezTo>
                    <a:pt x="24" y="19"/>
                    <a:pt x="24" y="19"/>
                    <a:pt x="24" y="19"/>
                  </a:cubicBezTo>
                  <a:cubicBezTo>
                    <a:pt x="24" y="19"/>
                    <a:pt x="24" y="19"/>
                    <a:pt x="24" y="19"/>
                  </a:cubicBezTo>
                  <a:cubicBezTo>
                    <a:pt x="24" y="20"/>
                    <a:pt x="24" y="20"/>
                    <a:pt x="24" y="20"/>
                  </a:cubicBezTo>
                  <a:cubicBezTo>
                    <a:pt x="24" y="20"/>
                    <a:pt x="24" y="20"/>
                    <a:pt x="24" y="20"/>
                  </a:cubicBezTo>
                  <a:cubicBezTo>
                    <a:pt x="25" y="20"/>
                    <a:pt x="25" y="20"/>
                    <a:pt x="25" y="20"/>
                  </a:cubicBezTo>
                  <a:cubicBezTo>
                    <a:pt x="25" y="20"/>
                    <a:pt x="25" y="20"/>
                    <a:pt x="25" y="20"/>
                  </a:cubicBezTo>
                  <a:cubicBezTo>
                    <a:pt x="26" y="20"/>
                    <a:pt x="26" y="20"/>
                    <a:pt x="26" y="20"/>
                  </a:cubicBezTo>
                  <a:cubicBezTo>
                    <a:pt x="26" y="21"/>
                    <a:pt x="26" y="21"/>
                    <a:pt x="26" y="21"/>
                  </a:cubicBezTo>
                  <a:cubicBezTo>
                    <a:pt x="27" y="21"/>
                    <a:pt x="27" y="21"/>
                    <a:pt x="27" y="21"/>
                  </a:cubicBezTo>
                  <a:cubicBezTo>
                    <a:pt x="27" y="21"/>
                    <a:pt x="27" y="21"/>
                    <a:pt x="27" y="21"/>
                  </a:cubicBezTo>
                  <a:cubicBezTo>
                    <a:pt x="28" y="21"/>
                    <a:pt x="28" y="21"/>
                    <a:pt x="28" y="21"/>
                  </a:cubicBezTo>
                  <a:cubicBezTo>
                    <a:pt x="28" y="20"/>
                    <a:pt x="28" y="20"/>
                    <a:pt x="28" y="20"/>
                  </a:cubicBezTo>
                  <a:cubicBezTo>
                    <a:pt x="29" y="20"/>
                    <a:pt x="29" y="20"/>
                    <a:pt x="29" y="20"/>
                  </a:cubicBezTo>
                  <a:cubicBezTo>
                    <a:pt x="30" y="20"/>
                    <a:pt x="30" y="20"/>
                    <a:pt x="30" y="20"/>
                  </a:cubicBezTo>
                  <a:cubicBezTo>
                    <a:pt x="30" y="20"/>
                    <a:pt x="30" y="20"/>
                    <a:pt x="30" y="20"/>
                  </a:cubicBezTo>
                  <a:cubicBezTo>
                    <a:pt x="30" y="20"/>
                    <a:pt x="30" y="20"/>
                    <a:pt x="30" y="20"/>
                  </a:cubicBezTo>
                  <a:cubicBezTo>
                    <a:pt x="30" y="19"/>
                    <a:pt x="30" y="19"/>
                    <a:pt x="30" y="19"/>
                  </a:cubicBezTo>
                  <a:cubicBezTo>
                    <a:pt x="30" y="19"/>
                    <a:pt x="30" y="19"/>
                    <a:pt x="30" y="19"/>
                  </a:cubicBezTo>
                  <a:cubicBezTo>
                    <a:pt x="30" y="19"/>
                    <a:pt x="30" y="19"/>
                    <a:pt x="30" y="19"/>
                  </a:cubicBezTo>
                  <a:cubicBezTo>
                    <a:pt x="29" y="18"/>
                    <a:pt x="29" y="18"/>
                    <a:pt x="29" y="18"/>
                  </a:cubicBezTo>
                  <a:close/>
                  <a:moveTo>
                    <a:pt x="28" y="18"/>
                  </a:moveTo>
                  <a:cubicBezTo>
                    <a:pt x="28" y="18"/>
                    <a:pt x="28" y="19"/>
                    <a:pt x="27" y="19"/>
                  </a:cubicBezTo>
                  <a:cubicBezTo>
                    <a:pt x="27" y="19"/>
                    <a:pt x="26" y="18"/>
                    <a:pt x="26" y="18"/>
                  </a:cubicBezTo>
                  <a:cubicBezTo>
                    <a:pt x="26" y="17"/>
                    <a:pt x="27" y="17"/>
                    <a:pt x="27" y="17"/>
                  </a:cubicBezTo>
                  <a:cubicBezTo>
                    <a:pt x="28" y="17"/>
                    <a:pt x="28" y="17"/>
                    <a:pt x="28" y="1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38" name="Freeform 65"/>
            <p:cNvSpPr>
              <a:spLocks/>
            </p:cNvSpPr>
            <p:nvPr/>
          </p:nvSpPr>
          <p:spPr bwMode="auto">
            <a:xfrm>
              <a:off x="10839450" y="6213475"/>
              <a:ext cx="466725" cy="136525"/>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39" name="Freeform 66"/>
            <p:cNvSpPr>
              <a:spLocks/>
            </p:cNvSpPr>
            <p:nvPr/>
          </p:nvSpPr>
          <p:spPr bwMode="auto">
            <a:xfrm>
              <a:off x="11010900" y="6208713"/>
              <a:ext cx="123825" cy="4763"/>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40" name="Freeform 67"/>
            <p:cNvSpPr>
              <a:spLocks/>
            </p:cNvSpPr>
            <p:nvPr/>
          </p:nvSpPr>
          <p:spPr bwMode="auto">
            <a:xfrm>
              <a:off x="10820400" y="6535738"/>
              <a:ext cx="504825" cy="176213"/>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41" name="Freeform 68"/>
            <p:cNvSpPr>
              <a:spLocks/>
            </p:cNvSpPr>
            <p:nvPr/>
          </p:nvSpPr>
          <p:spPr bwMode="auto">
            <a:xfrm>
              <a:off x="10972800" y="6650038"/>
              <a:ext cx="185738" cy="76200"/>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42" name="Freeform 69"/>
            <p:cNvSpPr>
              <a:spLocks/>
            </p:cNvSpPr>
            <p:nvPr/>
          </p:nvSpPr>
          <p:spPr bwMode="auto">
            <a:xfrm>
              <a:off x="10810875" y="6350000"/>
              <a:ext cx="523875" cy="185738"/>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43" name="Oval 70"/>
            <p:cNvSpPr>
              <a:spLocks noChangeArrowheads="1"/>
            </p:cNvSpPr>
            <p:nvPr/>
          </p:nvSpPr>
          <p:spPr bwMode="auto">
            <a:xfrm>
              <a:off x="10715625" y="6108700"/>
              <a:ext cx="519113" cy="522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sp>
          <p:nvSpPr>
            <p:cNvPr id="144" name="Freeform 71"/>
            <p:cNvSpPr>
              <a:spLocks noEditPoints="1"/>
            </p:cNvSpPr>
            <p:nvPr/>
          </p:nvSpPr>
          <p:spPr bwMode="auto">
            <a:xfrm>
              <a:off x="10844213" y="6261100"/>
              <a:ext cx="261938" cy="217488"/>
            </a:xfrm>
            <a:custGeom>
              <a:avLst/>
              <a:gdLst>
                <a:gd name="T0" fmla="*/ 52 w 55"/>
                <a:gd name="T1" fmla="*/ 44 h 46"/>
                <a:gd name="T2" fmla="*/ 0 w 55"/>
                <a:gd name="T3" fmla="*/ 8 h 46"/>
                <a:gd name="T4" fmla="*/ 0 w 55"/>
                <a:gd name="T5" fmla="*/ 46 h 46"/>
                <a:gd name="T6" fmla="*/ 55 w 55"/>
                <a:gd name="T7" fmla="*/ 0 h 46"/>
                <a:gd name="T8" fmla="*/ 0 w 55"/>
                <a:gd name="T9" fmla="*/ 0 h 46"/>
                <a:gd name="T10" fmla="*/ 32 w 55"/>
                <a:gd name="T11" fmla="*/ 26 h 46"/>
                <a:gd name="T12" fmla="*/ 30 w 55"/>
                <a:gd name="T13" fmla="*/ 23 h 46"/>
                <a:gd name="T14" fmla="*/ 29 w 55"/>
                <a:gd name="T15" fmla="*/ 22 h 46"/>
                <a:gd name="T16" fmla="*/ 26 w 55"/>
                <a:gd name="T17" fmla="*/ 20 h 46"/>
                <a:gd name="T18" fmla="*/ 23 w 55"/>
                <a:gd name="T19" fmla="*/ 20 h 46"/>
                <a:gd name="T20" fmla="*/ 20 w 55"/>
                <a:gd name="T21" fmla="*/ 22 h 46"/>
                <a:gd name="T22" fmla="*/ 18 w 55"/>
                <a:gd name="T23" fmla="*/ 23 h 46"/>
                <a:gd name="T24" fmla="*/ 17 w 55"/>
                <a:gd name="T25" fmla="*/ 26 h 46"/>
                <a:gd name="T26" fmla="*/ 16 w 55"/>
                <a:gd name="T27" fmla="*/ 28 h 46"/>
                <a:gd name="T28" fmla="*/ 17 w 55"/>
                <a:gd name="T29" fmla="*/ 31 h 46"/>
                <a:gd name="T30" fmla="*/ 18 w 55"/>
                <a:gd name="T31" fmla="*/ 33 h 46"/>
                <a:gd name="T32" fmla="*/ 21 w 55"/>
                <a:gd name="T33" fmla="*/ 36 h 46"/>
                <a:gd name="T34" fmla="*/ 23 w 55"/>
                <a:gd name="T35" fmla="*/ 36 h 46"/>
                <a:gd name="T36" fmla="*/ 25 w 55"/>
                <a:gd name="T37" fmla="*/ 34 h 46"/>
                <a:gd name="T38" fmla="*/ 28 w 55"/>
                <a:gd name="T39" fmla="*/ 36 h 46"/>
                <a:gd name="T40" fmla="*/ 28 w 55"/>
                <a:gd name="T41" fmla="*/ 33 h 46"/>
                <a:gd name="T42" fmla="*/ 32 w 55"/>
                <a:gd name="T43" fmla="*/ 32 h 46"/>
                <a:gd name="T44" fmla="*/ 30 w 55"/>
                <a:gd name="T45" fmla="*/ 29 h 46"/>
                <a:gd name="T46" fmla="*/ 28 w 55"/>
                <a:gd name="T47" fmla="*/ 29 h 46"/>
                <a:gd name="T48" fmla="*/ 22 w 55"/>
                <a:gd name="T49" fmla="*/ 31 h 46"/>
                <a:gd name="T50" fmla="*/ 24 w 55"/>
                <a:gd name="T51" fmla="*/ 25 h 46"/>
                <a:gd name="T52" fmla="*/ 23 w 55"/>
                <a:gd name="T53" fmla="*/ 29 h 46"/>
                <a:gd name="T54" fmla="*/ 24 w 55"/>
                <a:gd name="T55" fmla="*/ 30 h 46"/>
                <a:gd name="T56" fmla="*/ 38 w 55"/>
                <a:gd name="T57" fmla="*/ 23 h 46"/>
                <a:gd name="T58" fmla="*/ 39 w 55"/>
                <a:gd name="T59" fmla="*/ 21 h 46"/>
                <a:gd name="T60" fmla="*/ 38 w 55"/>
                <a:gd name="T61" fmla="*/ 20 h 46"/>
                <a:gd name="T62" fmla="*/ 36 w 55"/>
                <a:gd name="T63" fmla="*/ 20 h 46"/>
                <a:gd name="T64" fmla="*/ 34 w 55"/>
                <a:gd name="T65" fmla="*/ 18 h 46"/>
                <a:gd name="T66" fmla="*/ 32 w 55"/>
                <a:gd name="T67" fmla="*/ 20 h 46"/>
                <a:gd name="T68" fmla="*/ 31 w 55"/>
                <a:gd name="T69" fmla="*/ 20 h 46"/>
                <a:gd name="T70" fmla="*/ 30 w 55"/>
                <a:gd name="T71" fmla="*/ 21 h 46"/>
                <a:gd name="T72" fmla="*/ 31 w 55"/>
                <a:gd name="T73" fmla="*/ 23 h 46"/>
                <a:gd name="T74" fmla="*/ 30 w 55"/>
                <a:gd name="T75" fmla="*/ 25 h 46"/>
                <a:gd name="T76" fmla="*/ 31 w 55"/>
                <a:gd name="T77" fmla="*/ 25 h 46"/>
                <a:gd name="T78" fmla="*/ 34 w 55"/>
                <a:gd name="T79" fmla="*/ 27 h 46"/>
                <a:gd name="T80" fmla="*/ 35 w 55"/>
                <a:gd name="T81" fmla="*/ 27 h 46"/>
                <a:gd name="T82" fmla="*/ 38 w 55"/>
                <a:gd name="T83" fmla="*/ 25 h 46"/>
                <a:gd name="T84" fmla="*/ 39 w 55"/>
                <a:gd name="T85" fmla="*/ 25 h 46"/>
                <a:gd name="T86" fmla="*/ 38 w 55"/>
                <a:gd name="T87" fmla="*/ 23 h 46"/>
                <a:gd name="T88" fmla="*/ 33 w 55"/>
                <a:gd name="T89"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 h="46">
                  <a:moveTo>
                    <a:pt x="3" y="11"/>
                  </a:moveTo>
                  <a:cubicBezTo>
                    <a:pt x="3" y="44"/>
                    <a:pt x="3" y="44"/>
                    <a:pt x="3" y="44"/>
                  </a:cubicBezTo>
                  <a:cubicBezTo>
                    <a:pt x="52" y="44"/>
                    <a:pt x="52" y="44"/>
                    <a:pt x="52" y="44"/>
                  </a:cubicBezTo>
                  <a:cubicBezTo>
                    <a:pt x="52" y="11"/>
                    <a:pt x="52" y="11"/>
                    <a:pt x="52" y="11"/>
                  </a:cubicBezTo>
                  <a:cubicBezTo>
                    <a:pt x="3" y="11"/>
                    <a:pt x="3" y="11"/>
                    <a:pt x="3" y="11"/>
                  </a:cubicBezTo>
                  <a:close/>
                  <a:moveTo>
                    <a:pt x="0" y="8"/>
                  </a:moveTo>
                  <a:cubicBezTo>
                    <a:pt x="55" y="8"/>
                    <a:pt x="55" y="8"/>
                    <a:pt x="55" y="8"/>
                  </a:cubicBezTo>
                  <a:cubicBezTo>
                    <a:pt x="55" y="46"/>
                    <a:pt x="55" y="46"/>
                    <a:pt x="55" y="46"/>
                  </a:cubicBezTo>
                  <a:cubicBezTo>
                    <a:pt x="0" y="46"/>
                    <a:pt x="0" y="46"/>
                    <a:pt x="0" y="46"/>
                  </a:cubicBezTo>
                  <a:cubicBezTo>
                    <a:pt x="0" y="8"/>
                    <a:pt x="0" y="8"/>
                    <a:pt x="0" y="8"/>
                  </a:cubicBezTo>
                  <a:close/>
                  <a:moveTo>
                    <a:pt x="0" y="0"/>
                  </a:moveTo>
                  <a:cubicBezTo>
                    <a:pt x="55" y="0"/>
                    <a:pt x="55" y="0"/>
                    <a:pt x="55" y="0"/>
                  </a:cubicBezTo>
                  <a:cubicBezTo>
                    <a:pt x="55" y="5"/>
                    <a:pt x="55" y="5"/>
                    <a:pt x="55" y="5"/>
                  </a:cubicBezTo>
                  <a:cubicBezTo>
                    <a:pt x="0" y="5"/>
                    <a:pt x="0" y="5"/>
                    <a:pt x="0" y="5"/>
                  </a:cubicBezTo>
                  <a:cubicBezTo>
                    <a:pt x="0" y="0"/>
                    <a:pt x="0" y="0"/>
                    <a:pt x="0" y="0"/>
                  </a:cubicBezTo>
                  <a:close/>
                  <a:moveTo>
                    <a:pt x="33" y="28"/>
                  </a:moveTo>
                  <a:cubicBezTo>
                    <a:pt x="32" y="26"/>
                    <a:pt x="32" y="26"/>
                    <a:pt x="32" y="26"/>
                  </a:cubicBezTo>
                  <a:cubicBezTo>
                    <a:pt x="32" y="26"/>
                    <a:pt x="32" y="26"/>
                    <a:pt x="32" y="26"/>
                  </a:cubicBezTo>
                  <a:cubicBezTo>
                    <a:pt x="30" y="26"/>
                    <a:pt x="30" y="26"/>
                    <a:pt x="30" y="26"/>
                  </a:cubicBezTo>
                  <a:cubicBezTo>
                    <a:pt x="29" y="25"/>
                    <a:pt x="29" y="25"/>
                    <a:pt x="29" y="25"/>
                  </a:cubicBezTo>
                  <a:cubicBezTo>
                    <a:pt x="30" y="23"/>
                    <a:pt x="30" y="23"/>
                    <a:pt x="30" y="23"/>
                  </a:cubicBezTo>
                  <a:cubicBezTo>
                    <a:pt x="30" y="23"/>
                    <a:pt x="30" y="23"/>
                    <a:pt x="30" y="23"/>
                  </a:cubicBezTo>
                  <a:cubicBezTo>
                    <a:pt x="29" y="22"/>
                    <a:pt x="29" y="22"/>
                    <a:pt x="29" y="22"/>
                  </a:cubicBezTo>
                  <a:cubicBezTo>
                    <a:pt x="29" y="22"/>
                    <a:pt x="29" y="22"/>
                    <a:pt x="29" y="22"/>
                  </a:cubicBezTo>
                  <a:cubicBezTo>
                    <a:pt x="27" y="23"/>
                    <a:pt x="27" y="23"/>
                    <a:pt x="27" y="23"/>
                  </a:cubicBezTo>
                  <a:cubicBezTo>
                    <a:pt x="26" y="23"/>
                    <a:pt x="26" y="23"/>
                    <a:pt x="26" y="23"/>
                  </a:cubicBezTo>
                  <a:cubicBezTo>
                    <a:pt x="26" y="20"/>
                    <a:pt x="26" y="20"/>
                    <a:pt x="26" y="20"/>
                  </a:cubicBezTo>
                  <a:cubicBezTo>
                    <a:pt x="25" y="20"/>
                    <a:pt x="25" y="20"/>
                    <a:pt x="25" y="20"/>
                  </a:cubicBezTo>
                  <a:cubicBezTo>
                    <a:pt x="24" y="20"/>
                    <a:pt x="24" y="20"/>
                    <a:pt x="24" y="20"/>
                  </a:cubicBezTo>
                  <a:cubicBezTo>
                    <a:pt x="23" y="20"/>
                    <a:pt x="23" y="20"/>
                    <a:pt x="23" y="20"/>
                  </a:cubicBezTo>
                  <a:cubicBezTo>
                    <a:pt x="23" y="23"/>
                    <a:pt x="23" y="23"/>
                    <a:pt x="23" y="23"/>
                  </a:cubicBezTo>
                  <a:cubicBezTo>
                    <a:pt x="22" y="23"/>
                    <a:pt x="22" y="23"/>
                    <a:pt x="22" y="23"/>
                  </a:cubicBezTo>
                  <a:cubicBezTo>
                    <a:pt x="20" y="22"/>
                    <a:pt x="20" y="22"/>
                    <a:pt x="20" y="22"/>
                  </a:cubicBezTo>
                  <a:cubicBezTo>
                    <a:pt x="20" y="22"/>
                    <a:pt x="20" y="22"/>
                    <a:pt x="20" y="22"/>
                  </a:cubicBezTo>
                  <a:cubicBezTo>
                    <a:pt x="19" y="23"/>
                    <a:pt x="19" y="23"/>
                    <a:pt x="19" y="23"/>
                  </a:cubicBezTo>
                  <a:cubicBezTo>
                    <a:pt x="18" y="23"/>
                    <a:pt x="18" y="23"/>
                    <a:pt x="18" y="23"/>
                  </a:cubicBezTo>
                  <a:cubicBezTo>
                    <a:pt x="19" y="25"/>
                    <a:pt x="19" y="25"/>
                    <a:pt x="19" y="25"/>
                  </a:cubicBezTo>
                  <a:cubicBezTo>
                    <a:pt x="19" y="26"/>
                    <a:pt x="19" y="26"/>
                    <a:pt x="19" y="26"/>
                  </a:cubicBezTo>
                  <a:cubicBezTo>
                    <a:pt x="17" y="26"/>
                    <a:pt x="17" y="26"/>
                    <a:pt x="17" y="26"/>
                  </a:cubicBezTo>
                  <a:cubicBezTo>
                    <a:pt x="16" y="26"/>
                    <a:pt x="16" y="26"/>
                    <a:pt x="16" y="26"/>
                  </a:cubicBezTo>
                  <a:cubicBezTo>
                    <a:pt x="16" y="28"/>
                    <a:pt x="16" y="28"/>
                    <a:pt x="16" y="28"/>
                  </a:cubicBezTo>
                  <a:cubicBezTo>
                    <a:pt x="16" y="28"/>
                    <a:pt x="16" y="28"/>
                    <a:pt x="16" y="28"/>
                  </a:cubicBezTo>
                  <a:cubicBezTo>
                    <a:pt x="19" y="29"/>
                    <a:pt x="19" y="29"/>
                    <a:pt x="19" y="29"/>
                  </a:cubicBezTo>
                  <a:cubicBezTo>
                    <a:pt x="19" y="30"/>
                    <a:pt x="19" y="30"/>
                    <a:pt x="19" y="30"/>
                  </a:cubicBezTo>
                  <a:cubicBezTo>
                    <a:pt x="17" y="31"/>
                    <a:pt x="17" y="31"/>
                    <a:pt x="17" y="31"/>
                  </a:cubicBezTo>
                  <a:cubicBezTo>
                    <a:pt x="17" y="32"/>
                    <a:pt x="17" y="32"/>
                    <a:pt x="17" y="32"/>
                  </a:cubicBezTo>
                  <a:cubicBezTo>
                    <a:pt x="18" y="33"/>
                    <a:pt x="18" y="33"/>
                    <a:pt x="18" y="33"/>
                  </a:cubicBezTo>
                  <a:cubicBezTo>
                    <a:pt x="18" y="33"/>
                    <a:pt x="18" y="33"/>
                    <a:pt x="18" y="33"/>
                  </a:cubicBezTo>
                  <a:cubicBezTo>
                    <a:pt x="20" y="33"/>
                    <a:pt x="20" y="33"/>
                    <a:pt x="20" y="33"/>
                  </a:cubicBezTo>
                  <a:cubicBezTo>
                    <a:pt x="21" y="33"/>
                    <a:pt x="21" y="33"/>
                    <a:pt x="21" y="33"/>
                  </a:cubicBezTo>
                  <a:cubicBezTo>
                    <a:pt x="21" y="36"/>
                    <a:pt x="21" y="36"/>
                    <a:pt x="21" y="36"/>
                  </a:cubicBezTo>
                  <a:cubicBezTo>
                    <a:pt x="21" y="36"/>
                    <a:pt x="21" y="36"/>
                    <a:pt x="21" y="36"/>
                  </a:cubicBezTo>
                  <a:cubicBezTo>
                    <a:pt x="22" y="37"/>
                    <a:pt x="22" y="37"/>
                    <a:pt x="22" y="37"/>
                  </a:cubicBezTo>
                  <a:cubicBezTo>
                    <a:pt x="23" y="36"/>
                    <a:pt x="23" y="36"/>
                    <a:pt x="23" y="36"/>
                  </a:cubicBezTo>
                  <a:cubicBezTo>
                    <a:pt x="24" y="34"/>
                    <a:pt x="24" y="34"/>
                    <a:pt x="24" y="34"/>
                  </a:cubicBezTo>
                  <a:cubicBezTo>
                    <a:pt x="24" y="34"/>
                    <a:pt x="24" y="34"/>
                    <a:pt x="24" y="34"/>
                  </a:cubicBezTo>
                  <a:cubicBezTo>
                    <a:pt x="25" y="34"/>
                    <a:pt x="25" y="34"/>
                    <a:pt x="25" y="34"/>
                  </a:cubicBezTo>
                  <a:cubicBezTo>
                    <a:pt x="26" y="36"/>
                    <a:pt x="26" y="36"/>
                    <a:pt x="26" y="36"/>
                  </a:cubicBezTo>
                  <a:cubicBezTo>
                    <a:pt x="26" y="37"/>
                    <a:pt x="26" y="37"/>
                    <a:pt x="26" y="37"/>
                  </a:cubicBezTo>
                  <a:cubicBezTo>
                    <a:pt x="28" y="36"/>
                    <a:pt x="28" y="36"/>
                    <a:pt x="28" y="36"/>
                  </a:cubicBezTo>
                  <a:cubicBezTo>
                    <a:pt x="28" y="36"/>
                    <a:pt x="28" y="36"/>
                    <a:pt x="28" y="36"/>
                  </a:cubicBezTo>
                  <a:cubicBezTo>
                    <a:pt x="28" y="33"/>
                    <a:pt x="28" y="33"/>
                    <a:pt x="28" y="33"/>
                  </a:cubicBezTo>
                  <a:cubicBezTo>
                    <a:pt x="28" y="33"/>
                    <a:pt x="28" y="33"/>
                    <a:pt x="28" y="33"/>
                  </a:cubicBezTo>
                  <a:cubicBezTo>
                    <a:pt x="31" y="33"/>
                    <a:pt x="31" y="33"/>
                    <a:pt x="31" y="33"/>
                  </a:cubicBezTo>
                  <a:cubicBezTo>
                    <a:pt x="31" y="33"/>
                    <a:pt x="31" y="33"/>
                    <a:pt x="31" y="33"/>
                  </a:cubicBezTo>
                  <a:cubicBezTo>
                    <a:pt x="32" y="32"/>
                    <a:pt x="32" y="32"/>
                    <a:pt x="32" y="32"/>
                  </a:cubicBezTo>
                  <a:cubicBezTo>
                    <a:pt x="32" y="31"/>
                    <a:pt x="32" y="31"/>
                    <a:pt x="32" y="31"/>
                  </a:cubicBezTo>
                  <a:cubicBezTo>
                    <a:pt x="30" y="30"/>
                    <a:pt x="30" y="30"/>
                    <a:pt x="30" y="30"/>
                  </a:cubicBezTo>
                  <a:cubicBezTo>
                    <a:pt x="30" y="29"/>
                    <a:pt x="30" y="29"/>
                    <a:pt x="30" y="29"/>
                  </a:cubicBezTo>
                  <a:cubicBezTo>
                    <a:pt x="32" y="28"/>
                    <a:pt x="32" y="28"/>
                    <a:pt x="32" y="28"/>
                  </a:cubicBezTo>
                  <a:lnTo>
                    <a:pt x="33" y="28"/>
                  </a:lnTo>
                  <a:close/>
                  <a:moveTo>
                    <a:pt x="28" y="29"/>
                  </a:moveTo>
                  <a:cubicBezTo>
                    <a:pt x="28" y="29"/>
                    <a:pt x="27" y="30"/>
                    <a:pt x="27" y="31"/>
                  </a:cubicBezTo>
                  <a:cubicBezTo>
                    <a:pt x="26" y="31"/>
                    <a:pt x="25" y="32"/>
                    <a:pt x="24" y="32"/>
                  </a:cubicBezTo>
                  <a:cubicBezTo>
                    <a:pt x="23" y="32"/>
                    <a:pt x="23" y="31"/>
                    <a:pt x="22" y="31"/>
                  </a:cubicBezTo>
                  <a:cubicBezTo>
                    <a:pt x="22" y="30"/>
                    <a:pt x="21" y="29"/>
                    <a:pt x="21" y="29"/>
                  </a:cubicBezTo>
                  <a:cubicBezTo>
                    <a:pt x="21" y="28"/>
                    <a:pt x="22" y="27"/>
                    <a:pt x="22" y="26"/>
                  </a:cubicBezTo>
                  <a:cubicBezTo>
                    <a:pt x="23" y="26"/>
                    <a:pt x="23" y="25"/>
                    <a:pt x="24" y="25"/>
                  </a:cubicBezTo>
                  <a:cubicBezTo>
                    <a:pt x="25" y="25"/>
                    <a:pt x="26" y="26"/>
                    <a:pt x="27" y="26"/>
                  </a:cubicBezTo>
                  <a:cubicBezTo>
                    <a:pt x="27" y="27"/>
                    <a:pt x="28" y="28"/>
                    <a:pt x="28" y="29"/>
                  </a:cubicBezTo>
                  <a:close/>
                  <a:moveTo>
                    <a:pt x="23" y="29"/>
                  </a:moveTo>
                  <a:cubicBezTo>
                    <a:pt x="23" y="28"/>
                    <a:pt x="24" y="27"/>
                    <a:pt x="24" y="27"/>
                  </a:cubicBezTo>
                  <a:cubicBezTo>
                    <a:pt x="25" y="27"/>
                    <a:pt x="26" y="28"/>
                    <a:pt x="26" y="29"/>
                  </a:cubicBezTo>
                  <a:cubicBezTo>
                    <a:pt x="26" y="29"/>
                    <a:pt x="25" y="30"/>
                    <a:pt x="24" y="30"/>
                  </a:cubicBezTo>
                  <a:cubicBezTo>
                    <a:pt x="24" y="30"/>
                    <a:pt x="23" y="29"/>
                    <a:pt x="23" y="29"/>
                  </a:cubicBezTo>
                  <a:close/>
                  <a:moveTo>
                    <a:pt x="38" y="23"/>
                  </a:moveTo>
                  <a:cubicBezTo>
                    <a:pt x="38" y="23"/>
                    <a:pt x="38" y="23"/>
                    <a:pt x="38" y="23"/>
                  </a:cubicBezTo>
                  <a:cubicBezTo>
                    <a:pt x="38" y="22"/>
                    <a:pt x="38" y="22"/>
                    <a:pt x="38" y="22"/>
                  </a:cubicBezTo>
                  <a:cubicBezTo>
                    <a:pt x="38" y="21"/>
                    <a:pt x="38" y="21"/>
                    <a:pt x="38" y="21"/>
                  </a:cubicBezTo>
                  <a:cubicBezTo>
                    <a:pt x="39" y="21"/>
                    <a:pt x="39" y="21"/>
                    <a:pt x="39" y="21"/>
                  </a:cubicBezTo>
                  <a:cubicBezTo>
                    <a:pt x="39" y="21"/>
                    <a:pt x="39" y="21"/>
                    <a:pt x="39" y="21"/>
                  </a:cubicBezTo>
                  <a:cubicBezTo>
                    <a:pt x="38" y="20"/>
                    <a:pt x="38" y="20"/>
                    <a:pt x="38" y="20"/>
                  </a:cubicBezTo>
                  <a:cubicBezTo>
                    <a:pt x="38" y="20"/>
                    <a:pt x="38" y="20"/>
                    <a:pt x="38" y="20"/>
                  </a:cubicBezTo>
                  <a:cubicBezTo>
                    <a:pt x="38" y="20"/>
                    <a:pt x="38" y="20"/>
                    <a:pt x="38" y="20"/>
                  </a:cubicBezTo>
                  <a:cubicBezTo>
                    <a:pt x="37" y="20"/>
                    <a:pt x="37" y="20"/>
                    <a:pt x="37" y="20"/>
                  </a:cubicBezTo>
                  <a:cubicBezTo>
                    <a:pt x="36" y="20"/>
                    <a:pt x="36" y="20"/>
                    <a:pt x="36" y="20"/>
                  </a:cubicBezTo>
                  <a:cubicBezTo>
                    <a:pt x="35" y="19"/>
                    <a:pt x="35" y="19"/>
                    <a:pt x="35" y="19"/>
                  </a:cubicBezTo>
                  <a:cubicBezTo>
                    <a:pt x="35" y="18"/>
                    <a:pt x="35" y="18"/>
                    <a:pt x="35" y="18"/>
                  </a:cubicBezTo>
                  <a:cubicBezTo>
                    <a:pt x="34" y="18"/>
                    <a:pt x="34" y="18"/>
                    <a:pt x="34" y="18"/>
                  </a:cubicBezTo>
                  <a:cubicBezTo>
                    <a:pt x="34" y="19"/>
                    <a:pt x="34" y="19"/>
                    <a:pt x="34" y="19"/>
                  </a:cubicBezTo>
                  <a:cubicBezTo>
                    <a:pt x="33" y="20"/>
                    <a:pt x="33" y="20"/>
                    <a:pt x="33" y="20"/>
                  </a:cubicBezTo>
                  <a:cubicBezTo>
                    <a:pt x="33" y="20"/>
                    <a:pt x="33" y="20"/>
                    <a:pt x="32" y="20"/>
                  </a:cubicBezTo>
                  <a:cubicBezTo>
                    <a:pt x="31" y="20"/>
                    <a:pt x="31" y="20"/>
                    <a:pt x="31" y="20"/>
                  </a:cubicBezTo>
                  <a:cubicBezTo>
                    <a:pt x="31" y="20"/>
                    <a:pt x="31" y="20"/>
                    <a:pt x="31" y="20"/>
                  </a:cubicBezTo>
                  <a:cubicBezTo>
                    <a:pt x="31" y="20"/>
                    <a:pt x="31" y="20"/>
                    <a:pt x="31" y="20"/>
                  </a:cubicBezTo>
                  <a:cubicBezTo>
                    <a:pt x="30" y="21"/>
                    <a:pt x="30" y="21"/>
                    <a:pt x="30" y="21"/>
                  </a:cubicBezTo>
                  <a:cubicBezTo>
                    <a:pt x="30" y="21"/>
                    <a:pt x="30" y="21"/>
                    <a:pt x="30" y="21"/>
                  </a:cubicBezTo>
                  <a:cubicBezTo>
                    <a:pt x="30" y="21"/>
                    <a:pt x="30" y="21"/>
                    <a:pt x="30" y="21"/>
                  </a:cubicBezTo>
                  <a:cubicBezTo>
                    <a:pt x="31" y="22"/>
                    <a:pt x="31" y="22"/>
                    <a:pt x="31" y="22"/>
                  </a:cubicBezTo>
                  <a:cubicBezTo>
                    <a:pt x="31" y="23"/>
                    <a:pt x="31" y="23"/>
                    <a:pt x="31" y="23"/>
                  </a:cubicBezTo>
                  <a:cubicBezTo>
                    <a:pt x="31" y="23"/>
                    <a:pt x="31" y="23"/>
                    <a:pt x="31" y="23"/>
                  </a:cubicBezTo>
                  <a:cubicBezTo>
                    <a:pt x="30" y="24"/>
                    <a:pt x="30" y="24"/>
                    <a:pt x="30" y="24"/>
                  </a:cubicBezTo>
                  <a:cubicBezTo>
                    <a:pt x="30" y="24"/>
                    <a:pt x="30" y="24"/>
                    <a:pt x="30" y="24"/>
                  </a:cubicBezTo>
                  <a:cubicBezTo>
                    <a:pt x="30" y="25"/>
                    <a:pt x="30" y="25"/>
                    <a:pt x="30" y="25"/>
                  </a:cubicBezTo>
                  <a:cubicBezTo>
                    <a:pt x="31" y="25"/>
                    <a:pt x="31" y="25"/>
                    <a:pt x="31" y="25"/>
                  </a:cubicBezTo>
                  <a:cubicBezTo>
                    <a:pt x="31" y="25"/>
                    <a:pt x="31" y="25"/>
                    <a:pt x="31" y="25"/>
                  </a:cubicBezTo>
                  <a:cubicBezTo>
                    <a:pt x="31" y="25"/>
                    <a:pt x="31" y="25"/>
                    <a:pt x="31" y="25"/>
                  </a:cubicBezTo>
                  <a:cubicBezTo>
                    <a:pt x="32" y="25"/>
                    <a:pt x="32" y="25"/>
                    <a:pt x="32" y="25"/>
                  </a:cubicBezTo>
                  <a:cubicBezTo>
                    <a:pt x="33" y="25"/>
                    <a:pt x="33" y="26"/>
                    <a:pt x="33" y="26"/>
                  </a:cubicBezTo>
                  <a:cubicBezTo>
                    <a:pt x="34" y="27"/>
                    <a:pt x="34" y="27"/>
                    <a:pt x="34" y="27"/>
                  </a:cubicBezTo>
                  <a:cubicBezTo>
                    <a:pt x="34" y="27"/>
                    <a:pt x="34" y="27"/>
                    <a:pt x="34" y="27"/>
                  </a:cubicBezTo>
                  <a:cubicBezTo>
                    <a:pt x="35" y="27"/>
                    <a:pt x="35" y="27"/>
                    <a:pt x="35" y="27"/>
                  </a:cubicBezTo>
                  <a:cubicBezTo>
                    <a:pt x="35" y="27"/>
                    <a:pt x="35" y="27"/>
                    <a:pt x="35" y="27"/>
                  </a:cubicBezTo>
                  <a:cubicBezTo>
                    <a:pt x="36" y="26"/>
                    <a:pt x="36" y="26"/>
                    <a:pt x="36" y="26"/>
                  </a:cubicBezTo>
                  <a:cubicBezTo>
                    <a:pt x="36" y="26"/>
                    <a:pt x="36" y="25"/>
                    <a:pt x="37" y="25"/>
                  </a:cubicBezTo>
                  <a:cubicBezTo>
                    <a:pt x="38" y="25"/>
                    <a:pt x="38" y="25"/>
                    <a:pt x="38" y="25"/>
                  </a:cubicBezTo>
                  <a:cubicBezTo>
                    <a:pt x="38" y="25"/>
                    <a:pt x="38" y="25"/>
                    <a:pt x="38" y="25"/>
                  </a:cubicBezTo>
                  <a:cubicBezTo>
                    <a:pt x="38" y="25"/>
                    <a:pt x="38" y="25"/>
                    <a:pt x="38" y="25"/>
                  </a:cubicBezTo>
                  <a:cubicBezTo>
                    <a:pt x="39" y="25"/>
                    <a:pt x="39" y="25"/>
                    <a:pt x="39" y="25"/>
                  </a:cubicBezTo>
                  <a:cubicBezTo>
                    <a:pt x="39" y="24"/>
                    <a:pt x="39" y="24"/>
                    <a:pt x="39" y="24"/>
                  </a:cubicBezTo>
                  <a:cubicBezTo>
                    <a:pt x="38" y="24"/>
                    <a:pt x="38" y="24"/>
                    <a:pt x="38" y="24"/>
                  </a:cubicBezTo>
                  <a:cubicBezTo>
                    <a:pt x="38" y="23"/>
                    <a:pt x="38" y="23"/>
                    <a:pt x="38" y="23"/>
                  </a:cubicBezTo>
                  <a:close/>
                  <a:moveTo>
                    <a:pt x="36" y="23"/>
                  </a:moveTo>
                  <a:cubicBezTo>
                    <a:pt x="36" y="23"/>
                    <a:pt x="35" y="24"/>
                    <a:pt x="34" y="24"/>
                  </a:cubicBezTo>
                  <a:cubicBezTo>
                    <a:pt x="34" y="24"/>
                    <a:pt x="33" y="23"/>
                    <a:pt x="33" y="23"/>
                  </a:cubicBezTo>
                  <a:cubicBezTo>
                    <a:pt x="33" y="22"/>
                    <a:pt x="34" y="22"/>
                    <a:pt x="34" y="22"/>
                  </a:cubicBezTo>
                  <a:cubicBezTo>
                    <a:pt x="35" y="22"/>
                    <a:pt x="36" y="22"/>
                    <a:pt x="36" y="23"/>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262626"/>
                </a:solidFill>
              </a:endParaRPr>
            </a:p>
          </p:txBody>
        </p:sp>
      </p:grpSp>
      <p:sp>
        <p:nvSpPr>
          <p:cNvPr id="146" name="Rectangle 145"/>
          <p:cNvSpPr/>
          <p:nvPr/>
        </p:nvSpPr>
        <p:spPr bwMode="auto">
          <a:xfrm>
            <a:off x="9029555" y="2088457"/>
            <a:ext cx="3497973" cy="4909243"/>
          </a:xfrm>
          <a:prstGeom prst="rect">
            <a:avLst/>
          </a:prstGeom>
          <a:solidFill>
            <a:schemeClr val="bg1">
              <a:alpha val="79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50" name="Group 149"/>
          <p:cNvGrpSpPr/>
          <p:nvPr/>
        </p:nvGrpSpPr>
        <p:grpSpPr>
          <a:xfrm>
            <a:off x="10220448" y="36128"/>
            <a:ext cx="2116807" cy="287338"/>
            <a:chOff x="2800705" y="6593453"/>
            <a:chExt cx="3138409" cy="287338"/>
          </a:xfrm>
        </p:grpSpPr>
        <p:sp>
          <p:nvSpPr>
            <p:cNvPr id="151" name="TextBox 150"/>
            <p:cNvSpPr txBox="1"/>
            <p:nvPr/>
          </p:nvSpPr>
          <p:spPr>
            <a:xfrm>
              <a:off x="2800705" y="6593453"/>
              <a:ext cx="3138409"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Office add-ins revisited</a:t>
              </a:r>
            </a:p>
          </p:txBody>
        </p:sp>
        <p:sp>
          <p:nvSpPr>
            <p:cNvPr id="152" name="Freeform 5"/>
            <p:cNvSpPr>
              <a:spLocks/>
            </p:cNvSpPr>
            <p:nvPr/>
          </p:nvSpPr>
          <p:spPr bwMode="auto">
            <a:xfrm>
              <a:off x="2811770"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gradFill>
                  <a:gsLst>
                    <a:gs pos="8367">
                      <a:schemeClr val="tx1"/>
                    </a:gs>
                    <a:gs pos="31000">
                      <a:schemeClr val="tx1"/>
                    </a:gs>
                  </a:gsLst>
                  <a:lin ang="5400000" scaled="0"/>
                </a:gradFill>
              </a:endParaRPr>
            </a:p>
          </p:txBody>
        </p:sp>
      </p:grpSp>
      <p:sp>
        <p:nvSpPr>
          <p:cNvPr id="3" name="TextBox 2"/>
          <p:cNvSpPr txBox="1"/>
          <p:nvPr/>
        </p:nvSpPr>
        <p:spPr>
          <a:xfrm>
            <a:off x="249239" y="939906"/>
            <a:ext cx="5469959" cy="517065"/>
          </a:xfrm>
          <a:prstGeom prst="rect">
            <a:avLst/>
          </a:prstGeom>
          <a:noFill/>
        </p:spPr>
        <p:txBody>
          <a:bodyPr wrap="none" lIns="146304" tIns="91440" rIns="146304" bIns="91440" rtlCol="0">
            <a:spAutoFit/>
          </a:bodyPr>
          <a:lstStyle/>
          <a:p>
            <a:pPr>
              <a:lnSpc>
                <a:spcPct val="90000"/>
              </a:lnSpc>
              <a:spcBef>
                <a:spcPts val="600"/>
              </a:spcBef>
            </a:pPr>
            <a:r>
              <a:rPr lang="en-US" sz="2400" dirty="0">
                <a:gradFill>
                  <a:gsLst>
                    <a:gs pos="17500">
                      <a:schemeClr val="tx1"/>
                    </a:gs>
                    <a:gs pos="54000">
                      <a:schemeClr val="tx1"/>
                    </a:gs>
                  </a:gsLst>
                  <a:lin ang="5400000" scaled="0"/>
                </a:gradFill>
                <a:latin typeface="+mj-lt"/>
              </a:rPr>
              <a:t>A new way to build extensions for Office</a:t>
            </a:r>
            <a:endParaRPr lang="en-US" sz="24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45658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249239" y="1212850"/>
            <a:ext cx="11887200" cy="2363724"/>
          </a:xfrm>
        </p:spPr>
        <p:txBody>
          <a:bodyPr/>
          <a:lstStyle/>
          <a:p>
            <a:pPr marL="0" indent="0">
              <a:buNone/>
            </a:pPr>
            <a:r>
              <a:rPr lang="en-US" dirty="0" smtClean="0">
                <a:gradFill>
                  <a:gsLst>
                    <a:gs pos="16814">
                      <a:schemeClr val="accent6"/>
                    </a:gs>
                    <a:gs pos="49000">
                      <a:schemeClr val="accent6"/>
                    </a:gs>
                  </a:gsLst>
                  <a:lin ang="5400000" scaled="0"/>
                </a:gradFill>
              </a:rPr>
              <a:t>Each Office add-in is based on XML-based manifest</a:t>
            </a:r>
          </a:p>
          <a:p>
            <a:pPr marL="287338" lvl="1" indent="-287338"/>
            <a:r>
              <a:rPr lang="en-US" dirty="0"/>
              <a:t>Manifest points to a </a:t>
            </a:r>
            <a:r>
              <a:rPr lang="en-US" dirty="0" smtClean="0"/>
              <a:t>web </a:t>
            </a:r>
            <a:r>
              <a:rPr lang="en-US" dirty="0"/>
              <a:t>page</a:t>
            </a:r>
          </a:p>
          <a:p>
            <a:pPr marL="287338" lvl="1" indent="-287338"/>
            <a:r>
              <a:rPr lang="en-US" dirty="0"/>
              <a:t>Manifest defines the type of the Office </a:t>
            </a:r>
            <a:r>
              <a:rPr lang="en-US" dirty="0" smtClean="0"/>
              <a:t>add-in</a:t>
            </a:r>
            <a:endParaRPr lang="en-US" dirty="0"/>
          </a:p>
          <a:p>
            <a:pPr marL="287338" lvl="1" indent="-287338"/>
            <a:r>
              <a:rPr lang="en-US" dirty="0"/>
              <a:t>Manifest defines which Office applications it supports</a:t>
            </a:r>
          </a:p>
          <a:p>
            <a:pPr marL="287338" lvl="1" indent="-287338"/>
            <a:r>
              <a:rPr lang="en-US" dirty="0"/>
              <a:t>Manifest defines required capabilities</a:t>
            </a:r>
          </a:p>
        </p:txBody>
      </p:sp>
      <p:sp>
        <p:nvSpPr>
          <p:cNvPr id="3" name="Title 2"/>
          <p:cNvSpPr>
            <a:spLocks noGrp="1"/>
          </p:cNvSpPr>
          <p:nvPr>
            <p:ph type="title"/>
          </p:nvPr>
        </p:nvSpPr>
        <p:spPr/>
        <p:txBody>
          <a:bodyPr/>
          <a:lstStyle/>
          <a:p>
            <a:r>
              <a:rPr lang="en-US" smtClean="0"/>
              <a:t>Anatomy of an Office add-in</a:t>
            </a:r>
            <a:endParaRPr lang="en-US" dirty="0"/>
          </a:p>
        </p:txBody>
      </p:sp>
      <p:grpSp>
        <p:nvGrpSpPr>
          <p:cNvPr id="23" name="Group 22"/>
          <p:cNvGrpSpPr/>
          <p:nvPr/>
        </p:nvGrpSpPr>
        <p:grpSpPr>
          <a:xfrm>
            <a:off x="2393507" y="3779595"/>
            <a:ext cx="7598664" cy="2381305"/>
            <a:chOff x="-204092" y="2698032"/>
            <a:chExt cx="7598664" cy="2381305"/>
          </a:xfrm>
        </p:grpSpPr>
        <p:pic>
          <p:nvPicPr>
            <p:cNvPr id="24" name="Picture 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25" name="Group 24"/>
            <p:cNvGrpSpPr/>
            <p:nvPr/>
          </p:nvGrpSpPr>
          <p:grpSpPr>
            <a:xfrm>
              <a:off x="4507616" y="2698032"/>
              <a:ext cx="2886956" cy="2381305"/>
              <a:chOff x="8428641" y="3969071"/>
              <a:chExt cx="3502860" cy="2594233"/>
            </a:xfrm>
          </p:grpSpPr>
          <p:sp>
            <p:nvSpPr>
              <p:cNvPr id="31" name="Rectangle 30"/>
              <p:cNvSpPr/>
              <p:nvPr/>
            </p:nvSpPr>
            <p:spPr>
              <a:xfrm>
                <a:off x="8428642" y="3969071"/>
                <a:ext cx="3502859" cy="2594233"/>
              </a:xfrm>
              <a:prstGeom prst="rect">
                <a:avLst/>
              </a:prstGeom>
              <a:solidFill>
                <a:srgbClr val="FFFFFF"/>
              </a:solidFill>
              <a:ln w="28575" cap="sq" cmpd="sng" algn="ctr">
                <a:solidFill>
                  <a:srgbClr val="262626">
                    <a:lumMod val="40000"/>
                    <a:lumOff val="60000"/>
                  </a:srgbClr>
                </a:solidFill>
                <a:prstDash val="solid"/>
                <a:miter lim="800000"/>
              </a:ln>
              <a:effectLst/>
            </p:spPr>
            <p:txBody>
              <a:bodyPr rtlCol="0" anchor="ctr"/>
              <a:lstStyle/>
              <a:p>
                <a:pPr algn="ctr" defTabSz="761183"/>
                <a:endParaRPr lang="en-US" sz="1500" kern="0">
                  <a:solidFill>
                    <a:srgbClr val="1B1B1B"/>
                  </a:solidFill>
                  <a:latin typeface="Segoe UI"/>
                </a:endParaRPr>
              </a:p>
            </p:txBody>
          </p:sp>
          <p:sp>
            <p:nvSpPr>
              <p:cNvPr id="32" name="Rectangle 31"/>
              <p:cNvSpPr/>
              <p:nvPr/>
            </p:nvSpPr>
            <p:spPr>
              <a:xfrm>
                <a:off x="8428641" y="3969071"/>
                <a:ext cx="3502859" cy="529025"/>
              </a:xfrm>
              <a:prstGeom prst="rect">
                <a:avLst/>
              </a:prstGeom>
              <a:solidFill>
                <a:srgbClr val="FFFFFF"/>
              </a:solidFill>
              <a:ln w="28575" cap="sq" cmpd="sng" algn="ctr">
                <a:solidFill>
                  <a:srgbClr val="262626">
                    <a:lumMod val="40000"/>
                    <a:lumOff val="60000"/>
                  </a:srgbClr>
                </a:solidFill>
                <a:prstDash val="solid"/>
                <a:miter lim="800000"/>
              </a:ln>
              <a:effectLst/>
            </p:spPr>
            <p:txBody>
              <a:bodyPr rtlCol="0" anchor="ctr"/>
              <a:lstStyle/>
              <a:p>
                <a:pPr algn="ctr" defTabSz="761183"/>
                <a:endParaRPr lang="en-US" sz="1166" kern="0" dirty="0">
                  <a:solidFill>
                    <a:srgbClr val="262626">
                      <a:lumMod val="60000"/>
                      <a:lumOff val="40000"/>
                    </a:srgbClr>
                  </a:solidFill>
                  <a:latin typeface="Segoe UI"/>
                </a:endParaRPr>
              </a:p>
            </p:txBody>
          </p:sp>
        </p:grpSp>
        <p:sp>
          <p:nvSpPr>
            <p:cNvPr id="26" name="Rectangle 25"/>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lnSpc>
                  <a:spcPct val="90000"/>
                </a:lnSpc>
                <a:spcBef>
                  <a:spcPts val="600"/>
                </a:spcBef>
              </a:pPr>
              <a:r>
                <a:rPr lang="en-US" sz="1400" kern="0" dirty="0">
                  <a:gradFill>
                    <a:gsLst>
                      <a:gs pos="12389">
                        <a:schemeClr val="tx1"/>
                      </a:gs>
                      <a:gs pos="31000">
                        <a:schemeClr val="tx1"/>
                      </a:gs>
                    </a:gsLst>
                    <a:lin ang="5400000" scaled="0"/>
                  </a:gradFill>
                  <a:latin typeface="Segoe UI"/>
                </a:rPr>
                <a:t>Office </a:t>
              </a:r>
              <a:r>
                <a:rPr lang="en-US" sz="1400" kern="0" dirty="0" smtClean="0">
                  <a:gradFill>
                    <a:gsLst>
                      <a:gs pos="12389">
                        <a:schemeClr val="tx1"/>
                      </a:gs>
                      <a:gs pos="31000">
                        <a:schemeClr val="tx1"/>
                      </a:gs>
                    </a:gsLst>
                    <a:lin ang="5400000" scaled="0"/>
                  </a:gradFill>
                  <a:latin typeface="Segoe UI"/>
                </a:rPr>
                <a:t>add-in</a:t>
              </a:r>
              <a:r>
                <a:rPr lang="en-US" sz="1400" kern="0" dirty="0">
                  <a:gradFill>
                    <a:gsLst>
                      <a:gs pos="12389">
                        <a:schemeClr val="tx1"/>
                      </a:gs>
                      <a:gs pos="31000">
                        <a:schemeClr val="tx1"/>
                      </a:gs>
                    </a:gsLst>
                    <a:lin ang="5400000" scaled="0"/>
                  </a:gradFill>
                  <a:latin typeface="Segoe UI"/>
                </a:rPr>
                <a:t/>
              </a:r>
              <a:br>
                <a:rPr lang="en-US" sz="1400" kern="0" dirty="0">
                  <a:gradFill>
                    <a:gsLst>
                      <a:gs pos="12389">
                        <a:schemeClr val="tx1"/>
                      </a:gs>
                      <a:gs pos="31000">
                        <a:schemeClr val="tx1"/>
                      </a:gs>
                    </a:gsLst>
                    <a:lin ang="5400000" scaled="0"/>
                  </a:gradFill>
                  <a:latin typeface="Segoe UI"/>
                </a:rPr>
              </a:br>
              <a:r>
                <a:rPr lang="en-US" sz="1400" kern="0" dirty="0" smtClean="0">
                  <a:gradFill>
                    <a:gsLst>
                      <a:gs pos="12389">
                        <a:schemeClr val="tx1"/>
                      </a:gs>
                      <a:gs pos="31000">
                        <a:schemeClr val="tx1"/>
                      </a:gs>
                    </a:gsLst>
                    <a:lin ang="5400000" scaled="0"/>
                  </a:gradFill>
                  <a:latin typeface="Segoe UI"/>
                </a:rPr>
                <a:t>manifest</a:t>
              </a:r>
              <a:endParaRPr lang="en-US" sz="1166" kern="0" dirty="0">
                <a:solidFill>
                  <a:srgbClr val="1B1B1B"/>
                </a:solidFill>
                <a:latin typeface="Segoe UI"/>
              </a:endParaRPr>
            </a:p>
            <a:p>
              <a:pPr algn="ctr" defTabSz="761183">
                <a:lnSpc>
                  <a:spcPct val="90000"/>
                </a:lnSpc>
                <a:spcBef>
                  <a:spcPts val="600"/>
                </a:spcBef>
              </a:pPr>
              <a:r>
                <a:rPr lang="en-US" sz="1050" b="1" kern="0" dirty="0">
                  <a:gradFill>
                    <a:gsLst>
                      <a:gs pos="23894">
                        <a:schemeClr val="tx2"/>
                      </a:gs>
                      <a:gs pos="43000">
                        <a:schemeClr val="tx2"/>
                      </a:gs>
                    </a:gsLst>
                    <a:lin ang="5400000" scaled="0"/>
                  </a:gradFill>
                  <a:latin typeface="Segoe UI"/>
                </a:rPr>
                <a:t>&lt;XML&gt;</a:t>
              </a:r>
            </a:p>
          </p:txBody>
        </p:sp>
        <p:sp>
          <p:nvSpPr>
            <p:cNvPr id="27" name="Rectangle 26"/>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lnSpc>
                  <a:spcPct val="90000"/>
                </a:lnSpc>
                <a:spcBef>
                  <a:spcPts val="600"/>
                </a:spcBef>
              </a:pPr>
              <a:r>
                <a:rPr lang="en-US" sz="1400" kern="0" dirty="0" smtClean="0">
                  <a:gradFill>
                    <a:gsLst>
                      <a:gs pos="12389">
                        <a:schemeClr val="tx1"/>
                      </a:gs>
                      <a:gs pos="31000">
                        <a:schemeClr val="tx1"/>
                      </a:gs>
                    </a:gsLst>
                    <a:lin ang="5400000" scaled="0"/>
                  </a:gradFill>
                  <a:latin typeface="Segoe UI"/>
                </a:rPr>
                <a:t>Web page</a:t>
              </a:r>
              <a:endParaRPr lang="en-US" sz="1400" kern="0" dirty="0">
                <a:gradFill>
                  <a:gsLst>
                    <a:gs pos="12389">
                      <a:schemeClr val="tx1"/>
                    </a:gs>
                    <a:gs pos="31000">
                      <a:schemeClr val="tx1"/>
                    </a:gs>
                  </a:gsLst>
                  <a:lin ang="5400000" scaled="0"/>
                </a:gradFill>
                <a:latin typeface="Segoe UI"/>
              </a:endParaRPr>
            </a:p>
            <a:p>
              <a:pPr algn="ctr" defTabSz="761183"/>
              <a:endParaRPr lang="en-US" sz="833" b="1" kern="0" dirty="0">
                <a:solidFill>
                  <a:srgbClr val="FF7401"/>
                </a:solidFill>
                <a:latin typeface="Segoe UI"/>
              </a:endParaRPr>
            </a:p>
            <a:p>
              <a:pPr algn="ctr" defTabSz="761183">
                <a:lnSpc>
                  <a:spcPct val="90000"/>
                </a:lnSpc>
                <a:spcBef>
                  <a:spcPts val="600"/>
                </a:spcBef>
              </a:pPr>
              <a:r>
                <a:rPr lang="en-US" sz="1050" b="1" kern="0" dirty="0">
                  <a:gradFill>
                    <a:gsLst>
                      <a:gs pos="23894">
                        <a:schemeClr val="tx2"/>
                      </a:gs>
                      <a:gs pos="43000">
                        <a:schemeClr val="tx2"/>
                      </a:gs>
                    </a:gsLst>
                    <a:lin ang="5400000" scaled="0"/>
                  </a:gradFill>
                  <a:latin typeface="Segoe UI"/>
                </a:rPr>
                <a:t>HTML+JS</a:t>
              </a:r>
            </a:p>
          </p:txBody>
        </p:sp>
        <p:sp>
          <p:nvSpPr>
            <p:cNvPr id="28" name="Cross 27"/>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78" tIns="23788" rIns="47578" bIns="23788" rtlCol="0" anchor="ctr"/>
            <a:lstStyle/>
            <a:p>
              <a:pPr algn="ctr" defTabSz="761183"/>
              <a:endParaRPr lang="en-US" sz="1500" kern="0">
                <a:solidFill>
                  <a:srgbClr val="FFFFFF"/>
                </a:solidFill>
                <a:latin typeface="Segoe UI"/>
              </a:endParaRPr>
            </a:p>
          </p:txBody>
        </p:sp>
        <p:sp>
          <p:nvSpPr>
            <p:cNvPr id="29" name="Equal 28"/>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78" tIns="23788" rIns="47578" bIns="23788" rtlCol="0" anchor="ctr"/>
            <a:lstStyle/>
            <a:p>
              <a:pPr algn="ctr" defTabSz="761183"/>
              <a:endParaRPr lang="en-US" sz="1500" kern="0">
                <a:solidFill>
                  <a:srgbClr val="1B1B1B"/>
                </a:solidFill>
                <a:latin typeface="Segoe UI"/>
              </a:endParaRPr>
            </a:p>
          </p:txBody>
        </p:sp>
        <p:sp>
          <p:nvSpPr>
            <p:cNvPr id="30" name="Rectangle 29"/>
            <p:cNvSpPr/>
            <p:nvPr/>
          </p:nvSpPr>
          <p:spPr>
            <a:xfrm>
              <a:off x="4903661" y="3366398"/>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400" kern="0" spc="-67" dirty="0">
                  <a:gradFill>
                    <a:gsLst>
                      <a:gs pos="23894">
                        <a:schemeClr val="tx2"/>
                      </a:gs>
                      <a:gs pos="43000">
                        <a:schemeClr val="tx2"/>
                      </a:gs>
                    </a:gsLst>
                    <a:lin ang="5400000" scaled="0"/>
                  </a:gradFill>
                  <a:latin typeface="Segoe UI" panose="020B0502040204020203" pitchFamily="34" charset="0"/>
                  <a:ea typeface="Segoe UI" panose="020B0502040204020203" pitchFamily="34" charset="0"/>
                  <a:cs typeface="Segoe UI" panose="020B0502040204020203" pitchFamily="34" charset="0"/>
                </a:rPr>
                <a:t>Office </a:t>
              </a:r>
              <a:r>
                <a:rPr lang="en-US" sz="2400" kern="0" spc="-67" dirty="0" smtClean="0">
                  <a:gradFill>
                    <a:gsLst>
                      <a:gs pos="23894">
                        <a:schemeClr val="tx2"/>
                      </a:gs>
                      <a:gs pos="43000">
                        <a:schemeClr val="tx2"/>
                      </a:gs>
                    </a:gsLst>
                    <a:lin ang="5400000" scaled="0"/>
                  </a:gradFill>
                  <a:latin typeface="Segoe UI" panose="020B0502040204020203" pitchFamily="34" charset="0"/>
                  <a:ea typeface="Segoe UI" panose="020B0502040204020203" pitchFamily="34" charset="0"/>
                  <a:cs typeface="Segoe UI" panose="020B0502040204020203" pitchFamily="34" charset="0"/>
                </a:rPr>
                <a:t>add-in</a:t>
              </a:r>
              <a:endParaRPr lang="en-US" sz="2400" kern="0" spc="-67" dirty="0">
                <a:gradFill>
                  <a:gsLst>
                    <a:gs pos="23894">
                      <a:schemeClr val="tx2"/>
                    </a:gs>
                    <a:gs pos="43000">
                      <a:schemeClr val="tx2"/>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21" name="Group 20"/>
          <p:cNvGrpSpPr/>
          <p:nvPr/>
        </p:nvGrpSpPr>
        <p:grpSpPr>
          <a:xfrm>
            <a:off x="10220448" y="36128"/>
            <a:ext cx="2116807" cy="287338"/>
            <a:chOff x="2800705" y="6593453"/>
            <a:chExt cx="3138409" cy="287338"/>
          </a:xfrm>
        </p:grpSpPr>
        <p:sp>
          <p:nvSpPr>
            <p:cNvPr id="22" name="TextBox 21"/>
            <p:cNvSpPr txBox="1"/>
            <p:nvPr/>
          </p:nvSpPr>
          <p:spPr>
            <a:xfrm>
              <a:off x="2800705" y="6593453"/>
              <a:ext cx="3138409"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Office add-ins revisited</a:t>
              </a:r>
            </a:p>
          </p:txBody>
        </p:sp>
        <p:sp>
          <p:nvSpPr>
            <p:cNvPr id="33" name="Freeform 5"/>
            <p:cNvSpPr>
              <a:spLocks/>
            </p:cNvSpPr>
            <p:nvPr/>
          </p:nvSpPr>
          <p:spPr bwMode="auto">
            <a:xfrm>
              <a:off x="2811770"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gradFill>
                  <a:gsLst>
                    <a:gs pos="8367">
                      <a:schemeClr val="tx1"/>
                    </a:gs>
                    <a:gs pos="31000">
                      <a:schemeClr val="tx1"/>
                    </a:gs>
                  </a:gsLst>
                  <a:lin ang="5400000" scaled="0"/>
                </a:gradFill>
              </a:endParaRPr>
            </a:p>
          </p:txBody>
        </p:sp>
      </p:grpSp>
    </p:spTree>
    <p:extLst>
      <p:ext uri="{BB962C8B-B14F-4D97-AF65-F5344CB8AC3E}">
        <p14:creationId xmlns:p14="http://schemas.microsoft.com/office/powerpoint/2010/main" val="185666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246063" y="6230679"/>
            <a:ext cx="942975" cy="763846"/>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Content Placeholder 8"/>
          <p:cNvSpPr>
            <a:spLocks noGrp="1"/>
          </p:cNvSpPr>
          <p:nvPr>
            <p:ph type="body" sz="quarter" idx="10"/>
          </p:nvPr>
        </p:nvSpPr>
        <p:spPr>
          <a:xfrm>
            <a:off x="249239" y="1212850"/>
            <a:ext cx="11887200" cy="683264"/>
          </a:xfrm>
        </p:spPr>
        <p:txBody>
          <a:bodyPr vert="horz" wrap="square" lIns="146304" tIns="91440" rIns="146304" bIns="91440" rtlCol="0">
            <a:spAutoFit/>
          </a:bodyPr>
          <a:lstStyle/>
          <a:p>
            <a:pPr marL="0" lvl="1" indent="0">
              <a:buNone/>
            </a:pPr>
            <a:r>
              <a:rPr lang="en-US" sz="3600" dirty="0" smtClean="0">
                <a:gradFill>
                  <a:gsLst>
                    <a:gs pos="12389">
                      <a:schemeClr val="accent6"/>
                    </a:gs>
                    <a:gs pos="50000">
                      <a:schemeClr val="accent6"/>
                    </a:gs>
                  </a:gsLst>
                  <a:lin ang="5400000" scaled="0"/>
                </a:gradFill>
                <a:latin typeface="+mj-lt"/>
              </a:rPr>
              <a:t>Office add-in insertion UI located in Ribbon inside Insert Tab</a:t>
            </a:r>
            <a:endParaRPr lang="en-US" sz="3600" dirty="0">
              <a:gradFill>
                <a:gsLst>
                  <a:gs pos="12389">
                    <a:schemeClr val="accent6"/>
                  </a:gs>
                  <a:gs pos="50000">
                    <a:schemeClr val="accent6"/>
                  </a:gs>
                </a:gsLst>
                <a:lin ang="5400000" scaled="0"/>
              </a:gradFill>
              <a:latin typeface="+mj-lt"/>
            </a:endParaRPr>
          </a:p>
        </p:txBody>
      </p:sp>
      <p:sp>
        <p:nvSpPr>
          <p:cNvPr id="3" name="Title 2"/>
          <p:cNvSpPr>
            <a:spLocks noGrp="1"/>
          </p:cNvSpPr>
          <p:nvPr>
            <p:ph type="title"/>
          </p:nvPr>
        </p:nvSpPr>
        <p:spPr/>
        <p:txBody>
          <a:bodyPr/>
          <a:lstStyle/>
          <a:p>
            <a:r>
              <a:rPr lang="en-US" smtClean="0"/>
              <a:t>Adding an Office add-in using the insertion UI</a:t>
            </a:r>
            <a:endParaRPr lang="en-US" dirty="0"/>
          </a:p>
        </p:txBody>
      </p:sp>
      <p:grpSp>
        <p:nvGrpSpPr>
          <p:cNvPr id="12" name="Group 11"/>
          <p:cNvGrpSpPr/>
          <p:nvPr/>
        </p:nvGrpSpPr>
        <p:grpSpPr>
          <a:xfrm>
            <a:off x="440633" y="1897461"/>
            <a:ext cx="6220047" cy="1639400"/>
            <a:chOff x="3094074" y="1929360"/>
            <a:chExt cx="6220047" cy="1639400"/>
          </a:xfrm>
        </p:grpSpPr>
        <p:sp>
          <p:nvSpPr>
            <p:cNvPr id="7" name="Rectangle 6"/>
            <p:cNvSpPr/>
            <p:nvPr/>
          </p:nvSpPr>
          <p:spPr bwMode="auto">
            <a:xfrm>
              <a:off x="3094074" y="1929360"/>
              <a:ext cx="6220047" cy="1639400"/>
            </a:xfrm>
            <a:prstGeom prst="rect">
              <a:avLst/>
            </a:prstGeom>
            <a:solidFill>
              <a:schemeClr val="bg2">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p:nvPicPr>
          <p:blipFill rotWithShape="1">
            <a:blip r:embed="rId3"/>
            <a:srcRect b="4510"/>
            <a:stretch/>
          </p:blipFill>
          <p:spPr>
            <a:xfrm>
              <a:off x="3175176" y="2001224"/>
              <a:ext cx="6057841" cy="1495672"/>
            </a:xfrm>
            <a:prstGeom prst="rect">
              <a:avLst/>
            </a:prstGeom>
          </p:spPr>
        </p:pic>
      </p:grpSp>
      <p:grpSp>
        <p:nvGrpSpPr>
          <p:cNvPr id="11" name="Group 10"/>
          <p:cNvGrpSpPr/>
          <p:nvPr/>
        </p:nvGrpSpPr>
        <p:grpSpPr>
          <a:xfrm>
            <a:off x="440633" y="4380620"/>
            <a:ext cx="3583172" cy="2317897"/>
            <a:chOff x="4401880" y="4242391"/>
            <a:chExt cx="3583172" cy="2317897"/>
          </a:xfrm>
        </p:grpSpPr>
        <p:sp>
          <p:nvSpPr>
            <p:cNvPr id="10" name="Rectangle 9"/>
            <p:cNvSpPr/>
            <p:nvPr/>
          </p:nvSpPr>
          <p:spPr bwMode="auto">
            <a:xfrm>
              <a:off x="4401880" y="4242391"/>
              <a:ext cx="3583172" cy="2317897"/>
            </a:xfrm>
            <a:prstGeom prst="rect">
              <a:avLst/>
            </a:prstGeom>
            <a:solidFill>
              <a:schemeClr val="bg2">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4"/>
            <a:stretch>
              <a:fillRect/>
            </a:stretch>
          </p:blipFill>
          <p:spPr>
            <a:xfrm>
              <a:off x="4482449" y="4321214"/>
              <a:ext cx="3422035" cy="2160251"/>
            </a:xfrm>
            <a:prstGeom prst="rect">
              <a:avLst/>
            </a:prstGeom>
          </p:spPr>
        </p:pic>
      </p:grpSp>
      <p:sp>
        <p:nvSpPr>
          <p:cNvPr id="8" name="Content Placeholder 8"/>
          <p:cNvSpPr txBox="1">
            <a:spLocks/>
          </p:cNvSpPr>
          <p:nvPr/>
        </p:nvSpPr>
        <p:spPr>
          <a:xfrm>
            <a:off x="249239" y="3740234"/>
            <a:ext cx="11887200" cy="683264"/>
          </a:xfrm>
          <a:prstGeom prst="rect">
            <a:avLst/>
          </a:prstGeom>
        </p:spPr>
        <p:txBody>
          <a:bodyPr vert="horz" wrap="square" lIns="146304" tIns="91440" rIns="146304" bIns="91440" rtlCol="0">
            <a:spAutoFit/>
          </a:bodyPr>
          <a:lstStyle>
            <a:lvl1pPr marL="342900" marR="0" indent="-342900" fontAlgn="auto">
              <a:lnSpc>
                <a:spcPct val="90000"/>
              </a:lnSpc>
              <a:spcBef>
                <a:spcPct val="20000"/>
              </a:spcBef>
              <a:spcAft>
                <a:spcPts val="0"/>
              </a:spcAft>
              <a:buClrTx/>
              <a:buSzPct val="90000"/>
              <a:buFont typeface="Arial" pitchFamily="34" charset="0"/>
              <a:buChar char="•"/>
              <a:tabLst/>
              <a:defRPr sz="4000" spc="0" baseline="0">
                <a:gradFill>
                  <a:gsLst>
                    <a:gs pos="1250">
                      <a:schemeClr val="tx2"/>
                    </a:gs>
                    <a:gs pos="99000">
                      <a:schemeClr val="tx2"/>
                    </a:gs>
                  </a:gsLst>
                  <a:lin ang="5400000" scaled="0"/>
                </a:gradFill>
                <a:latin typeface="+mj-lt"/>
              </a:defRPr>
            </a:lvl1pPr>
            <a:lvl2pPr marL="0" marR="0" lvl="1" indent="0" fontAlgn="auto">
              <a:lnSpc>
                <a:spcPct val="90000"/>
              </a:lnSpc>
              <a:spcBef>
                <a:spcPct val="20000"/>
              </a:spcBef>
              <a:spcAft>
                <a:spcPts val="0"/>
              </a:spcAft>
              <a:buClrTx/>
              <a:buSzPct val="90000"/>
              <a:buFont typeface="Arial" pitchFamily="34" charset="0"/>
              <a:buNone/>
              <a:tabLst/>
              <a:defRPr sz="3600" spc="0" baseline="0">
                <a:gradFill>
                  <a:gsLst>
                    <a:gs pos="1250">
                      <a:schemeClr val="tx2"/>
                    </a:gs>
                    <a:gs pos="99000">
                      <a:schemeClr val="tx2"/>
                    </a:gs>
                  </a:gsLst>
                  <a:lin ang="5400000" scaled="0"/>
                </a:gradFill>
                <a:latin typeface="+mj-lt"/>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92515">
                      <a:srgbClr val="262626"/>
                    </a:gs>
                    <a:gs pos="0">
                      <a:srgbClr val="262626"/>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z="1800" spc="0" baseline="0">
                <a:gradFill>
                  <a:gsLst>
                    <a:gs pos="92515">
                      <a:srgbClr val="262626"/>
                    </a:gs>
                    <a:gs pos="0">
                      <a:srgbClr val="262626"/>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z="1800" spc="0" baseline="0">
                <a:gradFill>
                  <a:gsLst>
                    <a:gs pos="92515">
                      <a:srgbClr val="262626"/>
                    </a:gs>
                    <a:gs pos="0">
                      <a:srgbClr val="262626"/>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1"/>
            <a:r>
              <a:rPr lang="en-US" dirty="0">
                <a:gradFill>
                  <a:gsLst>
                    <a:gs pos="77876">
                      <a:schemeClr val="accent6"/>
                    </a:gs>
                    <a:gs pos="48000">
                      <a:schemeClr val="accent6"/>
                    </a:gs>
                  </a:gsLst>
                  <a:lin ang="5400000" scaled="0"/>
                </a:gradFill>
              </a:rPr>
              <a:t>Dialog allows you to add and start Office a</a:t>
            </a:r>
            <a:r>
              <a:rPr lang="en-US" dirty="0" smtClean="0">
                <a:gradFill>
                  <a:gsLst>
                    <a:gs pos="77876">
                      <a:schemeClr val="accent6"/>
                    </a:gs>
                    <a:gs pos="48000">
                      <a:schemeClr val="accent6"/>
                    </a:gs>
                  </a:gsLst>
                  <a:lin ang="5400000" scaled="0"/>
                </a:gradFill>
              </a:rPr>
              <a:t>dd-in</a:t>
            </a:r>
            <a:endParaRPr lang="en-US" dirty="0">
              <a:gradFill>
                <a:gsLst>
                  <a:gs pos="77876">
                    <a:schemeClr val="accent6"/>
                  </a:gs>
                  <a:gs pos="48000">
                    <a:schemeClr val="accent6"/>
                  </a:gs>
                </a:gsLst>
                <a:lin ang="5400000" scaled="0"/>
              </a:gradFill>
            </a:endParaRPr>
          </a:p>
        </p:txBody>
      </p:sp>
      <p:grpSp>
        <p:nvGrpSpPr>
          <p:cNvPr id="18" name="Group 17"/>
          <p:cNvGrpSpPr/>
          <p:nvPr/>
        </p:nvGrpSpPr>
        <p:grpSpPr>
          <a:xfrm>
            <a:off x="10220448" y="36128"/>
            <a:ext cx="2116807" cy="287338"/>
            <a:chOff x="2800705" y="6593453"/>
            <a:chExt cx="3138409" cy="287338"/>
          </a:xfrm>
        </p:grpSpPr>
        <p:sp>
          <p:nvSpPr>
            <p:cNvPr id="19" name="TextBox 18"/>
            <p:cNvSpPr txBox="1"/>
            <p:nvPr/>
          </p:nvSpPr>
          <p:spPr>
            <a:xfrm>
              <a:off x="2800705" y="6593453"/>
              <a:ext cx="3138409" cy="287338"/>
            </a:xfrm>
            <a:prstGeom prst="rect">
              <a:avLst/>
            </a:prstGeom>
            <a:noFill/>
          </p:spPr>
          <p:txBody>
            <a:bodyPr wrap="square" lIns="146304" tIns="91440" rIns="146304" bIns="91440" rtlCol="0">
              <a:noAutofit/>
            </a:bodyPr>
            <a:lstStyle/>
            <a:p>
              <a:pPr>
                <a:lnSpc>
                  <a:spcPct val="90000"/>
                </a:lnSpc>
              </a:pPr>
              <a:r>
                <a:rPr lang="en-US" sz="1400" dirty="0" smtClean="0">
                  <a:gradFill>
                    <a:gsLst>
                      <a:gs pos="8367">
                        <a:schemeClr val="tx1"/>
                      </a:gs>
                      <a:gs pos="31000">
                        <a:schemeClr val="tx1"/>
                      </a:gs>
                    </a:gsLst>
                    <a:lin ang="5400000" scaled="0"/>
                  </a:gradFill>
                </a:rPr>
                <a:t>Office add-ins revisited</a:t>
              </a:r>
            </a:p>
          </p:txBody>
        </p:sp>
        <p:sp>
          <p:nvSpPr>
            <p:cNvPr id="20" name="Freeform 5"/>
            <p:cNvSpPr>
              <a:spLocks/>
            </p:cNvSpPr>
            <p:nvPr/>
          </p:nvSpPr>
          <p:spPr bwMode="auto">
            <a:xfrm>
              <a:off x="2811770" y="6707322"/>
              <a:ext cx="94899" cy="128454"/>
            </a:xfrm>
            <a:custGeom>
              <a:avLst/>
              <a:gdLst>
                <a:gd name="T0" fmla="*/ 94 w 221"/>
                <a:gd name="T1" fmla="*/ 438 h 438"/>
                <a:gd name="T2" fmla="*/ 94 w 221"/>
                <a:gd name="T3" fmla="*/ 130 h 438"/>
                <a:gd name="T4" fmla="*/ 51 w 221"/>
                <a:gd name="T5" fmla="*/ 149 h 438"/>
                <a:gd name="T6" fmla="*/ 0 w 221"/>
                <a:gd name="T7" fmla="*/ 158 h 438"/>
                <a:gd name="T8" fmla="*/ 0 w 221"/>
                <a:gd name="T9" fmla="*/ 62 h 438"/>
                <a:gd name="T10" fmla="*/ 75 w 221"/>
                <a:gd name="T11" fmla="*/ 41 h 438"/>
                <a:gd name="T12" fmla="*/ 146 w 221"/>
                <a:gd name="T13" fmla="*/ 0 h 438"/>
                <a:gd name="T14" fmla="*/ 221 w 221"/>
                <a:gd name="T15" fmla="*/ 0 h 438"/>
                <a:gd name="T16" fmla="*/ 221 w 221"/>
                <a:gd name="T17" fmla="*/ 438 h 438"/>
                <a:gd name="T18" fmla="*/ 94 w 221"/>
                <a:gd name="T1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438">
                  <a:moveTo>
                    <a:pt x="94" y="438"/>
                  </a:moveTo>
                  <a:cubicBezTo>
                    <a:pt x="94" y="130"/>
                    <a:pt x="94" y="130"/>
                    <a:pt x="94" y="130"/>
                  </a:cubicBezTo>
                  <a:cubicBezTo>
                    <a:pt x="80" y="138"/>
                    <a:pt x="66" y="144"/>
                    <a:pt x="51" y="149"/>
                  </a:cubicBezTo>
                  <a:cubicBezTo>
                    <a:pt x="36" y="153"/>
                    <a:pt x="19" y="156"/>
                    <a:pt x="0" y="158"/>
                  </a:cubicBezTo>
                  <a:cubicBezTo>
                    <a:pt x="0" y="62"/>
                    <a:pt x="0" y="62"/>
                    <a:pt x="0" y="62"/>
                  </a:cubicBezTo>
                  <a:cubicBezTo>
                    <a:pt x="27" y="58"/>
                    <a:pt x="52" y="51"/>
                    <a:pt x="75" y="41"/>
                  </a:cubicBezTo>
                  <a:cubicBezTo>
                    <a:pt x="98" y="31"/>
                    <a:pt x="122" y="17"/>
                    <a:pt x="146" y="0"/>
                  </a:cubicBezTo>
                  <a:cubicBezTo>
                    <a:pt x="221" y="0"/>
                    <a:pt x="221" y="0"/>
                    <a:pt x="221" y="0"/>
                  </a:cubicBezTo>
                  <a:cubicBezTo>
                    <a:pt x="221" y="438"/>
                    <a:pt x="221" y="438"/>
                    <a:pt x="221" y="438"/>
                  </a:cubicBezTo>
                  <a:lnTo>
                    <a:pt x="94" y="43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gradFill>
                  <a:gsLst>
                    <a:gs pos="8367">
                      <a:schemeClr val="tx1"/>
                    </a:gs>
                    <a:gs pos="31000">
                      <a:schemeClr val="tx1"/>
                    </a:gs>
                  </a:gsLst>
                  <a:lin ang="5400000" scaled="0"/>
                </a:gradFill>
              </a:endParaRPr>
            </a:p>
          </p:txBody>
        </p:sp>
      </p:grpSp>
    </p:spTree>
    <p:extLst>
      <p:ext uri="{BB962C8B-B14F-4D97-AF65-F5344CB8AC3E}">
        <p14:creationId xmlns:p14="http://schemas.microsoft.com/office/powerpoint/2010/main" val="349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ppt/theme/theme10.xml><?xml version="1.0" encoding="utf-8"?>
<a:theme xmlns:a="http://schemas.openxmlformats.org/drawingml/2006/main" name="3_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ppt/theme/theme11.xml><?xml version="1.0" encoding="utf-8"?>
<a:theme xmlns:a="http://schemas.openxmlformats.org/drawingml/2006/main" name="4_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ppt/theme/theme12.xml><?xml version="1.0" encoding="utf-8"?>
<a:theme xmlns:a="http://schemas.openxmlformats.org/drawingml/2006/main" name="5_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ppt/theme/theme13.xml><?xml version="1.0" encoding="utf-8"?>
<a:theme xmlns:a="http://schemas.openxmlformats.org/drawingml/2006/main" name="6_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ppt/theme/theme14.xml><?xml version="1.0" encoding="utf-8"?>
<a:theme xmlns:a="http://schemas.openxmlformats.org/drawingml/2006/main" name="7_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3.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4.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5.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1_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ppt/theme/theme9.xml><?xml version="1.0" encoding="utf-8"?>
<a:theme xmlns:a="http://schemas.openxmlformats.org/drawingml/2006/main" name="2_6-30540_Office_365_CloudRoadShow">
  <a:themeElements>
    <a:clrScheme name="Custom 113">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8C00"/>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5fad15d0-477e-40da-a20d-40d4ca777cbd"/>
    <ds:schemaRef ds:uri="http://purl.org/dc/dcmitype/"/>
    <ds:schemaRef ds:uri="http://schemas.microsoft.com/office/infopath/2007/PartnerControls"/>
    <ds:schemaRef ds:uri="http://www.w3.org/XML/1998/namespace"/>
    <ds:schemaRef ds:uri="http://purl.org/dc/elements/1.1/"/>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5499</Words>
  <Application>Microsoft Office PowerPoint</Application>
  <PresentationFormat>Custom</PresentationFormat>
  <Paragraphs>523</Paragraphs>
  <Slides>41</Slides>
  <Notes>30</Notes>
  <HiddenSlides>0</HiddenSlides>
  <MMClips>0</MMClips>
  <ScaleCrop>false</ScaleCrop>
  <HeadingPairs>
    <vt:vector size="6" baseType="variant">
      <vt:variant>
        <vt:lpstr>Fonts Used</vt:lpstr>
      </vt:variant>
      <vt:variant>
        <vt:i4>11</vt:i4>
      </vt:variant>
      <vt:variant>
        <vt:lpstr>Theme</vt:lpstr>
      </vt:variant>
      <vt:variant>
        <vt:i4>14</vt:i4>
      </vt:variant>
      <vt:variant>
        <vt:lpstr>Slide Titles</vt:lpstr>
      </vt:variant>
      <vt:variant>
        <vt:i4>41</vt:i4>
      </vt:variant>
    </vt:vector>
  </HeadingPairs>
  <TitlesOfParts>
    <vt:vector size="66" baseType="lpstr">
      <vt:lpstr>Arial</vt:lpstr>
      <vt:lpstr>Calibri</vt:lpstr>
      <vt:lpstr>Consolas</vt:lpstr>
      <vt:lpstr>Segoe Condensed</vt:lpstr>
      <vt:lpstr>Segoe Light</vt:lpstr>
      <vt:lpstr>Segoe UI</vt:lpstr>
      <vt:lpstr>Segoe UI Black</vt:lpstr>
      <vt:lpstr>Segoe UI Light</vt:lpstr>
      <vt:lpstr>Segoe UI Semibold</vt:lpstr>
      <vt:lpstr>Segoe UI Semilight</vt:lpstr>
      <vt:lpstr>Wingdings</vt:lpstr>
      <vt:lpstr>6-30540_Office_365_CloudRoadShow</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1_6-30540_Office_365_CloudRoadShow</vt:lpstr>
      <vt:lpstr>2_6-30540_Office_365_CloudRoadShow</vt:lpstr>
      <vt:lpstr>3_6-30540_Office_365_CloudRoadShow</vt:lpstr>
      <vt:lpstr>4_6-30540_Office_365_CloudRoadShow</vt:lpstr>
      <vt:lpstr>5_6-30540_Office_365_CloudRoadShow</vt:lpstr>
      <vt:lpstr>6_6-30540_Office_365_CloudRoadShow</vt:lpstr>
      <vt:lpstr>7_6-30540_Office_365_CloudRoadShow</vt:lpstr>
      <vt:lpstr>Office 365  development</vt:lpstr>
      <vt:lpstr>Advanced Office Add-ins with Excel, Word and PowerPoint</vt:lpstr>
      <vt:lpstr>Agenda</vt:lpstr>
      <vt:lpstr>Developer vision</vt:lpstr>
      <vt:lpstr>Overview</vt:lpstr>
      <vt:lpstr>What is an Office add-in?</vt:lpstr>
      <vt:lpstr>Office add-ins</vt:lpstr>
      <vt:lpstr>Anatomy of an Office add-in</vt:lpstr>
      <vt:lpstr>Adding an Office add-in using the insertion UI</vt:lpstr>
      <vt:lpstr>Generic Office.js APIs</vt:lpstr>
      <vt:lpstr>getSelectedDataAsync()</vt:lpstr>
      <vt:lpstr>setSelectDataAsync()</vt:lpstr>
      <vt:lpstr>Coercion types</vt:lpstr>
      <vt:lpstr>Using bindings</vt:lpstr>
      <vt:lpstr>Adding bindings in JavaScript</vt:lpstr>
      <vt:lpstr>Adding event hander bindings</vt:lpstr>
      <vt:lpstr>Building your first  Office add-in</vt:lpstr>
      <vt:lpstr>Word/Excel Office.js APIs</vt:lpstr>
      <vt:lpstr>New Office 2016 APIs</vt:lpstr>
      <vt:lpstr>Coding pattern</vt:lpstr>
      <vt:lpstr>Coding pattern</vt:lpstr>
      <vt:lpstr>Coding pattern</vt:lpstr>
      <vt:lpstr>Coding pattern</vt:lpstr>
      <vt:lpstr>Coding pattern</vt:lpstr>
      <vt:lpstr>Coding pattern</vt:lpstr>
      <vt:lpstr>New Word APIs</vt:lpstr>
      <vt:lpstr>Demo: New Word 2016 APIs</vt:lpstr>
      <vt:lpstr>New Excel APIs</vt:lpstr>
      <vt:lpstr>Demo: New Excel 2016 APIs</vt:lpstr>
      <vt:lpstr>Packaging and deployment</vt:lpstr>
      <vt:lpstr>Office add-in deployment</vt:lpstr>
      <vt:lpstr>SharePoint add-in catalog</vt:lpstr>
      <vt:lpstr>File share add-in catalog</vt:lpstr>
      <vt:lpstr>Related documentation</vt:lpstr>
      <vt:lpstr>Related code samples</vt:lpstr>
      <vt:lpstr>Summary</vt:lpstr>
      <vt:lpstr>Further reading…</vt:lpstr>
      <vt:lpstr>Developer Program launch</vt:lpstr>
      <vt:lpstr>Engage</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2016-01-01T00:09:29Z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